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8" r:id="rId3"/>
    <p:sldId id="711" r:id="rId4"/>
    <p:sldId id="290" r:id="rId5"/>
    <p:sldId id="294" r:id="rId6"/>
    <p:sldId id="265" r:id="rId7"/>
    <p:sldId id="299" r:id="rId8"/>
    <p:sldId id="300" r:id="rId9"/>
    <p:sldId id="301" r:id="rId10"/>
    <p:sldId id="302" r:id="rId11"/>
    <p:sldId id="303" r:id="rId12"/>
    <p:sldId id="304" r:id="rId13"/>
    <p:sldId id="305" r:id="rId14"/>
    <p:sldId id="306" r:id="rId15"/>
    <p:sldId id="307" r:id="rId16"/>
    <p:sldId id="717" r:id="rId17"/>
    <p:sldId id="277" r:id="rId18"/>
    <p:sldId id="309" r:id="rId19"/>
    <p:sldId id="268" r:id="rId20"/>
    <p:sldId id="297" r:id="rId21"/>
    <p:sldId id="293" r:id="rId22"/>
    <p:sldId id="310" r:id="rId23"/>
    <p:sldId id="311" r:id="rId24"/>
    <p:sldId id="312" r:id="rId25"/>
    <p:sldId id="725" r:id="rId26"/>
    <p:sldId id="314" r:id="rId27"/>
    <p:sldId id="315" r:id="rId28"/>
    <p:sldId id="316" r:id="rId29"/>
    <p:sldId id="317" r:id="rId30"/>
    <p:sldId id="318" r:id="rId31"/>
    <p:sldId id="319" r:id="rId32"/>
    <p:sldId id="320" r:id="rId33"/>
    <p:sldId id="296" r:id="rId34"/>
    <p:sldId id="321" r:id="rId35"/>
    <p:sldId id="731"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xanne Loughery" initials="RL" lastIdx="2" clrIdx="0">
    <p:extLst>
      <p:ext uri="{19B8F6BF-5375-455C-9EA6-DF929625EA0E}">
        <p15:presenceInfo xmlns:p15="http://schemas.microsoft.com/office/powerpoint/2012/main" userId="S::conrloughery@healthplan.org::a04cba22-6ee0-4496-921e-a0b4258256d6" providerId="AD"/>
      </p:ext>
    </p:extLst>
  </p:cmAuthor>
  <p:cmAuthor id="2" name="Neal Ford, PharmD" initials="NFP" lastIdx="28" clrIdx="1">
    <p:extLst>
      <p:ext uri="{19B8F6BF-5375-455C-9EA6-DF929625EA0E}">
        <p15:presenceInfo xmlns:p15="http://schemas.microsoft.com/office/powerpoint/2012/main" userId="Neal Ford, PharmD" providerId="None"/>
      </p:ext>
    </p:extLst>
  </p:cmAuthor>
  <p:cmAuthor id="3" name="Gina Mori" initials="GM" lastIdx="18" clrIdx="2">
    <p:extLst>
      <p:ext uri="{19B8F6BF-5375-455C-9EA6-DF929625EA0E}">
        <p15:presenceInfo xmlns:p15="http://schemas.microsoft.com/office/powerpoint/2012/main" userId="S::gmori@healthplan.org::52492394-ba64-41ad-a75a-dff87376e4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E43"/>
    <a:srgbClr val="009944"/>
    <a:srgbClr val="2E3639"/>
    <a:srgbClr val="D2480A"/>
    <a:srgbClr val="008F47"/>
    <a:srgbClr val="54585A"/>
    <a:srgbClr val="808180"/>
    <a:srgbClr val="C9920E"/>
    <a:srgbClr val="006838"/>
    <a:srgbClr val="0072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04" autoAdjust="0"/>
    <p:restoredTop sz="87465" autoAdjust="0"/>
  </p:normalViewPr>
  <p:slideViewPr>
    <p:cSldViewPr snapToObjects="1">
      <p:cViewPr varScale="1">
        <p:scale>
          <a:sx n="103" d="100"/>
          <a:sy n="103" d="100"/>
        </p:scale>
        <p:origin x="72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780DA-D577-2649-8BD2-6F61FFE0B9A1}" type="datetimeFigureOut">
              <a:rPr lang="en-US" smtClean="0"/>
              <a:t>12/22/22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73EB8-FB9F-9147-94AB-522A0CD01013}" type="slidenum">
              <a:rPr lang="en-US" smtClean="0"/>
              <a:t>‹#›</a:t>
            </a:fld>
            <a:endParaRPr lang="en-US"/>
          </a:p>
        </p:txBody>
      </p:sp>
    </p:spTree>
    <p:extLst>
      <p:ext uri="{BB962C8B-B14F-4D97-AF65-F5344CB8AC3E}">
        <p14:creationId xmlns:p14="http://schemas.microsoft.com/office/powerpoint/2010/main" val="166057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4B773EB8-FB9F-9147-94AB-522A0CD01013}" type="slidenum">
              <a:rPr lang="en-US" smtClean="0"/>
              <a:t>6</a:t>
            </a:fld>
            <a:endParaRPr lang="en-US"/>
          </a:p>
        </p:txBody>
      </p:sp>
    </p:spTree>
    <p:extLst>
      <p:ext uri="{BB962C8B-B14F-4D97-AF65-F5344CB8AC3E}">
        <p14:creationId xmlns:p14="http://schemas.microsoft.com/office/powerpoint/2010/main" val="1230246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p>
        </p:txBody>
      </p:sp>
      <p:sp>
        <p:nvSpPr>
          <p:cNvPr id="4" name="Slide Number Placeholder 3"/>
          <p:cNvSpPr>
            <a:spLocks noGrp="1"/>
          </p:cNvSpPr>
          <p:nvPr>
            <p:ph type="sldNum" sz="quarter" idx="5"/>
          </p:nvPr>
        </p:nvSpPr>
        <p:spPr/>
        <p:txBody>
          <a:bodyPr/>
          <a:lstStyle/>
          <a:p>
            <a:fld id="{4B773EB8-FB9F-9147-94AB-522A0CD01013}" type="slidenum">
              <a:rPr lang="en-US" smtClean="0"/>
              <a:t>7</a:t>
            </a:fld>
            <a:endParaRPr lang="en-US"/>
          </a:p>
        </p:txBody>
      </p:sp>
    </p:spTree>
    <p:extLst>
      <p:ext uri="{BB962C8B-B14F-4D97-AF65-F5344CB8AC3E}">
        <p14:creationId xmlns:p14="http://schemas.microsoft.com/office/powerpoint/2010/main" val="2044120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73EB8-FB9F-9147-94AB-522A0CD01013}" type="slidenum">
              <a:rPr lang="en-US" smtClean="0"/>
              <a:t>10</a:t>
            </a:fld>
            <a:endParaRPr lang="en-US"/>
          </a:p>
        </p:txBody>
      </p:sp>
    </p:spTree>
    <p:extLst>
      <p:ext uri="{BB962C8B-B14F-4D97-AF65-F5344CB8AC3E}">
        <p14:creationId xmlns:p14="http://schemas.microsoft.com/office/powerpoint/2010/main" val="402065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773EB8-FB9F-9147-94AB-522A0CD01013}" type="slidenum">
              <a:rPr lang="en-US" smtClean="0"/>
              <a:t>36</a:t>
            </a:fld>
            <a:endParaRPr lang="en-US"/>
          </a:p>
        </p:txBody>
      </p:sp>
    </p:spTree>
    <p:extLst>
      <p:ext uri="{BB962C8B-B14F-4D97-AF65-F5344CB8AC3E}">
        <p14:creationId xmlns:p14="http://schemas.microsoft.com/office/powerpoint/2010/main" val="2346445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 Id="rId14" Type="http://schemas.openxmlformats.org/officeDocument/2006/relationships/image" Target="../media/image2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dt@healthplan.org" TargetMode="External"/><Relationship Id="rId5" Type="http://schemas.openxmlformats.org/officeDocument/2006/relationships/image" Target="../media/image31.jpeg"/><Relationship Id="rId4" Type="http://schemas.openxmlformats.org/officeDocument/2006/relationships/image" Target="../media/image30.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dt@healthplan.org" TargetMode="External"/><Relationship Id="rId5" Type="http://schemas.openxmlformats.org/officeDocument/2006/relationships/image" Target="../media/image31.jpeg"/><Relationship Id="rId4" Type="http://schemas.openxmlformats.org/officeDocument/2006/relationships/image" Target="../media/image30.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mailto:dt@healthplan.org" TargetMode="External"/><Relationship Id="rId5" Type="http://schemas.openxmlformats.org/officeDocument/2006/relationships/image" Target="../media/image31.jpeg"/><Relationship Id="rId4" Type="http://schemas.openxmlformats.org/officeDocument/2006/relationships/image" Target="../media/image3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A2806D-3FC5-C645-8B5D-C00B2D85561F}"/>
              </a:ext>
            </a:extLst>
          </p:cNvPr>
          <p:cNvPicPr>
            <a:picLocks noChangeAspect="1"/>
          </p:cNvPicPr>
          <p:nvPr userDrawn="1"/>
        </p:nvPicPr>
        <p:blipFill>
          <a:blip r:embed="rId2"/>
          <a:srcRect/>
          <a:stretch/>
        </p:blipFill>
        <p:spPr>
          <a:xfrm>
            <a:off x="-152400" y="2050697"/>
            <a:ext cx="7615762" cy="5082452"/>
          </a:xfrm>
          <a:prstGeom prst="rect">
            <a:avLst/>
          </a:prstGeom>
        </p:spPr>
      </p:pic>
      <p:sp>
        <p:nvSpPr>
          <p:cNvPr id="3" name="Snip Single Corner Rectangle 2">
            <a:extLst>
              <a:ext uri="{FF2B5EF4-FFF2-40B4-BE49-F238E27FC236}">
                <a16:creationId xmlns:a16="http://schemas.microsoft.com/office/drawing/2014/main" id="{BDC07724-208F-4449-A515-F8C78FF5D893}"/>
              </a:ext>
            </a:extLst>
          </p:cNvPr>
          <p:cNvSpPr/>
          <p:nvPr userDrawn="1"/>
        </p:nvSpPr>
        <p:spPr>
          <a:xfrm rot="10800000">
            <a:off x="0" y="0"/>
            <a:ext cx="12188952" cy="6941127"/>
          </a:xfrm>
          <a:custGeom>
            <a:avLst/>
            <a:gdLst>
              <a:gd name="connsiteX0" fmla="*/ 0 w 12188952"/>
              <a:gd name="connsiteY0" fmla="*/ 0 h 6858000"/>
              <a:gd name="connsiteX1" fmla="*/ 11045929 w 12188952"/>
              <a:gd name="connsiteY1" fmla="*/ 0 h 6858000"/>
              <a:gd name="connsiteX2" fmla="*/ 12188952 w 12188952"/>
              <a:gd name="connsiteY2" fmla="*/ 1143023 h 6858000"/>
              <a:gd name="connsiteX3" fmla="*/ 12188952 w 12188952"/>
              <a:gd name="connsiteY3" fmla="*/ 6858000 h 6858000"/>
              <a:gd name="connsiteX4" fmla="*/ 0 w 12188952"/>
              <a:gd name="connsiteY4" fmla="*/ 6858000 h 6858000"/>
              <a:gd name="connsiteX5" fmla="*/ 0 w 12188952"/>
              <a:gd name="connsiteY5" fmla="*/ 0 h 6858000"/>
              <a:gd name="connsiteX0" fmla="*/ 0 w 12188952"/>
              <a:gd name="connsiteY0" fmla="*/ 0 h 6858000"/>
              <a:gd name="connsiteX1" fmla="*/ 6141419 w 12188952"/>
              <a:gd name="connsiteY1" fmla="*/ 308759 h 6858000"/>
              <a:gd name="connsiteX2" fmla="*/ 12188952 w 12188952"/>
              <a:gd name="connsiteY2" fmla="*/ 1143023 h 6858000"/>
              <a:gd name="connsiteX3" fmla="*/ 12188952 w 12188952"/>
              <a:gd name="connsiteY3" fmla="*/ 6858000 h 6858000"/>
              <a:gd name="connsiteX4" fmla="*/ 0 w 12188952"/>
              <a:gd name="connsiteY4" fmla="*/ 6858000 h 6858000"/>
              <a:gd name="connsiteX5" fmla="*/ 0 w 12188952"/>
              <a:gd name="connsiteY5" fmla="*/ 0 h 6858000"/>
              <a:gd name="connsiteX0" fmla="*/ 0 w 12188952"/>
              <a:gd name="connsiteY0" fmla="*/ 83127 h 6941127"/>
              <a:gd name="connsiteX1" fmla="*/ 5060764 w 12188952"/>
              <a:gd name="connsiteY1" fmla="*/ 0 h 6941127"/>
              <a:gd name="connsiteX2" fmla="*/ 12188952 w 12188952"/>
              <a:gd name="connsiteY2" fmla="*/ 1226150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224578"/>
              <a:gd name="connsiteY0" fmla="*/ 83127 h 6941127"/>
              <a:gd name="connsiteX1" fmla="*/ 5060764 w 12224578"/>
              <a:gd name="connsiteY1" fmla="*/ 0 h 6941127"/>
              <a:gd name="connsiteX2" fmla="*/ 12224578 w 12224578"/>
              <a:gd name="connsiteY2" fmla="*/ 5976279 h 6941127"/>
              <a:gd name="connsiteX3" fmla="*/ 12188952 w 12224578"/>
              <a:gd name="connsiteY3" fmla="*/ 6941127 h 6941127"/>
              <a:gd name="connsiteX4" fmla="*/ 0 w 12224578"/>
              <a:gd name="connsiteY4" fmla="*/ 6941127 h 6941127"/>
              <a:gd name="connsiteX5" fmla="*/ 0 w 12224578"/>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 name="connsiteX0" fmla="*/ 0 w 12188952"/>
              <a:gd name="connsiteY0" fmla="*/ 83127 h 6941127"/>
              <a:gd name="connsiteX1" fmla="*/ 5060764 w 12188952"/>
              <a:gd name="connsiteY1" fmla="*/ 0 h 6941127"/>
              <a:gd name="connsiteX2" fmla="*/ 12188952 w 12188952"/>
              <a:gd name="connsiteY2" fmla="*/ 3755594 h 6941127"/>
              <a:gd name="connsiteX3" fmla="*/ 12188952 w 12188952"/>
              <a:gd name="connsiteY3" fmla="*/ 6941127 h 6941127"/>
              <a:gd name="connsiteX4" fmla="*/ 0 w 12188952"/>
              <a:gd name="connsiteY4" fmla="*/ 6941127 h 6941127"/>
              <a:gd name="connsiteX5" fmla="*/ 0 w 12188952"/>
              <a:gd name="connsiteY5" fmla="*/ 83127 h 694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52" h="6941127">
                <a:moveTo>
                  <a:pt x="0" y="83127"/>
                </a:moveTo>
                <a:lnTo>
                  <a:pt x="5060764" y="0"/>
                </a:lnTo>
                <a:cubicBezTo>
                  <a:pt x="5382396" y="3389424"/>
                  <a:pt x="6250292" y="6992602"/>
                  <a:pt x="12188952" y="3755594"/>
                </a:cubicBezTo>
                <a:lnTo>
                  <a:pt x="12188952" y="6941127"/>
                </a:lnTo>
                <a:lnTo>
                  <a:pt x="0" y="6941127"/>
                </a:lnTo>
                <a:lnTo>
                  <a:pt x="0" y="8312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186D32-CB2F-1B46-B5B9-CB801924967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79292" cy="6857995"/>
          </a:xfrm>
          <a:prstGeom prst="rect">
            <a:avLst/>
          </a:prstGeom>
        </p:spPr>
      </p:pic>
      <p:cxnSp>
        <p:nvCxnSpPr>
          <p:cNvPr id="5" name="Straight Connector 4">
            <a:extLst>
              <a:ext uri="{FF2B5EF4-FFF2-40B4-BE49-F238E27FC236}">
                <a16:creationId xmlns:a16="http://schemas.microsoft.com/office/drawing/2014/main" id="{3EF154F3-C520-1E45-8B32-E30F1C557E9F}"/>
              </a:ext>
            </a:extLst>
          </p:cNvPr>
          <p:cNvCxnSpPr>
            <a:cxnSpLocks/>
          </p:cNvCxnSpPr>
          <p:nvPr userDrawn="1"/>
        </p:nvCxnSpPr>
        <p:spPr>
          <a:xfrm>
            <a:off x="4787900" y="1356330"/>
            <a:ext cx="7010908" cy="0"/>
          </a:xfrm>
          <a:prstGeom prst="line">
            <a:avLst/>
          </a:prstGeom>
          <a:ln>
            <a:solidFill>
              <a:srgbClr val="80818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DBAC83-EEF5-B04F-B1C2-5EBB5032F27D}"/>
              </a:ext>
            </a:extLst>
          </p:cNvPr>
          <p:cNvSpPr>
            <a:spLocks noGrp="1"/>
          </p:cNvSpPr>
          <p:nvPr>
            <p:ph type="ctrTitle"/>
          </p:nvPr>
        </p:nvSpPr>
        <p:spPr>
          <a:xfrm>
            <a:off x="4315968" y="755678"/>
            <a:ext cx="7479792" cy="565027"/>
          </a:xfrm>
        </p:spPr>
        <p:txBody>
          <a:bodyPr anchor="t" anchorCtr="0"/>
          <a:lstStyle>
            <a:lvl1pPr algn="r">
              <a:lnSpc>
                <a:spcPct val="114000"/>
              </a:lnSpc>
              <a:spcAft>
                <a:spcPts val="600"/>
              </a:spcAft>
              <a:defRPr sz="3200" b="1" i="1">
                <a:solidFill>
                  <a:srgbClr val="008F47"/>
                </a:solidFill>
                <a:latin typeface="Century Gothic" panose="020B0502020202020204"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55A88891-6822-9A4B-B283-EAF814A5EC3D}"/>
              </a:ext>
            </a:extLst>
          </p:cNvPr>
          <p:cNvSpPr>
            <a:spLocks noGrp="1"/>
          </p:cNvSpPr>
          <p:nvPr>
            <p:ph type="body" sz="quarter" idx="10"/>
          </p:nvPr>
        </p:nvSpPr>
        <p:spPr>
          <a:xfrm>
            <a:off x="5419024" y="1391956"/>
            <a:ext cx="6376736" cy="504221"/>
          </a:xfrm>
        </p:spPr>
        <p:txBody>
          <a:bodyPr/>
          <a:lstStyle>
            <a:lvl1pPr algn="r">
              <a:buNone/>
              <a:defRPr sz="2400" b="0" i="1">
                <a:solidFill>
                  <a:srgbClr val="82BE43"/>
                </a:solidFill>
              </a:defRPr>
            </a:lvl1pPr>
          </a:lstStyle>
          <a:p>
            <a:pPr lvl="0"/>
            <a:r>
              <a:rPr lang="en-US" dirty="0"/>
              <a:t>Click to edit Master text styles</a:t>
            </a:r>
          </a:p>
        </p:txBody>
      </p:sp>
    </p:spTree>
    <p:extLst>
      <p:ext uri="{BB962C8B-B14F-4D97-AF65-F5344CB8AC3E}">
        <p14:creationId xmlns:p14="http://schemas.microsoft.com/office/powerpoint/2010/main" val="93919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90A35E-CE96-1047-B384-273F287549F0}"/>
              </a:ext>
            </a:extLst>
          </p:cNvPr>
          <p:cNvPicPr>
            <a:picLocks noChangeAspect="1"/>
          </p:cNvPicPr>
          <p:nvPr userDrawn="1"/>
        </p:nvPicPr>
        <p:blipFill>
          <a:blip r:embed="rId2"/>
          <a:stretch>
            <a:fillRect/>
          </a:stretch>
        </p:blipFill>
        <p:spPr>
          <a:xfrm>
            <a:off x="1524" y="1715"/>
            <a:ext cx="12188951" cy="6856285"/>
          </a:xfrm>
          <a:prstGeom prst="rect">
            <a:avLst/>
          </a:prstGeom>
        </p:spPr>
      </p:pic>
      <p:pic>
        <p:nvPicPr>
          <p:cNvPr id="8" name="Picture 7">
            <a:extLst>
              <a:ext uri="{FF2B5EF4-FFF2-40B4-BE49-F238E27FC236}">
                <a16:creationId xmlns:a16="http://schemas.microsoft.com/office/drawing/2014/main" id="{6F3B7645-2A74-A442-B767-1F75E774FD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1" y="458058"/>
            <a:ext cx="2743197" cy="809468"/>
          </a:xfrm>
          <a:prstGeom prst="rect">
            <a:avLst/>
          </a:prstGeom>
        </p:spPr>
      </p:pic>
      <p:cxnSp>
        <p:nvCxnSpPr>
          <p:cNvPr id="9" name="Straight Connector 8">
            <a:extLst>
              <a:ext uri="{FF2B5EF4-FFF2-40B4-BE49-F238E27FC236}">
                <a16:creationId xmlns:a16="http://schemas.microsoft.com/office/drawing/2014/main" id="{B5786F43-3949-CB40-879E-ACE01D29381E}"/>
              </a:ext>
            </a:extLst>
          </p:cNvPr>
          <p:cNvCxnSpPr>
            <a:cxnSpLocks/>
          </p:cNvCxnSpPr>
          <p:nvPr userDrawn="1"/>
        </p:nvCxnSpPr>
        <p:spPr>
          <a:xfrm>
            <a:off x="402335" y="1473042"/>
            <a:ext cx="7132784" cy="0"/>
          </a:xfrm>
          <a:prstGeom prst="line">
            <a:avLst/>
          </a:prstGeom>
          <a:ln>
            <a:solidFill>
              <a:srgbClr val="80818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989B4E-2EB3-8049-A317-117B9004F3A3}"/>
              </a:ext>
            </a:extLst>
          </p:cNvPr>
          <p:cNvSpPr>
            <a:spLocks noGrp="1"/>
          </p:cNvSpPr>
          <p:nvPr>
            <p:ph type="title"/>
          </p:nvPr>
        </p:nvSpPr>
        <p:spPr>
          <a:xfrm>
            <a:off x="5001768" y="3218688"/>
            <a:ext cx="6263640" cy="1847088"/>
          </a:xfrm>
        </p:spPr>
        <p:txBody>
          <a:bodyPr anchor="t" anchorCtr="0"/>
          <a:lstStyle>
            <a:lvl1pPr algn="ctr">
              <a:lnSpc>
                <a:spcPct val="100000"/>
              </a:lnSpc>
              <a:defRPr sz="5800">
                <a:solidFill>
                  <a:srgbClr val="54585A"/>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1BAC8A5-DB2D-FD4E-B77D-DA732F2F3CB0}"/>
              </a:ext>
            </a:extLst>
          </p:cNvPr>
          <p:cNvSpPr>
            <a:spLocks noGrp="1"/>
          </p:cNvSpPr>
          <p:nvPr>
            <p:ph type="sldNum" sz="quarter" idx="12"/>
          </p:nvPr>
        </p:nvSpPr>
        <p:spPr>
          <a:xfrm>
            <a:off x="9966960" y="6400800"/>
            <a:ext cx="2130552" cy="365125"/>
          </a:xfrm>
          <a:prstGeom prst="rect">
            <a:avLst/>
          </a:prstGeom>
        </p:spPr>
        <p:txBody>
          <a:bodyPr/>
          <a:lstStyle>
            <a:lvl1pPr>
              <a:defRPr>
                <a:solidFill>
                  <a:schemeClr val="bg1"/>
                </a:solidFill>
              </a:defRPr>
            </a:lvl1pPr>
          </a:lstStyle>
          <a:p>
            <a:fld id="{6EBBDEB6-ADCD-D641-8823-BCD8C814EB60}" type="slidenum">
              <a:rPr lang="en-US" smtClean="0"/>
              <a:pPr/>
              <a:t>‹#›</a:t>
            </a:fld>
            <a:endParaRPr lang="en-US" dirty="0">
              <a:solidFill>
                <a:schemeClr val="bg1"/>
              </a:solidFill>
            </a:endParaRPr>
          </a:p>
        </p:txBody>
      </p:sp>
    </p:spTree>
    <p:extLst>
      <p:ext uri="{BB962C8B-B14F-4D97-AF65-F5344CB8AC3E}">
        <p14:creationId xmlns:p14="http://schemas.microsoft.com/office/powerpoint/2010/main" val="131240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Text Right Gear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84F131-9A5D-FB48-9405-636A48360688}"/>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FCA174-ACF2-0E41-8418-B70D9D353502}"/>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DCB4D9D-4189-C84D-B0E4-FEBC654C9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pic>
        <p:nvPicPr>
          <p:cNvPr id="11" name="Picture 10">
            <a:extLst>
              <a:ext uri="{FF2B5EF4-FFF2-40B4-BE49-F238E27FC236}">
                <a16:creationId xmlns:a16="http://schemas.microsoft.com/office/drawing/2014/main" id="{F5442DAB-16E0-074B-A85B-76B746DF0E39}"/>
              </a:ext>
            </a:extLst>
          </p:cNvPr>
          <p:cNvPicPr>
            <a:picLocks noChangeAspect="1"/>
          </p:cNvPicPr>
          <p:nvPr userDrawn="1"/>
        </p:nvPicPr>
        <p:blipFill>
          <a:blip r:embed="rId3"/>
          <a:stretch>
            <a:fillRect/>
          </a:stretch>
        </p:blipFill>
        <p:spPr>
          <a:xfrm>
            <a:off x="8348209" y="1107842"/>
            <a:ext cx="1028700" cy="1028700"/>
          </a:xfrm>
          <a:prstGeom prst="rect">
            <a:avLst/>
          </a:prstGeom>
        </p:spPr>
      </p:pic>
      <p:pic>
        <p:nvPicPr>
          <p:cNvPr id="12" name="Picture 11">
            <a:extLst>
              <a:ext uri="{FF2B5EF4-FFF2-40B4-BE49-F238E27FC236}">
                <a16:creationId xmlns:a16="http://schemas.microsoft.com/office/drawing/2014/main" id="{083024C6-3ECE-444F-854D-CE785BAD4496}"/>
              </a:ext>
            </a:extLst>
          </p:cNvPr>
          <p:cNvPicPr>
            <a:picLocks noChangeAspect="1"/>
          </p:cNvPicPr>
          <p:nvPr userDrawn="1"/>
        </p:nvPicPr>
        <p:blipFill>
          <a:blip r:embed="rId4"/>
          <a:stretch>
            <a:fillRect/>
          </a:stretch>
        </p:blipFill>
        <p:spPr>
          <a:xfrm>
            <a:off x="8700472" y="1415979"/>
            <a:ext cx="317500" cy="419100"/>
          </a:xfrm>
          <a:prstGeom prst="rect">
            <a:avLst/>
          </a:prstGeom>
        </p:spPr>
      </p:pic>
      <p:pic>
        <p:nvPicPr>
          <p:cNvPr id="13" name="Picture 12">
            <a:extLst>
              <a:ext uri="{FF2B5EF4-FFF2-40B4-BE49-F238E27FC236}">
                <a16:creationId xmlns:a16="http://schemas.microsoft.com/office/drawing/2014/main" id="{B2BCDC22-F680-E34E-B307-518960F06970}"/>
              </a:ext>
            </a:extLst>
          </p:cNvPr>
          <p:cNvPicPr>
            <a:picLocks noChangeAspect="1"/>
          </p:cNvPicPr>
          <p:nvPr userDrawn="1"/>
        </p:nvPicPr>
        <p:blipFill>
          <a:blip r:embed="rId5"/>
          <a:stretch>
            <a:fillRect/>
          </a:stretch>
        </p:blipFill>
        <p:spPr>
          <a:xfrm>
            <a:off x="7961155" y="1992082"/>
            <a:ext cx="3492500" cy="4013200"/>
          </a:xfrm>
          <a:prstGeom prst="rect">
            <a:avLst/>
          </a:prstGeom>
        </p:spPr>
      </p:pic>
      <p:pic>
        <p:nvPicPr>
          <p:cNvPr id="14" name="Picture 13">
            <a:extLst>
              <a:ext uri="{FF2B5EF4-FFF2-40B4-BE49-F238E27FC236}">
                <a16:creationId xmlns:a16="http://schemas.microsoft.com/office/drawing/2014/main" id="{805DE6E8-30E6-9444-A76B-693D02A373F5}"/>
              </a:ext>
            </a:extLst>
          </p:cNvPr>
          <p:cNvPicPr>
            <a:picLocks noChangeAspect="1"/>
          </p:cNvPicPr>
          <p:nvPr userDrawn="1"/>
        </p:nvPicPr>
        <p:blipFill>
          <a:blip r:embed="rId6"/>
          <a:stretch>
            <a:fillRect/>
          </a:stretch>
        </p:blipFill>
        <p:spPr>
          <a:xfrm>
            <a:off x="7801137" y="1949654"/>
            <a:ext cx="1054100" cy="1054100"/>
          </a:xfrm>
          <a:prstGeom prst="rect">
            <a:avLst/>
          </a:prstGeom>
        </p:spPr>
      </p:pic>
      <p:pic>
        <p:nvPicPr>
          <p:cNvPr id="15" name="Picture 14">
            <a:extLst>
              <a:ext uri="{FF2B5EF4-FFF2-40B4-BE49-F238E27FC236}">
                <a16:creationId xmlns:a16="http://schemas.microsoft.com/office/drawing/2014/main" id="{E7381B2B-359A-D24F-8AB0-18F9CF43CEF0}"/>
              </a:ext>
            </a:extLst>
          </p:cNvPr>
          <p:cNvPicPr>
            <a:picLocks noChangeAspect="1"/>
          </p:cNvPicPr>
          <p:nvPr userDrawn="1"/>
        </p:nvPicPr>
        <p:blipFill>
          <a:blip r:embed="rId7"/>
          <a:stretch>
            <a:fillRect/>
          </a:stretch>
        </p:blipFill>
        <p:spPr>
          <a:xfrm>
            <a:off x="9141784" y="1458861"/>
            <a:ext cx="1663700" cy="1676400"/>
          </a:xfrm>
          <a:prstGeom prst="rect">
            <a:avLst/>
          </a:prstGeom>
        </p:spPr>
      </p:pic>
      <p:pic>
        <p:nvPicPr>
          <p:cNvPr id="16" name="Picture 15">
            <a:extLst>
              <a:ext uri="{FF2B5EF4-FFF2-40B4-BE49-F238E27FC236}">
                <a16:creationId xmlns:a16="http://schemas.microsoft.com/office/drawing/2014/main" id="{C2A3F634-9FB7-8E4A-9533-9CFB5BBA5CD4}"/>
              </a:ext>
            </a:extLst>
          </p:cNvPr>
          <p:cNvPicPr>
            <a:picLocks noChangeAspect="1"/>
          </p:cNvPicPr>
          <p:nvPr userDrawn="1"/>
        </p:nvPicPr>
        <p:blipFill>
          <a:blip r:embed="rId8"/>
          <a:stretch>
            <a:fillRect/>
          </a:stretch>
        </p:blipFill>
        <p:spPr>
          <a:xfrm>
            <a:off x="10627139" y="2330431"/>
            <a:ext cx="1092200" cy="1092200"/>
          </a:xfrm>
          <a:prstGeom prst="rect">
            <a:avLst/>
          </a:prstGeom>
        </p:spPr>
      </p:pic>
      <p:pic>
        <p:nvPicPr>
          <p:cNvPr id="17" name="Picture 16">
            <a:extLst>
              <a:ext uri="{FF2B5EF4-FFF2-40B4-BE49-F238E27FC236}">
                <a16:creationId xmlns:a16="http://schemas.microsoft.com/office/drawing/2014/main" id="{33F2025F-2C94-A94C-9EC7-E9C6329CF500}"/>
              </a:ext>
            </a:extLst>
          </p:cNvPr>
          <p:cNvPicPr>
            <a:picLocks noChangeAspect="1"/>
          </p:cNvPicPr>
          <p:nvPr userDrawn="1"/>
        </p:nvPicPr>
        <p:blipFill>
          <a:blip r:embed="rId9"/>
          <a:stretch>
            <a:fillRect/>
          </a:stretch>
        </p:blipFill>
        <p:spPr>
          <a:xfrm>
            <a:off x="8350250" y="3156372"/>
            <a:ext cx="977900" cy="977900"/>
          </a:xfrm>
          <a:prstGeom prst="rect">
            <a:avLst/>
          </a:prstGeom>
        </p:spPr>
      </p:pic>
      <p:pic>
        <p:nvPicPr>
          <p:cNvPr id="18" name="Picture 17">
            <a:extLst>
              <a:ext uri="{FF2B5EF4-FFF2-40B4-BE49-F238E27FC236}">
                <a16:creationId xmlns:a16="http://schemas.microsoft.com/office/drawing/2014/main" id="{070F018A-0345-4446-BB39-79DEAB5E7478}"/>
              </a:ext>
            </a:extLst>
          </p:cNvPr>
          <p:cNvPicPr>
            <a:picLocks noChangeAspect="1"/>
          </p:cNvPicPr>
          <p:nvPr userDrawn="1"/>
        </p:nvPicPr>
        <p:blipFill>
          <a:blip r:embed="rId10"/>
          <a:stretch>
            <a:fillRect/>
          </a:stretch>
        </p:blipFill>
        <p:spPr>
          <a:xfrm>
            <a:off x="9304791" y="3097809"/>
            <a:ext cx="1358900" cy="1358900"/>
          </a:xfrm>
          <a:prstGeom prst="rect">
            <a:avLst/>
          </a:prstGeom>
        </p:spPr>
      </p:pic>
      <p:pic>
        <p:nvPicPr>
          <p:cNvPr id="19" name="Picture 18">
            <a:extLst>
              <a:ext uri="{FF2B5EF4-FFF2-40B4-BE49-F238E27FC236}">
                <a16:creationId xmlns:a16="http://schemas.microsoft.com/office/drawing/2014/main" id="{592E2EE8-A6EC-4F4E-ABC0-B1FF7F392978}"/>
              </a:ext>
            </a:extLst>
          </p:cNvPr>
          <p:cNvPicPr>
            <a:picLocks noChangeAspect="1"/>
          </p:cNvPicPr>
          <p:nvPr userDrawn="1"/>
        </p:nvPicPr>
        <p:blipFill>
          <a:blip r:embed="rId11"/>
          <a:stretch>
            <a:fillRect/>
          </a:stretch>
        </p:blipFill>
        <p:spPr>
          <a:xfrm>
            <a:off x="10416623" y="4054966"/>
            <a:ext cx="723900" cy="711200"/>
          </a:xfrm>
          <a:prstGeom prst="rect">
            <a:avLst/>
          </a:prstGeom>
        </p:spPr>
      </p:pic>
      <p:pic>
        <p:nvPicPr>
          <p:cNvPr id="20" name="Picture 19">
            <a:extLst>
              <a:ext uri="{FF2B5EF4-FFF2-40B4-BE49-F238E27FC236}">
                <a16:creationId xmlns:a16="http://schemas.microsoft.com/office/drawing/2014/main" id="{D0E606B2-CEC2-FD42-8EAB-D93AF3B83784}"/>
              </a:ext>
            </a:extLst>
          </p:cNvPr>
          <p:cNvPicPr>
            <a:picLocks noChangeAspect="1"/>
          </p:cNvPicPr>
          <p:nvPr userDrawn="1"/>
        </p:nvPicPr>
        <p:blipFill>
          <a:blip r:embed="rId12"/>
          <a:stretch>
            <a:fillRect/>
          </a:stretch>
        </p:blipFill>
        <p:spPr>
          <a:xfrm>
            <a:off x="10825506" y="4581364"/>
            <a:ext cx="762000" cy="749300"/>
          </a:xfrm>
          <a:prstGeom prst="rect">
            <a:avLst/>
          </a:prstGeom>
        </p:spPr>
      </p:pic>
      <p:pic>
        <p:nvPicPr>
          <p:cNvPr id="21" name="Picture 20">
            <a:extLst>
              <a:ext uri="{FF2B5EF4-FFF2-40B4-BE49-F238E27FC236}">
                <a16:creationId xmlns:a16="http://schemas.microsoft.com/office/drawing/2014/main" id="{1B2B129D-C83C-3747-A331-00263E87B043}"/>
              </a:ext>
            </a:extLst>
          </p:cNvPr>
          <p:cNvPicPr>
            <a:picLocks noChangeAspect="1"/>
          </p:cNvPicPr>
          <p:nvPr userDrawn="1"/>
        </p:nvPicPr>
        <p:blipFill>
          <a:blip r:embed="rId13"/>
          <a:stretch>
            <a:fillRect/>
          </a:stretch>
        </p:blipFill>
        <p:spPr>
          <a:xfrm>
            <a:off x="8329076" y="4177053"/>
            <a:ext cx="1663700" cy="1663700"/>
          </a:xfrm>
          <a:prstGeom prst="rect">
            <a:avLst/>
          </a:prstGeom>
        </p:spPr>
      </p:pic>
      <p:pic>
        <p:nvPicPr>
          <p:cNvPr id="22" name="Picture 21">
            <a:extLst>
              <a:ext uri="{FF2B5EF4-FFF2-40B4-BE49-F238E27FC236}">
                <a16:creationId xmlns:a16="http://schemas.microsoft.com/office/drawing/2014/main" id="{DD02A97B-54C5-D142-A577-B143EF574AE3}"/>
              </a:ext>
            </a:extLst>
          </p:cNvPr>
          <p:cNvPicPr>
            <a:picLocks noChangeAspect="1"/>
          </p:cNvPicPr>
          <p:nvPr userDrawn="1"/>
        </p:nvPicPr>
        <p:blipFill>
          <a:blip r:embed="rId14"/>
          <a:stretch>
            <a:fillRect/>
          </a:stretch>
        </p:blipFill>
        <p:spPr>
          <a:xfrm>
            <a:off x="9727154" y="5220315"/>
            <a:ext cx="1092200" cy="1079500"/>
          </a:xfrm>
          <a:prstGeom prst="rect">
            <a:avLst/>
          </a:prstGeom>
        </p:spPr>
      </p:pic>
      <p:pic>
        <p:nvPicPr>
          <p:cNvPr id="23" name="Picture 22">
            <a:extLst>
              <a:ext uri="{FF2B5EF4-FFF2-40B4-BE49-F238E27FC236}">
                <a16:creationId xmlns:a16="http://schemas.microsoft.com/office/drawing/2014/main" id="{0EDFCEB5-B5ED-254E-9339-42D590E4C9F7}"/>
              </a:ext>
            </a:extLst>
          </p:cNvPr>
          <p:cNvPicPr>
            <a:picLocks noChangeAspect="1"/>
          </p:cNvPicPr>
          <p:nvPr userDrawn="1"/>
        </p:nvPicPr>
        <p:blipFill>
          <a:blip r:embed="rId15"/>
          <a:stretch>
            <a:fillRect/>
          </a:stretch>
        </p:blipFill>
        <p:spPr>
          <a:xfrm>
            <a:off x="7710490" y="5349448"/>
            <a:ext cx="927100" cy="9398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6473952" cy="5118812"/>
          </a:xfrm>
        </p:spPr>
        <p:txBody>
          <a:bodyPr lIns="0" tIns="0" rIns="0" bIns="0">
            <a:noAutofit/>
          </a:bodyPr>
          <a:lstStyle>
            <a:lvl1pPr>
              <a:buNone/>
              <a:defRPr sz="2200" b="1">
                <a:solidFill>
                  <a:srgbClr val="008F47"/>
                </a:solidFill>
              </a:defRPr>
            </a:lvl1pPr>
            <a:lvl2pPr marL="236538" indent="-236538">
              <a:buNone/>
              <a:tabLst/>
              <a:defRPr/>
            </a:lvl2pPr>
            <a:lvl3pPr marL="236538" indent="-236538">
              <a:tabLst/>
              <a:defRPr/>
            </a:lvl3pPr>
            <a:lvl4pPr marL="461963" indent="-225425">
              <a:tabLst/>
              <a:defRPr/>
            </a:lvl4pPr>
            <a:lvl5pPr marL="687388" indent="-2254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200739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1450" fill="hold"/>
                                        <p:tgtEl>
                                          <p:spTgt spid="1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2000" fill="hold"/>
                                        <p:tgtEl>
                                          <p:spTgt spid="1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1450" fill="hold"/>
                                        <p:tgtEl>
                                          <p:spTgt spid="16"/>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1450" fill="hold"/>
                                        <p:tgtEl>
                                          <p:spTgt spid="17"/>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650" fill="hold"/>
                                        <p:tgtEl>
                                          <p:spTgt spid="1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5000" fill="hold"/>
                                        <p:tgtEl>
                                          <p:spTgt spid="19"/>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15000" fill="hold"/>
                                        <p:tgtEl>
                                          <p:spTgt spid="20"/>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2100" fill="hold"/>
                                        <p:tgtEl>
                                          <p:spTgt spid="21"/>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1450" fill="hold"/>
                                        <p:tgtEl>
                                          <p:spTgt spid="22"/>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15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Gears Right Text">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084F131-9A5D-FB48-9405-636A48360688}"/>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AFCA174-ACF2-0E41-8418-B70D9D353502}"/>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DCB4D9D-4189-C84D-B0E4-FEBC654C9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5330952" y="1170432"/>
            <a:ext cx="6473952" cy="5118812"/>
          </a:xfrm>
        </p:spPr>
        <p:txBody>
          <a:bodyPr lIns="0" tIns="0" rIns="0" bIns="0">
            <a:noAutofit/>
          </a:bodyPr>
          <a:lstStyle>
            <a:lvl1pPr>
              <a:buNone/>
              <a:defRPr sz="2200" b="1">
                <a:solidFill>
                  <a:srgbClr val="008F47"/>
                </a:solidFill>
              </a:defRPr>
            </a:lvl1pPr>
            <a:lvl2pPr marL="236538" indent="-236538">
              <a:buNone/>
              <a:tabLst/>
              <a:defRPr/>
            </a:lvl2pPr>
            <a:lvl3pPr marL="236538" indent="-236538">
              <a:tabLst/>
              <a:defRPr/>
            </a:lvl3pPr>
            <a:lvl4pPr marL="461963" indent="-225425">
              <a:tabLst/>
              <a:defRPr/>
            </a:lvl4pPr>
            <a:lvl5pPr marL="687388" indent="-2254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24" name="Picture 23">
            <a:extLst>
              <a:ext uri="{FF2B5EF4-FFF2-40B4-BE49-F238E27FC236}">
                <a16:creationId xmlns:a16="http://schemas.microsoft.com/office/drawing/2014/main" id="{B401170B-9469-B74D-803D-B28BB0A61AF3}"/>
              </a:ext>
            </a:extLst>
          </p:cNvPr>
          <p:cNvPicPr>
            <a:picLocks noChangeAspect="1"/>
          </p:cNvPicPr>
          <p:nvPr userDrawn="1"/>
        </p:nvPicPr>
        <p:blipFill>
          <a:blip r:embed="rId3"/>
          <a:stretch>
            <a:fillRect/>
          </a:stretch>
        </p:blipFill>
        <p:spPr>
          <a:xfrm>
            <a:off x="1040055" y="1107842"/>
            <a:ext cx="1028700" cy="1028700"/>
          </a:xfrm>
          <a:prstGeom prst="rect">
            <a:avLst/>
          </a:prstGeom>
        </p:spPr>
      </p:pic>
      <p:pic>
        <p:nvPicPr>
          <p:cNvPr id="25" name="Picture 24">
            <a:extLst>
              <a:ext uri="{FF2B5EF4-FFF2-40B4-BE49-F238E27FC236}">
                <a16:creationId xmlns:a16="http://schemas.microsoft.com/office/drawing/2014/main" id="{F61A3D4B-1120-9B4B-ACB2-2D7D30396073}"/>
              </a:ext>
            </a:extLst>
          </p:cNvPr>
          <p:cNvPicPr>
            <a:picLocks noChangeAspect="1"/>
          </p:cNvPicPr>
          <p:nvPr userDrawn="1"/>
        </p:nvPicPr>
        <p:blipFill>
          <a:blip r:embed="rId4"/>
          <a:stretch>
            <a:fillRect/>
          </a:stretch>
        </p:blipFill>
        <p:spPr>
          <a:xfrm>
            <a:off x="1392318" y="1415979"/>
            <a:ext cx="317500" cy="419100"/>
          </a:xfrm>
          <a:prstGeom prst="rect">
            <a:avLst/>
          </a:prstGeom>
        </p:spPr>
      </p:pic>
      <p:pic>
        <p:nvPicPr>
          <p:cNvPr id="26" name="Picture 25">
            <a:extLst>
              <a:ext uri="{FF2B5EF4-FFF2-40B4-BE49-F238E27FC236}">
                <a16:creationId xmlns:a16="http://schemas.microsoft.com/office/drawing/2014/main" id="{719DE7B2-035D-CE41-9C46-B2BD45B167FA}"/>
              </a:ext>
            </a:extLst>
          </p:cNvPr>
          <p:cNvPicPr>
            <a:picLocks noChangeAspect="1"/>
          </p:cNvPicPr>
          <p:nvPr userDrawn="1"/>
        </p:nvPicPr>
        <p:blipFill>
          <a:blip r:embed="rId5"/>
          <a:stretch>
            <a:fillRect/>
          </a:stretch>
        </p:blipFill>
        <p:spPr>
          <a:xfrm>
            <a:off x="653001" y="1992082"/>
            <a:ext cx="3492500" cy="4013200"/>
          </a:xfrm>
          <a:prstGeom prst="rect">
            <a:avLst/>
          </a:prstGeom>
        </p:spPr>
      </p:pic>
      <p:pic>
        <p:nvPicPr>
          <p:cNvPr id="27" name="Picture 26">
            <a:extLst>
              <a:ext uri="{FF2B5EF4-FFF2-40B4-BE49-F238E27FC236}">
                <a16:creationId xmlns:a16="http://schemas.microsoft.com/office/drawing/2014/main" id="{0F7AE12B-E8AC-B142-BD35-4B22DBE92C2A}"/>
              </a:ext>
            </a:extLst>
          </p:cNvPr>
          <p:cNvPicPr>
            <a:picLocks noChangeAspect="1"/>
          </p:cNvPicPr>
          <p:nvPr userDrawn="1"/>
        </p:nvPicPr>
        <p:blipFill>
          <a:blip r:embed="rId6"/>
          <a:stretch>
            <a:fillRect/>
          </a:stretch>
        </p:blipFill>
        <p:spPr>
          <a:xfrm>
            <a:off x="492983" y="1949654"/>
            <a:ext cx="1054100" cy="1054100"/>
          </a:xfrm>
          <a:prstGeom prst="rect">
            <a:avLst/>
          </a:prstGeom>
        </p:spPr>
      </p:pic>
      <p:pic>
        <p:nvPicPr>
          <p:cNvPr id="28" name="Picture 27">
            <a:extLst>
              <a:ext uri="{FF2B5EF4-FFF2-40B4-BE49-F238E27FC236}">
                <a16:creationId xmlns:a16="http://schemas.microsoft.com/office/drawing/2014/main" id="{0F22D9A4-C23B-4E46-B498-078F7707C8F4}"/>
              </a:ext>
            </a:extLst>
          </p:cNvPr>
          <p:cNvPicPr>
            <a:picLocks noChangeAspect="1"/>
          </p:cNvPicPr>
          <p:nvPr userDrawn="1"/>
        </p:nvPicPr>
        <p:blipFill>
          <a:blip r:embed="rId7"/>
          <a:stretch>
            <a:fillRect/>
          </a:stretch>
        </p:blipFill>
        <p:spPr>
          <a:xfrm>
            <a:off x="1833630" y="1458861"/>
            <a:ext cx="1663700" cy="1676400"/>
          </a:xfrm>
          <a:prstGeom prst="rect">
            <a:avLst/>
          </a:prstGeom>
        </p:spPr>
      </p:pic>
      <p:pic>
        <p:nvPicPr>
          <p:cNvPr id="29" name="Picture 28">
            <a:extLst>
              <a:ext uri="{FF2B5EF4-FFF2-40B4-BE49-F238E27FC236}">
                <a16:creationId xmlns:a16="http://schemas.microsoft.com/office/drawing/2014/main" id="{874A15CC-A454-BE42-960C-97955086F0F3}"/>
              </a:ext>
            </a:extLst>
          </p:cNvPr>
          <p:cNvPicPr>
            <a:picLocks noChangeAspect="1"/>
          </p:cNvPicPr>
          <p:nvPr userDrawn="1"/>
        </p:nvPicPr>
        <p:blipFill>
          <a:blip r:embed="rId8"/>
          <a:stretch>
            <a:fillRect/>
          </a:stretch>
        </p:blipFill>
        <p:spPr>
          <a:xfrm>
            <a:off x="3318985" y="2330431"/>
            <a:ext cx="1092200" cy="1092200"/>
          </a:xfrm>
          <a:prstGeom prst="rect">
            <a:avLst/>
          </a:prstGeom>
        </p:spPr>
      </p:pic>
      <p:pic>
        <p:nvPicPr>
          <p:cNvPr id="30" name="Picture 29">
            <a:extLst>
              <a:ext uri="{FF2B5EF4-FFF2-40B4-BE49-F238E27FC236}">
                <a16:creationId xmlns:a16="http://schemas.microsoft.com/office/drawing/2014/main" id="{B556541C-C7A8-6645-AA7E-E136E973BE83}"/>
              </a:ext>
            </a:extLst>
          </p:cNvPr>
          <p:cNvPicPr>
            <a:picLocks noChangeAspect="1"/>
          </p:cNvPicPr>
          <p:nvPr userDrawn="1"/>
        </p:nvPicPr>
        <p:blipFill>
          <a:blip r:embed="rId9"/>
          <a:stretch>
            <a:fillRect/>
          </a:stretch>
        </p:blipFill>
        <p:spPr>
          <a:xfrm>
            <a:off x="1042096" y="3156372"/>
            <a:ext cx="977900" cy="977900"/>
          </a:xfrm>
          <a:prstGeom prst="rect">
            <a:avLst/>
          </a:prstGeom>
        </p:spPr>
      </p:pic>
      <p:pic>
        <p:nvPicPr>
          <p:cNvPr id="31" name="Picture 30">
            <a:extLst>
              <a:ext uri="{FF2B5EF4-FFF2-40B4-BE49-F238E27FC236}">
                <a16:creationId xmlns:a16="http://schemas.microsoft.com/office/drawing/2014/main" id="{0366B84E-7564-684E-9E56-34F0BACCF789}"/>
              </a:ext>
            </a:extLst>
          </p:cNvPr>
          <p:cNvPicPr>
            <a:picLocks noChangeAspect="1"/>
          </p:cNvPicPr>
          <p:nvPr userDrawn="1"/>
        </p:nvPicPr>
        <p:blipFill>
          <a:blip r:embed="rId10"/>
          <a:stretch>
            <a:fillRect/>
          </a:stretch>
        </p:blipFill>
        <p:spPr>
          <a:xfrm>
            <a:off x="1996637" y="3097809"/>
            <a:ext cx="1358900" cy="1358900"/>
          </a:xfrm>
          <a:prstGeom prst="rect">
            <a:avLst/>
          </a:prstGeom>
        </p:spPr>
      </p:pic>
      <p:pic>
        <p:nvPicPr>
          <p:cNvPr id="32" name="Picture 31">
            <a:extLst>
              <a:ext uri="{FF2B5EF4-FFF2-40B4-BE49-F238E27FC236}">
                <a16:creationId xmlns:a16="http://schemas.microsoft.com/office/drawing/2014/main" id="{35DFE5F2-B132-914C-9592-BD3694F1BC5D}"/>
              </a:ext>
            </a:extLst>
          </p:cNvPr>
          <p:cNvPicPr>
            <a:picLocks noChangeAspect="1"/>
          </p:cNvPicPr>
          <p:nvPr userDrawn="1"/>
        </p:nvPicPr>
        <p:blipFill>
          <a:blip r:embed="rId11"/>
          <a:stretch>
            <a:fillRect/>
          </a:stretch>
        </p:blipFill>
        <p:spPr>
          <a:xfrm>
            <a:off x="3108469" y="4054966"/>
            <a:ext cx="723900" cy="711200"/>
          </a:xfrm>
          <a:prstGeom prst="rect">
            <a:avLst/>
          </a:prstGeom>
        </p:spPr>
      </p:pic>
      <p:pic>
        <p:nvPicPr>
          <p:cNvPr id="33" name="Picture 32">
            <a:extLst>
              <a:ext uri="{FF2B5EF4-FFF2-40B4-BE49-F238E27FC236}">
                <a16:creationId xmlns:a16="http://schemas.microsoft.com/office/drawing/2014/main" id="{40B0E539-3EBF-F94E-BE98-30466C3B3694}"/>
              </a:ext>
            </a:extLst>
          </p:cNvPr>
          <p:cNvPicPr>
            <a:picLocks noChangeAspect="1"/>
          </p:cNvPicPr>
          <p:nvPr userDrawn="1"/>
        </p:nvPicPr>
        <p:blipFill>
          <a:blip r:embed="rId12"/>
          <a:stretch>
            <a:fillRect/>
          </a:stretch>
        </p:blipFill>
        <p:spPr>
          <a:xfrm>
            <a:off x="3517352" y="4581364"/>
            <a:ext cx="762000" cy="749300"/>
          </a:xfrm>
          <a:prstGeom prst="rect">
            <a:avLst/>
          </a:prstGeom>
        </p:spPr>
      </p:pic>
      <p:pic>
        <p:nvPicPr>
          <p:cNvPr id="34" name="Picture 33">
            <a:extLst>
              <a:ext uri="{FF2B5EF4-FFF2-40B4-BE49-F238E27FC236}">
                <a16:creationId xmlns:a16="http://schemas.microsoft.com/office/drawing/2014/main" id="{CB4FF7B6-09E8-0446-94F2-9874EBA0AE67}"/>
              </a:ext>
            </a:extLst>
          </p:cNvPr>
          <p:cNvPicPr>
            <a:picLocks noChangeAspect="1"/>
          </p:cNvPicPr>
          <p:nvPr userDrawn="1"/>
        </p:nvPicPr>
        <p:blipFill>
          <a:blip r:embed="rId13"/>
          <a:stretch>
            <a:fillRect/>
          </a:stretch>
        </p:blipFill>
        <p:spPr>
          <a:xfrm>
            <a:off x="1020922" y="4177053"/>
            <a:ext cx="1663700" cy="1663700"/>
          </a:xfrm>
          <a:prstGeom prst="rect">
            <a:avLst/>
          </a:prstGeom>
        </p:spPr>
      </p:pic>
      <p:pic>
        <p:nvPicPr>
          <p:cNvPr id="35" name="Picture 34">
            <a:extLst>
              <a:ext uri="{FF2B5EF4-FFF2-40B4-BE49-F238E27FC236}">
                <a16:creationId xmlns:a16="http://schemas.microsoft.com/office/drawing/2014/main" id="{3D605F23-0AEA-BC4C-9DAA-D08CD46796FB}"/>
              </a:ext>
            </a:extLst>
          </p:cNvPr>
          <p:cNvPicPr>
            <a:picLocks noChangeAspect="1"/>
          </p:cNvPicPr>
          <p:nvPr userDrawn="1"/>
        </p:nvPicPr>
        <p:blipFill>
          <a:blip r:embed="rId14"/>
          <a:stretch>
            <a:fillRect/>
          </a:stretch>
        </p:blipFill>
        <p:spPr>
          <a:xfrm>
            <a:off x="2419000" y="5220315"/>
            <a:ext cx="1092200" cy="1079500"/>
          </a:xfrm>
          <a:prstGeom prst="rect">
            <a:avLst/>
          </a:prstGeom>
        </p:spPr>
      </p:pic>
      <p:pic>
        <p:nvPicPr>
          <p:cNvPr id="36" name="Picture 35">
            <a:extLst>
              <a:ext uri="{FF2B5EF4-FFF2-40B4-BE49-F238E27FC236}">
                <a16:creationId xmlns:a16="http://schemas.microsoft.com/office/drawing/2014/main" id="{9595E385-B307-C347-9D21-28076A31F2B5}"/>
              </a:ext>
            </a:extLst>
          </p:cNvPr>
          <p:cNvPicPr>
            <a:picLocks noChangeAspect="1"/>
          </p:cNvPicPr>
          <p:nvPr userDrawn="1"/>
        </p:nvPicPr>
        <p:blipFill>
          <a:blip r:embed="rId15"/>
          <a:stretch>
            <a:fillRect/>
          </a:stretch>
        </p:blipFill>
        <p:spPr>
          <a:xfrm>
            <a:off x="402336" y="5349448"/>
            <a:ext cx="927100" cy="939800"/>
          </a:xfrm>
          <a:prstGeom prst="rect">
            <a:avLst/>
          </a:prstGeom>
        </p:spPr>
      </p:pic>
      <p:cxnSp>
        <p:nvCxnSpPr>
          <p:cNvPr id="37" name="Straight Connector 36">
            <a:extLst>
              <a:ext uri="{FF2B5EF4-FFF2-40B4-BE49-F238E27FC236}">
                <a16:creationId xmlns:a16="http://schemas.microsoft.com/office/drawing/2014/main" id="{ACA46B06-8E70-DD4D-85C5-C7C73B7529F8}"/>
              </a:ext>
            </a:extLst>
          </p:cNvPr>
          <p:cNvCxnSpPr/>
          <p:nvPr userDrawn="1"/>
        </p:nvCxnSpPr>
        <p:spPr>
          <a:xfrm>
            <a:off x="4899959" y="1170432"/>
            <a:ext cx="0" cy="5116068"/>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6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2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1450" fill="hold"/>
                                        <p:tgtEl>
                                          <p:spTgt spid="2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2000" fill="hold"/>
                                        <p:tgtEl>
                                          <p:spTgt spid="2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1450" fill="hold"/>
                                        <p:tgtEl>
                                          <p:spTgt spid="2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1450" fill="hold"/>
                                        <p:tgtEl>
                                          <p:spTgt spid="30"/>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5650" fill="hold"/>
                                        <p:tgtEl>
                                          <p:spTgt spid="31"/>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15000" fill="hold"/>
                                        <p:tgtEl>
                                          <p:spTgt spid="3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15000" fill="hold"/>
                                        <p:tgtEl>
                                          <p:spTgt spid="33"/>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32100" fill="hold"/>
                                        <p:tgtEl>
                                          <p:spTgt spid="3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1450" fill="hold"/>
                                        <p:tgtEl>
                                          <p:spTgt spid="35"/>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15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er Service Lori and Marl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24D7F-4DE4-144D-B2D4-308633E793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714DAB-0D05-034E-A303-2BE02D66598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457199"/>
            <a:ext cx="3657600" cy="1079291"/>
          </a:xfrm>
          <a:prstGeom prst="rect">
            <a:avLst/>
          </a:prstGeom>
        </p:spPr>
      </p:pic>
      <p:cxnSp>
        <p:nvCxnSpPr>
          <p:cNvPr id="10" name="Straight Connector 9">
            <a:extLst>
              <a:ext uri="{FF2B5EF4-FFF2-40B4-BE49-F238E27FC236}">
                <a16:creationId xmlns:a16="http://schemas.microsoft.com/office/drawing/2014/main" id="{7384F0D0-EED0-8545-A8F8-C3C01063DDD9}"/>
              </a:ext>
            </a:extLst>
          </p:cNvPr>
          <p:cNvCxnSpPr>
            <a:cxnSpLocks/>
          </p:cNvCxnSpPr>
          <p:nvPr userDrawn="1"/>
        </p:nvCxnSpPr>
        <p:spPr>
          <a:xfrm>
            <a:off x="5083702" y="6537960"/>
            <a:ext cx="6547577"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5084064" y="347472"/>
            <a:ext cx="6720840"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hasCustomPrompt="1"/>
          </p:nvPr>
        </p:nvSpPr>
        <p:spPr>
          <a:xfrm>
            <a:off x="5084064" y="1170432"/>
            <a:ext cx="6720840" cy="5367528"/>
          </a:xfrm>
        </p:spPr>
        <p:txBody>
          <a:bodyPr lIns="0" tIns="0" rIns="0" bIns="0" numCol="2" spcCol="182880">
            <a:noAutofit/>
          </a:bodyPr>
          <a:lstStyle>
            <a:lvl1pPr>
              <a:lnSpc>
                <a:spcPct val="112000"/>
              </a:lnSpc>
              <a:spcAft>
                <a:spcPts val="1000"/>
              </a:spcAft>
              <a:buNone/>
              <a:defRPr sz="1500" b="0">
                <a:solidFill>
                  <a:srgbClr val="54585A"/>
                </a:solidFill>
              </a:defRPr>
            </a:lvl1pPr>
            <a:lvl2pPr marL="236538" indent="-236538">
              <a:lnSpc>
                <a:spcPct val="112000"/>
              </a:lnSpc>
              <a:spcAft>
                <a:spcPts val="1000"/>
              </a:spcAft>
              <a:buNone/>
              <a:tabLst/>
              <a:defRPr sz="1500">
                <a:solidFill>
                  <a:srgbClr val="54585A"/>
                </a:solidFill>
              </a:defRPr>
            </a:lvl2pPr>
            <a:lvl3pPr marL="177800" indent="-177800">
              <a:lnSpc>
                <a:spcPct val="112000"/>
              </a:lnSpc>
              <a:spcAft>
                <a:spcPts val="1000"/>
              </a:spcAft>
              <a:tabLst/>
              <a:defRPr sz="1500">
                <a:solidFill>
                  <a:srgbClr val="54585A"/>
                </a:solidFill>
              </a:defRPr>
            </a:lvl3pPr>
            <a:lvl4pPr marL="461963" indent="-225425">
              <a:lnSpc>
                <a:spcPct val="112000"/>
              </a:lnSpc>
              <a:spcAft>
                <a:spcPts val="1000"/>
              </a:spcAft>
              <a:tabLst/>
              <a:defRPr sz="1500">
                <a:solidFill>
                  <a:srgbClr val="54585A"/>
                </a:solidFill>
              </a:defRPr>
            </a:lvl4pPr>
            <a:lvl5pPr marL="687388" indent="-225425">
              <a:lnSpc>
                <a:spcPct val="112000"/>
              </a:lnSpc>
              <a:spcAft>
                <a:spcPts val="1000"/>
              </a:spcAft>
              <a:tabLst/>
              <a:defRPr sz="1500">
                <a:solidFill>
                  <a:srgbClr val="54585A"/>
                </a:solidFill>
              </a:defRPr>
            </a:lvl5pPr>
          </a:lstStyle>
          <a:p>
            <a:pPr lvl="2"/>
            <a:r>
              <a:rPr lang="en-US" dirty="0"/>
              <a:t>Third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cxnSp>
        <p:nvCxnSpPr>
          <p:cNvPr id="11" name="Straight Connector 10">
            <a:extLst>
              <a:ext uri="{FF2B5EF4-FFF2-40B4-BE49-F238E27FC236}">
                <a16:creationId xmlns:a16="http://schemas.microsoft.com/office/drawing/2014/main" id="{563B150E-1A6F-BC4C-A860-50C2A417E84C}"/>
              </a:ext>
            </a:extLst>
          </p:cNvPr>
          <p:cNvCxnSpPr>
            <a:cxnSpLocks/>
          </p:cNvCxnSpPr>
          <p:nvPr userDrawn="1"/>
        </p:nvCxnSpPr>
        <p:spPr>
          <a:xfrm>
            <a:off x="5083702" y="905256"/>
            <a:ext cx="6720840"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18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right)">
                                      <p:cBhvr>
                                        <p:cTn id="20" dur="500"/>
                                        <p:tgtEl>
                                          <p:spTgt spid="2"/>
                                        </p:tgtEl>
                                      </p:cBhvr>
                                    </p:animEffect>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Slide 1 Column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871463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sic Slide 2 Columns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2"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3372692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Slide 3 Columns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3"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Tree>
    <p:extLst>
      <p:ext uri="{BB962C8B-B14F-4D97-AF65-F5344CB8AC3E}">
        <p14:creationId xmlns:p14="http://schemas.microsoft.com/office/powerpoint/2010/main" val="98451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sic Slide 1 Column Bottom Lef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402336" y="347472"/>
            <a:ext cx="11402568"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8" name="Picture 7">
            <a:extLst>
              <a:ext uri="{FF2B5EF4-FFF2-40B4-BE49-F238E27FC236}">
                <a16:creationId xmlns:a16="http://schemas.microsoft.com/office/drawing/2014/main" id="{6BE1F520-88B8-E046-9CC9-7450D764E6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60863793-B199-944E-82CB-8B49E4CDE4DA}"/>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994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Slide 2 Column Bottom Lef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402336" y="347472"/>
            <a:ext cx="11402568"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2" spcCol="274320">
            <a:noAutofit/>
          </a:bodyPr>
          <a:lstStyle>
            <a:lvl1pPr marL="11113" indent="0" algn="l">
              <a:buNone/>
              <a:tabLst/>
              <a:defRPr sz="1800" b="1"/>
            </a:lvl1pPr>
            <a:lvl2pPr marL="177800" indent="-166688" algn="l">
              <a:buNone/>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8" name="Picture 7">
            <a:extLst>
              <a:ext uri="{FF2B5EF4-FFF2-40B4-BE49-F238E27FC236}">
                <a16:creationId xmlns:a16="http://schemas.microsoft.com/office/drawing/2014/main" id="{6BE1F520-88B8-E046-9CC9-7450D764E6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60863793-B199-944E-82CB-8B49E4CDE4DA}"/>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289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Slide 3 Columns Bottom Lef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a:xfrm>
            <a:off x="402336" y="347472"/>
            <a:ext cx="11402568" cy="4937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11402568" cy="5093207"/>
          </a:xfrm>
        </p:spPr>
        <p:txBody>
          <a:bodyPr lIns="0" tIns="0" rIns="0" bIns="0" numCol="3"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pic>
        <p:nvPicPr>
          <p:cNvPr id="8" name="Picture 7">
            <a:extLst>
              <a:ext uri="{FF2B5EF4-FFF2-40B4-BE49-F238E27FC236}">
                <a16:creationId xmlns:a16="http://schemas.microsoft.com/office/drawing/2014/main" id="{6BE1F520-88B8-E046-9CC9-7450D764E6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60863793-B199-944E-82CB-8B49E4CDE4DA}"/>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413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iss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CA0907-5D4A-904F-B179-63FFBBE4D33B}"/>
              </a:ext>
            </a:extLst>
          </p:cNvPr>
          <p:cNvPicPr>
            <a:picLocks noChangeAspect="1"/>
          </p:cNvPicPr>
          <p:nvPr userDrawn="1"/>
        </p:nvPicPr>
        <p:blipFill>
          <a:blip r:embed="rId2"/>
          <a:stretch>
            <a:fillRect/>
          </a:stretch>
        </p:blipFill>
        <p:spPr>
          <a:xfrm>
            <a:off x="0" y="1333"/>
            <a:ext cx="12198096" cy="6861429"/>
          </a:xfrm>
          <a:prstGeom prst="rect">
            <a:avLst/>
          </a:prstGeom>
        </p:spPr>
      </p:pic>
      <p:pic>
        <p:nvPicPr>
          <p:cNvPr id="8" name="Picture 7">
            <a:extLst>
              <a:ext uri="{FF2B5EF4-FFF2-40B4-BE49-F238E27FC236}">
                <a16:creationId xmlns:a16="http://schemas.microsoft.com/office/drawing/2014/main" id="{F2119750-738D-CA4F-A618-F7BEB1839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08AF283A-B848-1148-A5A9-583B963E5DA1}"/>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1AE9C9-3A76-6649-A0E7-F3C2675B71E8}"/>
              </a:ext>
            </a:extLst>
          </p:cNvPr>
          <p:cNvSpPr>
            <a:spLocks noGrp="1"/>
          </p:cNvSpPr>
          <p:nvPr>
            <p:ph type="title"/>
          </p:nvPr>
        </p:nvSpPr>
        <p:spPr>
          <a:xfrm>
            <a:off x="402336" y="274320"/>
            <a:ext cx="11411712" cy="740664"/>
          </a:xfrm>
        </p:spPr>
        <p:txBody>
          <a:bodyPr/>
          <a:lstStyle>
            <a:lvl1pPr algn="r">
              <a:defRPr sz="4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9B74F-2F3C-0642-9C7B-0C5B3ABEB0DA}"/>
              </a:ext>
            </a:extLst>
          </p:cNvPr>
          <p:cNvSpPr>
            <a:spLocks noGrp="1"/>
          </p:cNvSpPr>
          <p:nvPr>
            <p:ph idx="1"/>
          </p:nvPr>
        </p:nvSpPr>
        <p:spPr>
          <a:xfrm>
            <a:off x="2724912" y="2286000"/>
            <a:ext cx="9006840" cy="3291840"/>
          </a:xfrm>
        </p:spPr>
        <p:txBody>
          <a:bodyPr lIns="0" tIns="0" rIns="0" bIns="0">
            <a:noAutofit/>
          </a:bodyPr>
          <a:lstStyle>
            <a:lvl1pPr>
              <a:lnSpc>
                <a:spcPct val="130000"/>
              </a:lnSpc>
              <a:spcBef>
                <a:spcPts val="0"/>
              </a:spcBef>
              <a:defRPr sz="2200">
                <a:solidFill>
                  <a:srgbClr val="54585A"/>
                </a:solidFill>
              </a:defRPr>
            </a:lvl1pPr>
            <a:lvl2pPr>
              <a:defRPr sz="2200">
                <a:solidFill>
                  <a:srgbClr val="54585A"/>
                </a:solidFill>
              </a:defRPr>
            </a:lvl2pPr>
            <a:lvl3pPr>
              <a:defRPr sz="2200">
                <a:solidFill>
                  <a:srgbClr val="54585A"/>
                </a:solidFill>
              </a:defRPr>
            </a:lvl3pPr>
            <a:lvl4pPr>
              <a:defRPr sz="2200">
                <a:solidFill>
                  <a:srgbClr val="54585A"/>
                </a:solidFill>
              </a:defRPr>
            </a:lvl4pPr>
            <a:lvl5pPr>
              <a:defRPr sz="2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3BFF6DA-719A-B541-84AA-066A58C108F5}"/>
              </a:ext>
            </a:extLst>
          </p:cNvPr>
          <p:cNvSpPr>
            <a:spLocks noGrp="1"/>
          </p:cNvSpPr>
          <p:nvPr>
            <p:ph type="sldNum" sz="quarter" idx="12"/>
          </p:nvPr>
        </p:nvSpPr>
        <p:spPr>
          <a:xfrm>
            <a:off x="9966960" y="6400800"/>
            <a:ext cx="2130552" cy="365125"/>
          </a:xfrm>
          <a:prstGeom prst="rect">
            <a:avLst/>
          </a:prstGeom>
        </p:spPr>
        <p:txBody>
          <a:bodyPr/>
          <a:lstStyle>
            <a:lvl1pPr>
              <a:defRPr>
                <a:solidFill>
                  <a:srgbClr val="808180"/>
                </a:solidFill>
              </a:defRPr>
            </a:lvl1pPr>
          </a:lstStyle>
          <a:p>
            <a:fld id="{6EBBDEB6-ADCD-D641-8823-BCD8C814EB60}" type="slidenum">
              <a:rPr lang="en-US" smtClean="0"/>
              <a:pPr/>
              <a:t>‹#›</a:t>
            </a:fld>
            <a:endParaRPr lang="en-US" dirty="0">
              <a:solidFill>
                <a:srgbClr val="808180"/>
              </a:solidFill>
            </a:endParaRPr>
          </a:p>
        </p:txBody>
      </p:sp>
    </p:spTree>
    <p:extLst>
      <p:ext uri="{BB962C8B-B14F-4D97-AF65-F5344CB8AC3E}">
        <p14:creationId xmlns:p14="http://schemas.microsoft.com/office/powerpoint/2010/main" val="2598613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Center Rule Top Right Logo">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02336" y="1170432"/>
            <a:ext cx="5394960" cy="3593592"/>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cxnSp>
        <p:nvCxnSpPr>
          <p:cNvPr id="8" name="Straight Connector 7">
            <a:extLst>
              <a:ext uri="{FF2B5EF4-FFF2-40B4-BE49-F238E27FC236}">
                <a16:creationId xmlns:a16="http://schemas.microsoft.com/office/drawing/2014/main" id="{62458FE3-28F9-9E40-BE1A-9FE19B17A682}"/>
              </a:ext>
            </a:extLst>
          </p:cNvPr>
          <p:cNvCxnSpPr>
            <a:cxnSpLocks/>
          </p:cNvCxnSpPr>
          <p:nvPr userDrawn="1"/>
        </p:nvCxnSpPr>
        <p:spPr>
          <a:xfrm>
            <a:off x="6094476" y="1143000"/>
            <a:ext cx="0" cy="5052916"/>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BAE12D78-5BD3-0C47-85B6-6AF8C0111881}"/>
              </a:ext>
            </a:extLst>
          </p:cNvPr>
          <p:cNvSpPr>
            <a:spLocks noGrp="1"/>
          </p:cNvSpPr>
          <p:nvPr>
            <p:ph sz="half" idx="13"/>
          </p:nvPr>
        </p:nvSpPr>
        <p:spPr>
          <a:xfrm>
            <a:off x="6409944" y="1170432"/>
            <a:ext cx="5394960" cy="3593592"/>
          </a:xfrm>
        </p:spPr>
        <p:txBody>
          <a:bodyPr lIns="0" tIns="0" rIns="0" bIns="0" numCol="1" spcCol="274320">
            <a:noAutofit/>
          </a:bodyPr>
          <a:lstStyle>
            <a:lvl1pPr marL="11113" indent="0" algn="l">
              <a:buNone/>
              <a:tabLst/>
              <a:defRPr sz="1800" b="1"/>
            </a:lvl1pPr>
            <a:lvl2pPr marL="177800" indent="-166688" algn="l">
              <a:tabLst/>
              <a:defRPr sz="1800"/>
            </a:lvl2pPr>
            <a:lvl3pPr>
              <a:defRPr sz="1800"/>
            </a:lvl3pPr>
            <a:lvl4pPr>
              <a:defRPr sz="1800"/>
            </a:lvl4pPr>
            <a:lvl5pPr>
              <a:defRPr sz="18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48488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ick Legg  Contact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grpSp>
        <p:nvGrpSpPr>
          <p:cNvPr id="12" name="Group 11">
            <a:extLst>
              <a:ext uri="{FF2B5EF4-FFF2-40B4-BE49-F238E27FC236}">
                <a16:creationId xmlns:a16="http://schemas.microsoft.com/office/drawing/2014/main" id="{3E0B4E48-D518-AB41-96B9-2936FDA85001}"/>
              </a:ext>
            </a:extLst>
          </p:cNvPr>
          <p:cNvGrpSpPr/>
          <p:nvPr userDrawn="1"/>
        </p:nvGrpSpPr>
        <p:grpSpPr>
          <a:xfrm>
            <a:off x="2851296" y="2958494"/>
            <a:ext cx="914400" cy="3337214"/>
            <a:chOff x="402336" y="3079394"/>
            <a:chExt cx="914400" cy="3337214"/>
          </a:xfrm>
        </p:grpSpPr>
        <p:pic>
          <p:nvPicPr>
            <p:cNvPr id="13" name="Picture 12">
              <a:extLst>
                <a:ext uri="{FF2B5EF4-FFF2-40B4-BE49-F238E27FC236}">
                  <a16:creationId xmlns:a16="http://schemas.microsoft.com/office/drawing/2014/main" id="{0CD67B45-0CAC-9446-960E-C3E303E49195}"/>
                </a:ext>
              </a:extLst>
            </p:cNvPr>
            <p:cNvPicPr>
              <a:picLocks noChangeAspect="1"/>
            </p:cNvPicPr>
            <p:nvPr/>
          </p:nvPicPr>
          <p:blipFill>
            <a:blip r:embed="rId3"/>
            <a:stretch>
              <a:fillRect/>
            </a:stretch>
          </p:blipFill>
          <p:spPr>
            <a:xfrm>
              <a:off x="402336" y="3079394"/>
              <a:ext cx="914400" cy="914400"/>
            </a:xfrm>
            <a:prstGeom prst="rect">
              <a:avLst/>
            </a:prstGeom>
          </p:spPr>
        </p:pic>
        <p:pic>
          <p:nvPicPr>
            <p:cNvPr id="14" name="Picture 13">
              <a:extLst>
                <a:ext uri="{FF2B5EF4-FFF2-40B4-BE49-F238E27FC236}">
                  <a16:creationId xmlns:a16="http://schemas.microsoft.com/office/drawing/2014/main" id="{98B8D2E3-09BE-0443-997E-056A9B5111D6}"/>
                </a:ext>
              </a:extLst>
            </p:cNvPr>
            <p:cNvPicPr>
              <a:picLocks noChangeAspect="1"/>
            </p:cNvPicPr>
            <p:nvPr/>
          </p:nvPicPr>
          <p:blipFill>
            <a:blip r:embed="rId4"/>
            <a:stretch>
              <a:fillRect/>
            </a:stretch>
          </p:blipFill>
          <p:spPr>
            <a:xfrm>
              <a:off x="402336" y="4290801"/>
              <a:ext cx="914400" cy="914400"/>
            </a:xfrm>
            <a:prstGeom prst="rect">
              <a:avLst/>
            </a:prstGeom>
          </p:spPr>
        </p:pic>
        <p:pic>
          <p:nvPicPr>
            <p:cNvPr id="15" name="Picture 14">
              <a:extLst>
                <a:ext uri="{FF2B5EF4-FFF2-40B4-BE49-F238E27FC236}">
                  <a16:creationId xmlns:a16="http://schemas.microsoft.com/office/drawing/2014/main" id="{786BECC7-59C1-7B4F-A804-D52D4C0A9E92}"/>
                </a:ext>
              </a:extLst>
            </p:cNvPr>
            <p:cNvPicPr>
              <a:picLocks noChangeAspect="1"/>
            </p:cNvPicPr>
            <p:nvPr/>
          </p:nvPicPr>
          <p:blipFill>
            <a:blip r:embed="rId5"/>
            <a:stretch>
              <a:fillRect/>
            </a:stretch>
          </p:blipFill>
          <p:spPr>
            <a:xfrm>
              <a:off x="402336" y="5502208"/>
              <a:ext cx="914400" cy="914400"/>
            </a:xfrm>
            <a:prstGeom prst="rect">
              <a:avLst/>
            </a:prstGeom>
          </p:spPr>
        </p:pic>
      </p:grpSp>
      <p:sp>
        <p:nvSpPr>
          <p:cNvPr id="19" name="Content Placeholder 2">
            <a:extLst>
              <a:ext uri="{FF2B5EF4-FFF2-40B4-BE49-F238E27FC236}">
                <a16:creationId xmlns:a16="http://schemas.microsoft.com/office/drawing/2014/main" id="{75606293-7DA3-5B4A-A721-B2CFBB86B28E}"/>
              </a:ext>
            </a:extLst>
          </p:cNvPr>
          <p:cNvSpPr>
            <a:spLocks noGrp="1"/>
          </p:cNvSpPr>
          <p:nvPr>
            <p:ph idx="1" hasCustomPrompt="1"/>
          </p:nvPr>
        </p:nvSpPr>
        <p:spPr>
          <a:xfrm>
            <a:off x="2851295" y="1170432"/>
            <a:ext cx="6427089" cy="1560093"/>
          </a:xfrm>
        </p:spPr>
        <p:txBody>
          <a:bodyPr lIns="0" tIns="0" rIns="0" bIns="0">
            <a:noAutofit/>
          </a:bodyPr>
          <a:lstStyle>
            <a:lvl1pPr marL="0" indent="0">
              <a:lnSpc>
                <a:spcPct val="114000"/>
              </a:lnSpc>
              <a:spcBef>
                <a:spcPts val="0"/>
              </a:spcBef>
              <a:spcAft>
                <a:spcPts val="1800"/>
              </a:spcAft>
              <a:buNone/>
              <a:defRPr/>
            </a:lvl1pPr>
          </a:lstStyle>
          <a:p>
            <a:pPr marL="0" indent="0">
              <a:lnSpc>
                <a:spcPct val="114000"/>
              </a:lnSpc>
              <a:spcBef>
                <a:spcPts val="0"/>
              </a:spcBef>
              <a:spcAft>
                <a:spcPts val="600"/>
              </a:spcAft>
              <a:buNone/>
            </a:pPr>
            <a:r>
              <a:rPr lang="en-US" sz="3300" b="1" dirty="0">
                <a:solidFill>
                  <a:srgbClr val="008F47"/>
                </a:solidFill>
                <a:latin typeface="Century Gothic" panose="020B0502020202020204" pitchFamily="34" charset="0"/>
              </a:rPr>
              <a:t>Rick Legg</a:t>
            </a:r>
          </a:p>
          <a:p>
            <a:pPr marL="0" indent="0">
              <a:lnSpc>
                <a:spcPct val="114000"/>
              </a:lnSpc>
              <a:spcBef>
                <a:spcPts val="0"/>
              </a:spcBef>
              <a:spcAft>
                <a:spcPts val="1800"/>
              </a:spcAft>
              <a:buNone/>
            </a:pPr>
            <a:r>
              <a:rPr lang="en-US" sz="2600" dirty="0">
                <a:solidFill>
                  <a:srgbClr val="54585A"/>
                </a:solidFill>
                <a:latin typeface="Century Gothic" panose="020B0502020202020204" pitchFamily="34" charset="0"/>
              </a:rPr>
              <a:t>Senior Vice President, </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Sales &amp; Account Management</a:t>
            </a:r>
          </a:p>
        </p:txBody>
      </p:sp>
      <p:sp>
        <p:nvSpPr>
          <p:cNvPr id="20" name="Content Placeholder 2">
            <a:extLst>
              <a:ext uri="{FF2B5EF4-FFF2-40B4-BE49-F238E27FC236}">
                <a16:creationId xmlns:a16="http://schemas.microsoft.com/office/drawing/2014/main" id="{CC94326A-E6E4-E746-8734-B8297228DF11}"/>
              </a:ext>
            </a:extLst>
          </p:cNvPr>
          <p:cNvSpPr>
            <a:spLocks noGrp="1"/>
          </p:cNvSpPr>
          <p:nvPr>
            <p:ph idx="13" hasCustomPrompt="1"/>
          </p:nvPr>
        </p:nvSpPr>
        <p:spPr>
          <a:xfrm>
            <a:off x="2851296" y="2958494"/>
            <a:ext cx="6427089" cy="914400"/>
          </a:xfrm>
        </p:spPr>
        <p:txBody>
          <a:bodyPr lIns="0" tIns="0" rIns="0" bIns="0" anchor="ctr" anchorCtr="0">
            <a:noAutofit/>
          </a:bodyPr>
          <a:lstStyle>
            <a:lvl1pPr marL="1146175" indent="0">
              <a:lnSpc>
                <a:spcPct val="114000"/>
              </a:lnSpc>
              <a:spcBef>
                <a:spcPts val="0"/>
              </a:spcBef>
              <a:spcAft>
                <a:spcPts val="2400"/>
              </a:spcAft>
              <a:buNone/>
              <a:defRPr/>
            </a:lvl1pPr>
          </a:lstStyle>
          <a:p>
            <a:pPr marL="1146175" indent="0">
              <a:lnSpc>
                <a:spcPct val="114000"/>
              </a:lnSpc>
              <a:spcBef>
                <a:spcPts val="0"/>
              </a:spcBef>
              <a:spcAft>
                <a:spcPts val="2400"/>
              </a:spcAft>
              <a:buNone/>
            </a:pPr>
            <a:r>
              <a:rPr lang="en-US" sz="2600" dirty="0">
                <a:solidFill>
                  <a:srgbClr val="008F47"/>
                </a:solidFill>
                <a:latin typeface="Century Gothic" panose="020B0502020202020204" pitchFamily="34" charset="0"/>
                <a:hlinkClick r:id="rId6">
                  <a:extLst>
                    <a:ext uri="{A12FA001-AC4F-418D-AE19-62706E023703}">
                      <ahyp:hlinkClr xmlns:ahyp="http://schemas.microsoft.com/office/drawing/2018/hyperlinkcolor" val="tx"/>
                    </a:ext>
                  </a:extLst>
                </a:hlinkClick>
              </a:rPr>
              <a:t>rlegg@healthplan.org</a:t>
            </a:r>
            <a:endParaRPr lang="en-US" sz="2600" dirty="0">
              <a:solidFill>
                <a:srgbClr val="008F47"/>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9432102F-9435-5545-A1E8-00ABF2B5038E}"/>
              </a:ext>
            </a:extLst>
          </p:cNvPr>
          <p:cNvSpPr>
            <a:spLocks noGrp="1"/>
          </p:cNvSpPr>
          <p:nvPr>
            <p:ph idx="14" hasCustomPrompt="1"/>
          </p:nvPr>
        </p:nvSpPr>
        <p:spPr>
          <a:xfrm>
            <a:off x="2851296" y="4169901"/>
            <a:ext cx="6427089" cy="914400"/>
          </a:xfrm>
        </p:spPr>
        <p:txBody>
          <a:bodyPr lIns="0" tIns="0" rIns="0" bIns="0" anchor="ctr" anchorCtr="0">
            <a:noAutofit/>
          </a:bodyPr>
          <a:lstStyle>
            <a:lvl1pPr marL="2413000" indent="-1266825">
              <a:lnSpc>
                <a:spcPct val="114000"/>
              </a:lnSpc>
              <a:spcBef>
                <a:spcPts val="0"/>
              </a:spcBef>
              <a:spcAft>
                <a:spcPts val="0"/>
              </a:spcAft>
              <a:buNone/>
              <a:defRPr/>
            </a:lvl1pPr>
          </a:lstStyle>
          <a:p>
            <a:pPr marL="2413000" indent="-1266825">
              <a:lnSpc>
                <a:spcPct val="114000"/>
              </a:lnSpc>
              <a:spcBef>
                <a:spcPts val="0"/>
              </a:spcBef>
              <a:buNone/>
            </a:pPr>
            <a:r>
              <a:rPr lang="en-US" sz="2600" dirty="0">
                <a:solidFill>
                  <a:srgbClr val="54585A"/>
                </a:solidFill>
                <a:latin typeface="Century Gothic" panose="020B0502020202020204" pitchFamily="34" charset="0"/>
              </a:rPr>
              <a:t>Direct:	740.699.6260</a:t>
            </a:r>
          </a:p>
          <a:p>
            <a:pPr marL="2413000" indent="-1266825">
              <a:lnSpc>
                <a:spcPct val="114000"/>
              </a:lnSpc>
              <a:spcBef>
                <a:spcPts val="0"/>
              </a:spcBef>
              <a:spcAft>
                <a:spcPts val="2400"/>
              </a:spcAft>
              <a:buNone/>
            </a:pPr>
            <a:r>
              <a:rPr lang="en-US" sz="2600" dirty="0">
                <a:solidFill>
                  <a:srgbClr val="54585A"/>
                </a:solidFill>
                <a:latin typeface="Century Gothic" panose="020B0502020202020204" pitchFamily="34" charset="0"/>
              </a:rPr>
              <a:t>Cell:	304.552.0474</a:t>
            </a:r>
          </a:p>
        </p:txBody>
      </p:sp>
      <p:sp>
        <p:nvSpPr>
          <p:cNvPr id="22" name="Content Placeholder 2">
            <a:extLst>
              <a:ext uri="{FF2B5EF4-FFF2-40B4-BE49-F238E27FC236}">
                <a16:creationId xmlns:a16="http://schemas.microsoft.com/office/drawing/2014/main" id="{0F7D6AB7-6524-FA41-A773-D192F4151600}"/>
              </a:ext>
            </a:extLst>
          </p:cNvPr>
          <p:cNvSpPr>
            <a:spLocks noGrp="1"/>
          </p:cNvSpPr>
          <p:nvPr>
            <p:ph idx="15" hasCustomPrompt="1"/>
          </p:nvPr>
        </p:nvSpPr>
        <p:spPr>
          <a:xfrm>
            <a:off x="2851296" y="5381307"/>
            <a:ext cx="6427089" cy="914395"/>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54585A"/>
                </a:solidFill>
                <a:latin typeface="Century Gothic" panose="020B0502020202020204" pitchFamily="34" charset="0"/>
              </a:rPr>
              <a:t>1110 Main Street</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Wheeling, WV 26003-2704</a:t>
            </a:r>
          </a:p>
        </p:txBody>
      </p:sp>
    </p:spTree>
    <p:extLst>
      <p:ext uri="{BB962C8B-B14F-4D97-AF65-F5344CB8AC3E}">
        <p14:creationId xmlns:p14="http://schemas.microsoft.com/office/powerpoint/2010/main" val="2358584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T Contact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grpSp>
        <p:nvGrpSpPr>
          <p:cNvPr id="12" name="Group 11">
            <a:extLst>
              <a:ext uri="{FF2B5EF4-FFF2-40B4-BE49-F238E27FC236}">
                <a16:creationId xmlns:a16="http://schemas.microsoft.com/office/drawing/2014/main" id="{3E0B4E48-D518-AB41-96B9-2936FDA85001}"/>
              </a:ext>
            </a:extLst>
          </p:cNvPr>
          <p:cNvGrpSpPr/>
          <p:nvPr userDrawn="1"/>
        </p:nvGrpSpPr>
        <p:grpSpPr>
          <a:xfrm>
            <a:off x="2634997" y="2533229"/>
            <a:ext cx="914400" cy="3337214"/>
            <a:chOff x="402336" y="3079394"/>
            <a:chExt cx="914400" cy="3337214"/>
          </a:xfrm>
        </p:grpSpPr>
        <p:pic>
          <p:nvPicPr>
            <p:cNvPr id="13" name="Picture 12">
              <a:extLst>
                <a:ext uri="{FF2B5EF4-FFF2-40B4-BE49-F238E27FC236}">
                  <a16:creationId xmlns:a16="http://schemas.microsoft.com/office/drawing/2014/main" id="{0CD67B45-0CAC-9446-960E-C3E303E49195}"/>
                </a:ext>
              </a:extLst>
            </p:cNvPr>
            <p:cNvPicPr>
              <a:picLocks noChangeAspect="1"/>
            </p:cNvPicPr>
            <p:nvPr/>
          </p:nvPicPr>
          <p:blipFill>
            <a:blip r:embed="rId3"/>
            <a:stretch>
              <a:fillRect/>
            </a:stretch>
          </p:blipFill>
          <p:spPr>
            <a:xfrm>
              <a:off x="402336" y="3079394"/>
              <a:ext cx="914400" cy="914400"/>
            </a:xfrm>
            <a:prstGeom prst="rect">
              <a:avLst/>
            </a:prstGeom>
          </p:spPr>
        </p:pic>
        <p:pic>
          <p:nvPicPr>
            <p:cNvPr id="14" name="Picture 13">
              <a:extLst>
                <a:ext uri="{FF2B5EF4-FFF2-40B4-BE49-F238E27FC236}">
                  <a16:creationId xmlns:a16="http://schemas.microsoft.com/office/drawing/2014/main" id="{98B8D2E3-09BE-0443-997E-056A9B5111D6}"/>
                </a:ext>
              </a:extLst>
            </p:cNvPr>
            <p:cNvPicPr>
              <a:picLocks noChangeAspect="1"/>
            </p:cNvPicPr>
            <p:nvPr/>
          </p:nvPicPr>
          <p:blipFill>
            <a:blip r:embed="rId4"/>
            <a:stretch>
              <a:fillRect/>
            </a:stretch>
          </p:blipFill>
          <p:spPr>
            <a:xfrm>
              <a:off x="402336" y="4290801"/>
              <a:ext cx="914400" cy="914400"/>
            </a:xfrm>
            <a:prstGeom prst="rect">
              <a:avLst/>
            </a:prstGeom>
          </p:spPr>
        </p:pic>
        <p:pic>
          <p:nvPicPr>
            <p:cNvPr id="15" name="Picture 14">
              <a:extLst>
                <a:ext uri="{FF2B5EF4-FFF2-40B4-BE49-F238E27FC236}">
                  <a16:creationId xmlns:a16="http://schemas.microsoft.com/office/drawing/2014/main" id="{786BECC7-59C1-7B4F-A804-D52D4C0A9E92}"/>
                </a:ext>
              </a:extLst>
            </p:cNvPr>
            <p:cNvPicPr>
              <a:picLocks noChangeAspect="1"/>
            </p:cNvPicPr>
            <p:nvPr/>
          </p:nvPicPr>
          <p:blipFill>
            <a:blip r:embed="rId5"/>
            <a:stretch>
              <a:fillRect/>
            </a:stretch>
          </p:blipFill>
          <p:spPr>
            <a:xfrm>
              <a:off x="402336" y="5502208"/>
              <a:ext cx="914400" cy="914400"/>
            </a:xfrm>
            <a:prstGeom prst="rect">
              <a:avLst/>
            </a:prstGeom>
          </p:spPr>
        </p:pic>
      </p:grpSp>
      <p:sp>
        <p:nvSpPr>
          <p:cNvPr id="19" name="Content Placeholder 2">
            <a:extLst>
              <a:ext uri="{FF2B5EF4-FFF2-40B4-BE49-F238E27FC236}">
                <a16:creationId xmlns:a16="http://schemas.microsoft.com/office/drawing/2014/main" id="{75606293-7DA3-5B4A-A721-B2CFBB86B28E}"/>
              </a:ext>
            </a:extLst>
          </p:cNvPr>
          <p:cNvSpPr>
            <a:spLocks noGrp="1"/>
          </p:cNvSpPr>
          <p:nvPr>
            <p:ph idx="1" hasCustomPrompt="1"/>
          </p:nvPr>
        </p:nvSpPr>
        <p:spPr>
          <a:xfrm>
            <a:off x="2634996" y="1170433"/>
            <a:ext cx="6922008" cy="1124474"/>
          </a:xfrm>
        </p:spPr>
        <p:txBody>
          <a:bodyPr lIns="0" tIns="0" rIns="0" bIns="0">
            <a:noAutofit/>
          </a:bodyPr>
          <a:lstStyle>
            <a:lvl1pPr>
              <a:spcAft>
                <a:spcPts val="0"/>
              </a:spcAft>
              <a:defRPr/>
            </a:lvl1pPr>
          </a:lstStyle>
          <a:p>
            <a:pPr marL="0" indent="0">
              <a:lnSpc>
                <a:spcPct val="114000"/>
              </a:lnSpc>
              <a:spcBef>
                <a:spcPts val="0"/>
              </a:spcBef>
              <a:spcAft>
                <a:spcPts val="600"/>
              </a:spcAft>
              <a:buNone/>
            </a:pPr>
            <a:r>
              <a:rPr lang="en-US" sz="3300" b="1" dirty="0">
                <a:solidFill>
                  <a:srgbClr val="008F47"/>
                </a:solidFill>
                <a:latin typeface="Century Gothic" panose="020B0502020202020204" pitchFamily="34" charset="0"/>
              </a:rPr>
              <a:t>Dave Thomas</a:t>
            </a:r>
          </a:p>
          <a:p>
            <a:pPr marL="0" indent="0">
              <a:lnSpc>
                <a:spcPct val="114000"/>
              </a:lnSpc>
              <a:spcBef>
                <a:spcPts val="0"/>
              </a:spcBef>
              <a:spcAft>
                <a:spcPts val="1800"/>
              </a:spcAft>
              <a:buNone/>
            </a:pPr>
            <a:r>
              <a:rPr lang="en-US" sz="2600" dirty="0">
                <a:solidFill>
                  <a:srgbClr val="54585A"/>
                </a:solidFill>
                <a:latin typeface="Century Gothic" panose="020B0502020202020204" pitchFamily="34" charset="0"/>
              </a:rPr>
              <a:t>Assistant Vice President, National Accounts</a:t>
            </a:r>
          </a:p>
        </p:txBody>
      </p:sp>
      <p:sp>
        <p:nvSpPr>
          <p:cNvPr id="20" name="Content Placeholder 2">
            <a:extLst>
              <a:ext uri="{FF2B5EF4-FFF2-40B4-BE49-F238E27FC236}">
                <a16:creationId xmlns:a16="http://schemas.microsoft.com/office/drawing/2014/main" id="{CC94326A-E6E4-E746-8734-B8297228DF11}"/>
              </a:ext>
            </a:extLst>
          </p:cNvPr>
          <p:cNvSpPr>
            <a:spLocks noGrp="1"/>
          </p:cNvSpPr>
          <p:nvPr>
            <p:ph idx="13" hasCustomPrompt="1"/>
          </p:nvPr>
        </p:nvSpPr>
        <p:spPr>
          <a:xfrm>
            <a:off x="2634997" y="2532888"/>
            <a:ext cx="6922007" cy="914400"/>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008F47"/>
                </a:solidFill>
                <a:latin typeface="Century Gothic" panose="020B0502020202020204" pitchFamily="34" charset="0"/>
                <a:hlinkClick r:id="rId6">
                  <a:extLst>
                    <a:ext uri="{A12FA001-AC4F-418D-AE19-62706E023703}">
                      <ahyp:hlinkClr xmlns:ahyp="http://schemas.microsoft.com/office/drawing/2018/hyperlinkcolor" val="tx"/>
                    </a:ext>
                  </a:extLst>
                </a:hlinkClick>
              </a:rPr>
              <a:t>dt@healthplan.org</a:t>
            </a:r>
            <a:endParaRPr lang="en-US" sz="2600" dirty="0">
              <a:solidFill>
                <a:srgbClr val="008F47"/>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9432102F-9435-5545-A1E8-00ABF2B5038E}"/>
              </a:ext>
            </a:extLst>
          </p:cNvPr>
          <p:cNvSpPr>
            <a:spLocks noGrp="1"/>
          </p:cNvSpPr>
          <p:nvPr>
            <p:ph idx="14" hasCustomPrompt="1"/>
          </p:nvPr>
        </p:nvSpPr>
        <p:spPr>
          <a:xfrm>
            <a:off x="2634997" y="3739896"/>
            <a:ext cx="6922007" cy="914400"/>
          </a:xfrm>
        </p:spPr>
        <p:txBody>
          <a:bodyPr lIns="0" tIns="0" rIns="0" bIns="0" anchor="ctr" anchorCtr="0">
            <a:noAutofit/>
          </a:bodyPr>
          <a:lstStyle>
            <a:lvl1pPr>
              <a:spcAft>
                <a:spcPts val="0"/>
              </a:spcAft>
              <a:defRPr/>
            </a:lvl1pPr>
          </a:lstStyle>
          <a:p>
            <a:pPr marL="2413000" indent="-1266825">
              <a:lnSpc>
                <a:spcPct val="114000"/>
              </a:lnSpc>
              <a:spcBef>
                <a:spcPts val="0"/>
              </a:spcBef>
              <a:buNone/>
            </a:pPr>
            <a:r>
              <a:rPr lang="en-US" sz="2600" dirty="0">
                <a:solidFill>
                  <a:srgbClr val="54585A"/>
                </a:solidFill>
                <a:latin typeface="Century Gothic" panose="020B0502020202020204" pitchFamily="34" charset="0"/>
              </a:rPr>
              <a:t>Direct:	304.907.6620</a:t>
            </a:r>
          </a:p>
          <a:p>
            <a:pPr marL="2413000" indent="-1266825">
              <a:lnSpc>
                <a:spcPct val="114000"/>
              </a:lnSpc>
              <a:spcBef>
                <a:spcPts val="0"/>
              </a:spcBef>
              <a:spcAft>
                <a:spcPts val="2400"/>
              </a:spcAft>
              <a:buNone/>
            </a:pPr>
            <a:r>
              <a:rPr lang="en-US" sz="2600" dirty="0">
                <a:solidFill>
                  <a:srgbClr val="54585A"/>
                </a:solidFill>
                <a:latin typeface="Century Gothic" panose="020B0502020202020204" pitchFamily="34" charset="0"/>
              </a:rPr>
              <a:t>Cell:	847.345.9391</a:t>
            </a:r>
          </a:p>
        </p:txBody>
      </p:sp>
      <p:sp>
        <p:nvSpPr>
          <p:cNvPr id="22" name="Content Placeholder 2">
            <a:extLst>
              <a:ext uri="{FF2B5EF4-FFF2-40B4-BE49-F238E27FC236}">
                <a16:creationId xmlns:a16="http://schemas.microsoft.com/office/drawing/2014/main" id="{0F7D6AB7-6524-FA41-A773-D192F4151600}"/>
              </a:ext>
            </a:extLst>
          </p:cNvPr>
          <p:cNvSpPr>
            <a:spLocks noGrp="1"/>
          </p:cNvSpPr>
          <p:nvPr>
            <p:ph idx="15" hasCustomPrompt="1"/>
          </p:nvPr>
        </p:nvSpPr>
        <p:spPr>
          <a:xfrm>
            <a:off x="2634997" y="4956048"/>
            <a:ext cx="6922007" cy="914395"/>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54585A"/>
                </a:solidFill>
                <a:latin typeface="Century Gothic" panose="020B0502020202020204" pitchFamily="34" charset="0"/>
              </a:rPr>
              <a:t>1110 Main Street</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Wheeling, WV 26003-2704</a:t>
            </a:r>
          </a:p>
        </p:txBody>
      </p:sp>
    </p:spTree>
    <p:extLst>
      <p:ext uri="{BB962C8B-B14F-4D97-AF65-F5344CB8AC3E}">
        <p14:creationId xmlns:p14="http://schemas.microsoft.com/office/powerpoint/2010/main" val="3341010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ott Dail Contact Slide">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D33D859-62E7-DF4C-AD8F-D3FE0660BE1D}"/>
              </a:ext>
            </a:extLst>
          </p:cNvPr>
          <p:cNvCxnSpPr/>
          <p:nvPr userDrawn="1"/>
        </p:nvCxnSpPr>
        <p:spPr>
          <a:xfrm>
            <a:off x="402336" y="905256"/>
            <a:ext cx="11402568"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ACDFE3-7544-F440-A8BC-042C2841F9B9}"/>
              </a:ext>
            </a:extLst>
          </p:cNvPr>
          <p:cNvCxnSpPr>
            <a:cxnSpLocks/>
          </p:cNvCxnSpPr>
          <p:nvPr userDrawn="1"/>
        </p:nvCxnSpPr>
        <p:spPr>
          <a:xfrm>
            <a:off x="402336" y="6537960"/>
            <a:ext cx="11228943"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190397C-7316-5142-B736-429DFF06BA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grpSp>
        <p:nvGrpSpPr>
          <p:cNvPr id="12" name="Group 11">
            <a:extLst>
              <a:ext uri="{FF2B5EF4-FFF2-40B4-BE49-F238E27FC236}">
                <a16:creationId xmlns:a16="http://schemas.microsoft.com/office/drawing/2014/main" id="{3E0B4E48-D518-AB41-96B9-2936FDA85001}"/>
              </a:ext>
            </a:extLst>
          </p:cNvPr>
          <p:cNvGrpSpPr/>
          <p:nvPr userDrawn="1"/>
        </p:nvGrpSpPr>
        <p:grpSpPr>
          <a:xfrm>
            <a:off x="2851296" y="2532888"/>
            <a:ext cx="914400" cy="3337214"/>
            <a:chOff x="402336" y="3079394"/>
            <a:chExt cx="914400" cy="3337214"/>
          </a:xfrm>
        </p:grpSpPr>
        <p:pic>
          <p:nvPicPr>
            <p:cNvPr id="13" name="Picture 12">
              <a:extLst>
                <a:ext uri="{FF2B5EF4-FFF2-40B4-BE49-F238E27FC236}">
                  <a16:creationId xmlns:a16="http://schemas.microsoft.com/office/drawing/2014/main" id="{0CD67B45-0CAC-9446-960E-C3E303E49195}"/>
                </a:ext>
              </a:extLst>
            </p:cNvPr>
            <p:cNvPicPr>
              <a:picLocks noChangeAspect="1"/>
            </p:cNvPicPr>
            <p:nvPr/>
          </p:nvPicPr>
          <p:blipFill>
            <a:blip r:embed="rId3"/>
            <a:stretch>
              <a:fillRect/>
            </a:stretch>
          </p:blipFill>
          <p:spPr>
            <a:xfrm>
              <a:off x="402336" y="3079394"/>
              <a:ext cx="914400" cy="914400"/>
            </a:xfrm>
            <a:prstGeom prst="rect">
              <a:avLst/>
            </a:prstGeom>
          </p:spPr>
        </p:pic>
        <p:pic>
          <p:nvPicPr>
            <p:cNvPr id="14" name="Picture 13">
              <a:extLst>
                <a:ext uri="{FF2B5EF4-FFF2-40B4-BE49-F238E27FC236}">
                  <a16:creationId xmlns:a16="http://schemas.microsoft.com/office/drawing/2014/main" id="{98B8D2E3-09BE-0443-997E-056A9B5111D6}"/>
                </a:ext>
              </a:extLst>
            </p:cNvPr>
            <p:cNvPicPr>
              <a:picLocks noChangeAspect="1"/>
            </p:cNvPicPr>
            <p:nvPr/>
          </p:nvPicPr>
          <p:blipFill>
            <a:blip r:embed="rId4"/>
            <a:stretch>
              <a:fillRect/>
            </a:stretch>
          </p:blipFill>
          <p:spPr>
            <a:xfrm>
              <a:off x="402336" y="4290801"/>
              <a:ext cx="914400" cy="914400"/>
            </a:xfrm>
            <a:prstGeom prst="rect">
              <a:avLst/>
            </a:prstGeom>
          </p:spPr>
        </p:pic>
        <p:pic>
          <p:nvPicPr>
            <p:cNvPr id="15" name="Picture 14">
              <a:extLst>
                <a:ext uri="{FF2B5EF4-FFF2-40B4-BE49-F238E27FC236}">
                  <a16:creationId xmlns:a16="http://schemas.microsoft.com/office/drawing/2014/main" id="{786BECC7-59C1-7B4F-A804-D52D4C0A9E92}"/>
                </a:ext>
              </a:extLst>
            </p:cNvPr>
            <p:cNvPicPr>
              <a:picLocks noChangeAspect="1"/>
            </p:cNvPicPr>
            <p:nvPr/>
          </p:nvPicPr>
          <p:blipFill>
            <a:blip r:embed="rId5"/>
            <a:stretch>
              <a:fillRect/>
            </a:stretch>
          </p:blipFill>
          <p:spPr>
            <a:xfrm>
              <a:off x="402336" y="5502208"/>
              <a:ext cx="914400" cy="914400"/>
            </a:xfrm>
            <a:prstGeom prst="rect">
              <a:avLst/>
            </a:prstGeom>
          </p:spPr>
        </p:pic>
      </p:grpSp>
      <p:sp>
        <p:nvSpPr>
          <p:cNvPr id="19" name="Content Placeholder 2">
            <a:extLst>
              <a:ext uri="{FF2B5EF4-FFF2-40B4-BE49-F238E27FC236}">
                <a16:creationId xmlns:a16="http://schemas.microsoft.com/office/drawing/2014/main" id="{75606293-7DA3-5B4A-A721-B2CFBB86B28E}"/>
              </a:ext>
            </a:extLst>
          </p:cNvPr>
          <p:cNvSpPr>
            <a:spLocks noGrp="1"/>
          </p:cNvSpPr>
          <p:nvPr>
            <p:ph idx="1" hasCustomPrompt="1"/>
          </p:nvPr>
        </p:nvSpPr>
        <p:spPr>
          <a:xfrm>
            <a:off x="2851296" y="1170432"/>
            <a:ext cx="6427089" cy="1065449"/>
          </a:xfrm>
        </p:spPr>
        <p:txBody>
          <a:bodyPr lIns="0" tIns="0" rIns="0" bIns="0">
            <a:noAutofit/>
          </a:bodyPr>
          <a:lstStyle>
            <a:lvl1pPr marL="0" indent="0">
              <a:lnSpc>
                <a:spcPct val="114000"/>
              </a:lnSpc>
              <a:spcBef>
                <a:spcPts val="0"/>
              </a:spcBef>
              <a:spcAft>
                <a:spcPts val="600"/>
              </a:spcAft>
              <a:buNone/>
              <a:defRPr/>
            </a:lvl1pPr>
          </a:lstStyle>
          <a:p>
            <a:pPr marL="0" indent="0">
              <a:lnSpc>
                <a:spcPct val="114000"/>
              </a:lnSpc>
              <a:spcBef>
                <a:spcPts val="0"/>
              </a:spcBef>
              <a:spcAft>
                <a:spcPts val="600"/>
              </a:spcAft>
              <a:buNone/>
            </a:pPr>
            <a:r>
              <a:rPr lang="en-US" sz="3300" b="1" dirty="0">
                <a:solidFill>
                  <a:srgbClr val="008F47"/>
                </a:solidFill>
                <a:latin typeface="Century Gothic" panose="020B0502020202020204" pitchFamily="34" charset="0"/>
              </a:rPr>
              <a:t>Scott </a:t>
            </a:r>
            <a:r>
              <a:rPr lang="en-US" sz="3300" b="1" dirty="0" err="1">
                <a:solidFill>
                  <a:srgbClr val="008F47"/>
                </a:solidFill>
                <a:latin typeface="Century Gothic" panose="020B0502020202020204" pitchFamily="34" charset="0"/>
              </a:rPr>
              <a:t>Dail</a:t>
            </a:r>
            <a:endParaRPr lang="en-US" sz="3300" b="1" dirty="0">
              <a:solidFill>
                <a:srgbClr val="008F47"/>
              </a:solidFill>
              <a:latin typeface="Century Gothic" panose="020B0502020202020204" pitchFamily="34" charset="0"/>
            </a:endParaRPr>
          </a:p>
          <a:p>
            <a:pPr marL="0" indent="0">
              <a:lnSpc>
                <a:spcPct val="114000"/>
              </a:lnSpc>
              <a:spcBef>
                <a:spcPts val="0"/>
              </a:spcBef>
              <a:spcAft>
                <a:spcPts val="1800"/>
              </a:spcAft>
              <a:buNone/>
            </a:pPr>
            <a:r>
              <a:rPr lang="en-US" sz="2600" dirty="0">
                <a:solidFill>
                  <a:srgbClr val="54585A"/>
                </a:solidFill>
                <a:latin typeface="Century Gothic" panose="020B0502020202020204" pitchFamily="34" charset="0"/>
              </a:rPr>
              <a:t>National Accounts Sales Representative</a:t>
            </a:r>
          </a:p>
        </p:txBody>
      </p:sp>
      <p:sp>
        <p:nvSpPr>
          <p:cNvPr id="20" name="Content Placeholder 2">
            <a:extLst>
              <a:ext uri="{FF2B5EF4-FFF2-40B4-BE49-F238E27FC236}">
                <a16:creationId xmlns:a16="http://schemas.microsoft.com/office/drawing/2014/main" id="{CC94326A-E6E4-E746-8734-B8297228DF11}"/>
              </a:ext>
            </a:extLst>
          </p:cNvPr>
          <p:cNvSpPr>
            <a:spLocks noGrp="1"/>
          </p:cNvSpPr>
          <p:nvPr>
            <p:ph idx="13" hasCustomPrompt="1"/>
          </p:nvPr>
        </p:nvSpPr>
        <p:spPr>
          <a:xfrm>
            <a:off x="2851296" y="2532894"/>
            <a:ext cx="6427089" cy="914400"/>
          </a:xfrm>
        </p:spPr>
        <p:txBody>
          <a:bodyPr lIns="0" tIns="0" rIns="0" bIns="0" anchor="ctr" anchorCtr="0">
            <a:noAutofit/>
          </a:bodyPr>
          <a:lstStyle>
            <a:lvl1pPr marL="1146175" indent="0">
              <a:lnSpc>
                <a:spcPct val="114000"/>
              </a:lnSpc>
              <a:spcBef>
                <a:spcPts val="0"/>
              </a:spcBef>
              <a:spcAft>
                <a:spcPts val="2400"/>
              </a:spcAft>
              <a:buNone/>
              <a:defRPr/>
            </a:lvl1pPr>
          </a:lstStyle>
          <a:p>
            <a:pPr marL="1146175" indent="0">
              <a:lnSpc>
                <a:spcPct val="114000"/>
              </a:lnSpc>
              <a:spcBef>
                <a:spcPts val="0"/>
              </a:spcBef>
              <a:spcAft>
                <a:spcPts val="2400"/>
              </a:spcAft>
              <a:buNone/>
            </a:pPr>
            <a:r>
              <a:rPr lang="en-US" sz="2600" dirty="0">
                <a:solidFill>
                  <a:srgbClr val="008F47"/>
                </a:solidFill>
                <a:latin typeface="Century Gothic" panose="020B0502020202020204" pitchFamily="34" charset="0"/>
                <a:hlinkClick r:id="rId6">
                  <a:extLst>
                    <a:ext uri="{A12FA001-AC4F-418D-AE19-62706E023703}">
                      <ahyp:hlinkClr xmlns:ahyp="http://schemas.microsoft.com/office/drawing/2018/hyperlinkcolor" val="tx"/>
                    </a:ext>
                  </a:extLst>
                </a:hlinkClick>
              </a:rPr>
              <a:t>sdail@healthplan.org</a:t>
            </a:r>
            <a:endParaRPr lang="en-US" sz="2600" dirty="0">
              <a:solidFill>
                <a:srgbClr val="008F47"/>
              </a:solidFill>
              <a:latin typeface="Century Gothic" panose="020B0502020202020204" pitchFamily="34" charset="0"/>
            </a:endParaRPr>
          </a:p>
        </p:txBody>
      </p:sp>
      <p:sp>
        <p:nvSpPr>
          <p:cNvPr id="21" name="Content Placeholder 2">
            <a:extLst>
              <a:ext uri="{FF2B5EF4-FFF2-40B4-BE49-F238E27FC236}">
                <a16:creationId xmlns:a16="http://schemas.microsoft.com/office/drawing/2014/main" id="{9432102F-9435-5545-A1E8-00ABF2B5038E}"/>
              </a:ext>
            </a:extLst>
          </p:cNvPr>
          <p:cNvSpPr>
            <a:spLocks noGrp="1"/>
          </p:cNvSpPr>
          <p:nvPr>
            <p:ph idx="14" hasCustomPrompt="1"/>
          </p:nvPr>
        </p:nvSpPr>
        <p:spPr>
          <a:xfrm>
            <a:off x="2851296" y="3744301"/>
            <a:ext cx="6427089" cy="914400"/>
          </a:xfrm>
        </p:spPr>
        <p:txBody>
          <a:bodyPr lIns="0" tIns="0" rIns="0" bIns="0" anchor="ctr" anchorCtr="0">
            <a:noAutofit/>
          </a:bodyPr>
          <a:lstStyle>
            <a:lvl1pPr marL="2413000" indent="-1266825">
              <a:lnSpc>
                <a:spcPct val="114000"/>
              </a:lnSpc>
              <a:spcBef>
                <a:spcPts val="0"/>
              </a:spcBef>
              <a:spcAft>
                <a:spcPts val="0"/>
              </a:spcAft>
              <a:buNone/>
              <a:defRPr/>
            </a:lvl1pPr>
          </a:lstStyle>
          <a:p>
            <a:pPr marL="2413000" indent="-1266825">
              <a:lnSpc>
                <a:spcPct val="114000"/>
              </a:lnSpc>
              <a:spcBef>
                <a:spcPts val="0"/>
              </a:spcBef>
              <a:buNone/>
            </a:pPr>
            <a:r>
              <a:rPr lang="en-US" sz="2600" dirty="0">
                <a:solidFill>
                  <a:srgbClr val="54585A"/>
                </a:solidFill>
                <a:latin typeface="Century Gothic" panose="020B0502020202020204" pitchFamily="34" charset="0"/>
              </a:rPr>
              <a:t>Cell:	704.526.5741</a:t>
            </a:r>
          </a:p>
        </p:txBody>
      </p:sp>
      <p:sp>
        <p:nvSpPr>
          <p:cNvPr id="22" name="Content Placeholder 2">
            <a:extLst>
              <a:ext uri="{FF2B5EF4-FFF2-40B4-BE49-F238E27FC236}">
                <a16:creationId xmlns:a16="http://schemas.microsoft.com/office/drawing/2014/main" id="{0F7D6AB7-6524-FA41-A773-D192F4151600}"/>
              </a:ext>
            </a:extLst>
          </p:cNvPr>
          <p:cNvSpPr>
            <a:spLocks noGrp="1"/>
          </p:cNvSpPr>
          <p:nvPr>
            <p:ph idx="15" hasCustomPrompt="1"/>
          </p:nvPr>
        </p:nvSpPr>
        <p:spPr>
          <a:xfrm>
            <a:off x="2851296" y="4955707"/>
            <a:ext cx="6427089" cy="914395"/>
          </a:xfrm>
        </p:spPr>
        <p:txBody>
          <a:bodyPr lIns="0" tIns="0" rIns="0" bIns="0" anchor="ctr" anchorCtr="0">
            <a:noAutofit/>
          </a:bodyPr>
          <a:lstStyle>
            <a:lvl1pPr>
              <a:spcAft>
                <a:spcPts val="0"/>
              </a:spcAft>
              <a:defRPr/>
            </a:lvl1pPr>
          </a:lstStyle>
          <a:p>
            <a:pPr marL="1146175" indent="0">
              <a:lnSpc>
                <a:spcPct val="114000"/>
              </a:lnSpc>
              <a:spcBef>
                <a:spcPts val="0"/>
              </a:spcBef>
              <a:spcAft>
                <a:spcPts val="2400"/>
              </a:spcAft>
              <a:buNone/>
            </a:pPr>
            <a:r>
              <a:rPr lang="en-US" sz="2600" dirty="0">
                <a:solidFill>
                  <a:srgbClr val="54585A"/>
                </a:solidFill>
                <a:latin typeface="Century Gothic" panose="020B0502020202020204" pitchFamily="34" charset="0"/>
              </a:rPr>
              <a:t>1110 Main Street</a:t>
            </a:r>
            <a:br>
              <a:rPr lang="en-US" sz="2600" dirty="0">
                <a:solidFill>
                  <a:srgbClr val="54585A"/>
                </a:solidFill>
                <a:latin typeface="Century Gothic" panose="020B0502020202020204" pitchFamily="34" charset="0"/>
              </a:rPr>
            </a:br>
            <a:r>
              <a:rPr lang="en-US" sz="2600" dirty="0">
                <a:solidFill>
                  <a:srgbClr val="54585A"/>
                </a:solidFill>
                <a:latin typeface="Century Gothic" panose="020B0502020202020204" pitchFamily="34" charset="0"/>
              </a:rPr>
              <a:t>Wheeling, WV 26003-2704</a:t>
            </a:r>
          </a:p>
        </p:txBody>
      </p:sp>
    </p:spTree>
    <p:extLst>
      <p:ext uri="{BB962C8B-B14F-4D97-AF65-F5344CB8AC3E}">
        <p14:creationId xmlns:p14="http://schemas.microsoft.com/office/powerpoint/2010/main" val="174851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re Value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9D67EE-9472-A240-A975-9F41D7206D16}"/>
              </a:ext>
            </a:extLst>
          </p:cNvPr>
          <p:cNvPicPr>
            <a:picLocks noChangeAspect="1"/>
          </p:cNvPicPr>
          <p:nvPr userDrawn="1"/>
        </p:nvPicPr>
        <p:blipFill>
          <a:blip r:embed="rId2"/>
          <a:stretch>
            <a:fillRect/>
          </a:stretch>
        </p:blipFill>
        <p:spPr>
          <a:xfrm>
            <a:off x="0" y="1333"/>
            <a:ext cx="12198096" cy="6861429"/>
          </a:xfrm>
          <a:prstGeom prst="rect">
            <a:avLst/>
          </a:prstGeom>
        </p:spPr>
      </p:pic>
      <p:pic>
        <p:nvPicPr>
          <p:cNvPr id="8" name="Picture 7">
            <a:extLst>
              <a:ext uri="{FF2B5EF4-FFF2-40B4-BE49-F238E27FC236}">
                <a16:creationId xmlns:a16="http://schemas.microsoft.com/office/drawing/2014/main" id="{F2119750-738D-CA4F-A618-F7BEB18394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9" name="Straight Connector 8">
            <a:extLst>
              <a:ext uri="{FF2B5EF4-FFF2-40B4-BE49-F238E27FC236}">
                <a16:creationId xmlns:a16="http://schemas.microsoft.com/office/drawing/2014/main" id="{08AF283A-B848-1148-A5A9-583B963E5DA1}"/>
              </a:ext>
            </a:extLst>
          </p:cNvPr>
          <p:cNvCxnSpPr/>
          <p:nvPr userDrawn="1"/>
        </p:nvCxnSpPr>
        <p:spPr>
          <a:xfrm>
            <a:off x="2185527" y="6537960"/>
            <a:ext cx="9445752" cy="0"/>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81AE9C9-3A76-6649-A0E7-F3C2675B71E8}"/>
              </a:ext>
            </a:extLst>
          </p:cNvPr>
          <p:cNvSpPr>
            <a:spLocks noGrp="1"/>
          </p:cNvSpPr>
          <p:nvPr>
            <p:ph type="title"/>
          </p:nvPr>
        </p:nvSpPr>
        <p:spPr>
          <a:xfrm>
            <a:off x="402336" y="274320"/>
            <a:ext cx="11411712" cy="740664"/>
          </a:xfrm>
        </p:spPr>
        <p:txBody>
          <a:bodyPr/>
          <a:lstStyle>
            <a:lvl1pPr algn="l">
              <a:defRPr sz="4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8E9B74F-2F3C-0642-9C7B-0C5B3ABEB0DA}"/>
              </a:ext>
            </a:extLst>
          </p:cNvPr>
          <p:cNvSpPr>
            <a:spLocks noGrp="1"/>
          </p:cNvSpPr>
          <p:nvPr>
            <p:ph idx="1"/>
          </p:nvPr>
        </p:nvSpPr>
        <p:spPr>
          <a:xfrm>
            <a:off x="923544" y="1508760"/>
            <a:ext cx="10360152" cy="3986784"/>
          </a:xfrm>
        </p:spPr>
        <p:txBody>
          <a:bodyPr lIns="0" tIns="0" rIns="0" bIns="0">
            <a:noAutofit/>
          </a:bodyPr>
          <a:lstStyle>
            <a:lvl1pPr>
              <a:lnSpc>
                <a:spcPct val="114000"/>
              </a:lnSpc>
              <a:spcBef>
                <a:spcPts val="0"/>
              </a:spcBef>
              <a:spcAft>
                <a:spcPts val="600"/>
              </a:spcAft>
              <a:defRPr sz="2200">
                <a:solidFill>
                  <a:srgbClr val="54585A"/>
                </a:solidFill>
              </a:defRPr>
            </a:lvl1pPr>
            <a:lvl2pPr>
              <a:lnSpc>
                <a:spcPct val="114000"/>
              </a:lnSpc>
              <a:spcBef>
                <a:spcPts val="0"/>
              </a:spcBef>
              <a:spcAft>
                <a:spcPts val="600"/>
              </a:spcAft>
              <a:defRPr sz="2200">
                <a:solidFill>
                  <a:srgbClr val="54585A"/>
                </a:solidFill>
              </a:defRPr>
            </a:lvl2pPr>
            <a:lvl3pPr>
              <a:lnSpc>
                <a:spcPct val="114000"/>
              </a:lnSpc>
              <a:spcBef>
                <a:spcPts val="0"/>
              </a:spcBef>
              <a:spcAft>
                <a:spcPts val="600"/>
              </a:spcAft>
              <a:defRPr sz="2200">
                <a:solidFill>
                  <a:srgbClr val="54585A"/>
                </a:solidFill>
              </a:defRPr>
            </a:lvl3pPr>
            <a:lvl4pPr>
              <a:lnSpc>
                <a:spcPct val="114000"/>
              </a:lnSpc>
              <a:spcBef>
                <a:spcPts val="0"/>
              </a:spcBef>
              <a:spcAft>
                <a:spcPts val="600"/>
              </a:spcAft>
              <a:defRPr sz="2200">
                <a:solidFill>
                  <a:srgbClr val="54585A"/>
                </a:solidFill>
              </a:defRPr>
            </a:lvl4pPr>
            <a:lvl5pPr>
              <a:lnSpc>
                <a:spcPct val="114000"/>
              </a:lnSpc>
              <a:spcBef>
                <a:spcPts val="0"/>
              </a:spcBef>
              <a:spcAft>
                <a:spcPts val="600"/>
              </a:spcAft>
              <a:defRPr sz="2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3BFF6DA-719A-B541-84AA-066A58C108F5}"/>
              </a:ext>
            </a:extLst>
          </p:cNvPr>
          <p:cNvSpPr>
            <a:spLocks noGrp="1"/>
          </p:cNvSpPr>
          <p:nvPr>
            <p:ph type="sldNum" sz="quarter" idx="12"/>
          </p:nvPr>
        </p:nvSpPr>
        <p:spPr>
          <a:xfrm>
            <a:off x="9966960" y="6400800"/>
            <a:ext cx="2130552" cy="365125"/>
          </a:xfrm>
          <a:prstGeom prst="rect">
            <a:avLst/>
          </a:prstGeom>
        </p:spPr>
        <p:txBody>
          <a:bodyPr/>
          <a:lstStyle>
            <a:lvl1pPr>
              <a:defRPr>
                <a:solidFill>
                  <a:srgbClr val="808180"/>
                </a:solidFill>
              </a:defRPr>
            </a:lvl1pPr>
          </a:lstStyle>
          <a:p>
            <a:fld id="{6EBBDEB6-ADCD-D641-8823-BCD8C814EB60}" type="slidenum">
              <a:rPr lang="en-US" smtClean="0"/>
              <a:pPr/>
              <a:t>‹#›</a:t>
            </a:fld>
            <a:endParaRPr lang="en-US" dirty="0">
              <a:solidFill>
                <a:srgbClr val="808180"/>
              </a:solidFill>
            </a:endParaRPr>
          </a:p>
        </p:txBody>
      </p:sp>
    </p:spTree>
    <p:extLst>
      <p:ext uri="{BB962C8B-B14F-4D97-AF65-F5344CB8AC3E}">
        <p14:creationId xmlns:p14="http://schemas.microsoft.com/office/powerpoint/2010/main" val="324063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1C73BA-1167-0F4C-994B-527F19DB4373}"/>
              </a:ext>
            </a:extLst>
          </p:cNvPr>
          <p:cNvSpPr/>
          <p:nvPr userDrawn="1"/>
        </p:nvSpPr>
        <p:spPr>
          <a:xfrm>
            <a:off x="0" y="0"/>
            <a:ext cx="12191999" cy="6858000"/>
          </a:xfrm>
          <a:prstGeom prst="rect">
            <a:avLst/>
          </a:prstGeom>
          <a:solidFill>
            <a:srgbClr val="808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858A004-3265-6A43-A22D-9ED50E195738}"/>
              </a:ext>
            </a:extLst>
          </p:cNvPr>
          <p:cNvGrpSpPr/>
          <p:nvPr userDrawn="1"/>
        </p:nvGrpSpPr>
        <p:grpSpPr>
          <a:xfrm>
            <a:off x="393437" y="501261"/>
            <a:ext cx="11387788" cy="5869237"/>
            <a:chOff x="393437" y="501261"/>
            <a:chExt cx="11387788" cy="5869237"/>
          </a:xfrm>
        </p:grpSpPr>
        <p:pic>
          <p:nvPicPr>
            <p:cNvPr id="9" name="Picture 8">
              <a:extLst>
                <a:ext uri="{FF2B5EF4-FFF2-40B4-BE49-F238E27FC236}">
                  <a16:creationId xmlns:a16="http://schemas.microsoft.com/office/drawing/2014/main" id="{3B3A7A9E-E9C0-7B4D-8879-3B264EA56B1C}"/>
                </a:ext>
              </a:extLst>
            </p:cNvPr>
            <p:cNvPicPr>
              <a:picLocks noChangeAspect="1"/>
            </p:cNvPicPr>
            <p:nvPr/>
          </p:nvPicPr>
          <p:blipFill>
            <a:blip r:embed="rId2"/>
            <a:stretch>
              <a:fillRect/>
            </a:stretch>
          </p:blipFill>
          <p:spPr>
            <a:xfrm>
              <a:off x="3667237" y="501261"/>
              <a:ext cx="1562100" cy="2895600"/>
            </a:xfrm>
            <a:prstGeom prst="rect">
              <a:avLst/>
            </a:prstGeom>
          </p:spPr>
        </p:pic>
        <p:pic>
          <p:nvPicPr>
            <p:cNvPr id="10" name="Picture 9">
              <a:extLst>
                <a:ext uri="{FF2B5EF4-FFF2-40B4-BE49-F238E27FC236}">
                  <a16:creationId xmlns:a16="http://schemas.microsoft.com/office/drawing/2014/main" id="{506D38E9-475F-4542-94F8-09A691B3EFD8}"/>
                </a:ext>
              </a:extLst>
            </p:cNvPr>
            <p:cNvPicPr>
              <a:picLocks noChangeAspect="1"/>
            </p:cNvPicPr>
            <p:nvPr/>
          </p:nvPicPr>
          <p:blipFill>
            <a:blip r:embed="rId3"/>
            <a:stretch>
              <a:fillRect/>
            </a:stretch>
          </p:blipFill>
          <p:spPr>
            <a:xfrm>
              <a:off x="393437" y="501261"/>
              <a:ext cx="1562100" cy="2895600"/>
            </a:xfrm>
            <a:prstGeom prst="rect">
              <a:avLst/>
            </a:prstGeom>
          </p:spPr>
        </p:pic>
        <p:pic>
          <p:nvPicPr>
            <p:cNvPr id="11" name="Picture 10">
              <a:extLst>
                <a:ext uri="{FF2B5EF4-FFF2-40B4-BE49-F238E27FC236}">
                  <a16:creationId xmlns:a16="http://schemas.microsoft.com/office/drawing/2014/main" id="{4FC29465-4A7F-BB46-B068-2CD13711B9D7}"/>
                </a:ext>
              </a:extLst>
            </p:cNvPr>
            <p:cNvPicPr>
              <a:picLocks noChangeAspect="1"/>
            </p:cNvPicPr>
            <p:nvPr/>
          </p:nvPicPr>
          <p:blipFill>
            <a:blip r:embed="rId3"/>
            <a:stretch>
              <a:fillRect/>
            </a:stretch>
          </p:blipFill>
          <p:spPr>
            <a:xfrm>
              <a:off x="2030337" y="501261"/>
              <a:ext cx="1562100" cy="2895600"/>
            </a:xfrm>
            <a:prstGeom prst="rect">
              <a:avLst/>
            </a:prstGeom>
          </p:spPr>
        </p:pic>
        <p:pic>
          <p:nvPicPr>
            <p:cNvPr id="12" name="Picture 11">
              <a:extLst>
                <a:ext uri="{FF2B5EF4-FFF2-40B4-BE49-F238E27FC236}">
                  <a16:creationId xmlns:a16="http://schemas.microsoft.com/office/drawing/2014/main" id="{F643B67D-67F4-1F42-8524-ADAC6C1C33ED}"/>
                </a:ext>
              </a:extLst>
            </p:cNvPr>
            <p:cNvPicPr>
              <a:picLocks noChangeAspect="1"/>
            </p:cNvPicPr>
            <p:nvPr/>
          </p:nvPicPr>
          <p:blipFill>
            <a:blip r:embed="rId2"/>
            <a:stretch>
              <a:fillRect/>
            </a:stretch>
          </p:blipFill>
          <p:spPr>
            <a:xfrm>
              <a:off x="5304137" y="501261"/>
              <a:ext cx="1562100" cy="2895600"/>
            </a:xfrm>
            <a:prstGeom prst="rect">
              <a:avLst/>
            </a:prstGeom>
          </p:spPr>
        </p:pic>
        <p:pic>
          <p:nvPicPr>
            <p:cNvPr id="13" name="Picture 12">
              <a:extLst>
                <a:ext uri="{FF2B5EF4-FFF2-40B4-BE49-F238E27FC236}">
                  <a16:creationId xmlns:a16="http://schemas.microsoft.com/office/drawing/2014/main" id="{F996EC40-7770-084B-8E0D-7899DFC49BA3}"/>
                </a:ext>
              </a:extLst>
            </p:cNvPr>
            <p:cNvPicPr>
              <a:picLocks noChangeAspect="1"/>
            </p:cNvPicPr>
            <p:nvPr/>
          </p:nvPicPr>
          <p:blipFill>
            <a:blip r:embed="rId2"/>
            <a:stretch>
              <a:fillRect/>
            </a:stretch>
          </p:blipFill>
          <p:spPr>
            <a:xfrm>
              <a:off x="8577937" y="501261"/>
              <a:ext cx="1562100" cy="2895600"/>
            </a:xfrm>
            <a:prstGeom prst="rect">
              <a:avLst/>
            </a:prstGeom>
          </p:spPr>
        </p:pic>
        <p:pic>
          <p:nvPicPr>
            <p:cNvPr id="14" name="Picture 13">
              <a:extLst>
                <a:ext uri="{FF2B5EF4-FFF2-40B4-BE49-F238E27FC236}">
                  <a16:creationId xmlns:a16="http://schemas.microsoft.com/office/drawing/2014/main" id="{2FA6778B-3391-8344-B15B-19BA5BF0A7F7}"/>
                </a:ext>
              </a:extLst>
            </p:cNvPr>
            <p:cNvPicPr>
              <a:picLocks noChangeAspect="1"/>
            </p:cNvPicPr>
            <p:nvPr/>
          </p:nvPicPr>
          <p:blipFill>
            <a:blip r:embed="rId3"/>
            <a:stretch>
              <a:fillRect/>
            </a:stretch>
          </p:blipFill>
          <p:spPr>
            <a:xfrm>
              <a:off x="6941037" y="501261"/>
              <a:ext cx="1562100" cy="2895600"/>
            </a:xfrm>
            <a:prstGeom prst="rect">
              <a:avLst/>
            </a:prstGeom>
          </p:spPr>
        </p:pic>
        <p:pic>
          <p:nvPicPr>
            <p:cNvPr id="15" name="Picture 14">
              <a:extLst>
                <a:ext uri="{FF2B5EF4-FFF2-40B4-BE49-F238E27FC236}">
                  <a16:creationId xmlns:a16="http://schemas.microsoft.com/office/drawing/2014/main" id="{FD899348-9EA9-6B45-8D66-CA27F5AF0844}"/>
                </a:ext>
              </a:extLst>
            </p:cNvPr>
            <p:cNvPicPr>
              <a:picLocks noChangeAspect="1"/>
            </p:cNvPicPr>
            <p:nvPr/>
          </p:nvPicPr>
          <p:blipFill>
            <a:blip r:embed="rId3"/>
            <a:stretch>
              <a:fillRect/>
            </a:stretch>
          </p:blipFill>
          <p:spPr>
            <a:xfrm>
              <a:off x="10214836" y="501261"/>
              <a:ext cx="1562100" cy="2895600"/>
            </a:xfrm>
            <a:prstGeom prst="rect">
              <a:avLst/>
            </a:prstGeom>
          </p:spPr>
        </p:pic>
        <p:pic>
          <p:nvPicPr>
            <p:cNvPr id="16" name="Picture 15">
              <a:extLst>
                <a:ext uri="{FF2B5EF4-FFF2-40B4-BE49-F238E27FC236}">
                  <a16:creationId xmlns:a16="http://schemas.microsoft.com/office/drawing/2014/main" id="{01DD1BDA-E73E-6A4D-99C8-11AA89D0A0D9}"/>
                </a:ext>
              </a:extLst>
            </p:cNvPr>
            <p:cNvPicPr>
              <a:picLocks noChangeAspect="1"/>
            </p:cNvPicPr>
            <p:nvPr/>
          </p:nvPicPr>
          <p:blipFill>
            <a:blip r:embed="rId3"/>
            <a:stretch>
              <a:fillRect/>
            </a:stretch>
          </p:blipFill>
          <p:spPr>
            <a:xfrm>
              <a:off x="393437" y="3474895"/>
              <a:ext cx="1562100" cy="2895600"/>
            </a:xfrm>
            <a:prstGeom prst="rect">
              <a:avLst/>
            </a:prstGeom>
          </p:spPr>
        </p:pic>
        <p:pic>
          <p:nvPicPr>
            <p:cNvPr id="17" name="Picture 16">
              <a:extLst>
                <a:ext uri="{FF2B5EF4-FFF2-40B4-BE49-F238E27FC236}">
                  <a16:creationId xmlns:a16="http://schemas.microsoft.com/office/drawing/2014/main" id="{5907AA2C-827E-8447-B9E3-0613D7076393}"/>
                </a:ext>
              </a:extLst>
            </p:cNvPr>
            <p:cNvPicPr>
              <a:picLocks noChangeAspect="1"/>
            </p:cNvPicPr>
            <p:nvPr/>
          </p:nvPicPr>
          <p:blipFill>
            <a:blip r:embed="rId2"/>
            <a:stretch>
              <a:fillRect/>
            </a:stretch>
          </p:blipFill>
          <p:spPr>
            <a:xfrm>
              <a:off x="2030337" y="3474895"/>
              <a:ext cx="1562100" cy="2895600"/>
            </a:xfrm>
            <a:prstGeom prst="rect">
              <a:avLst/>
            </a:prstGeom>
          </p:spPr>
        </p:pic>
        <p:pic>
          <p:nvPicPr>
            <p:cNvPr id="18" name="Picture 17">
              <a:extLst>
                <a:ext uri="{FF2B5EF4-FFF2-40B4-BE49-F238E27FC236}">
                  <a16:creationId xmlns:a16="http://schemas.microsoft.com/office/drawing/2014/main" id="{77082D26-E0D3-DD4C-9479-D0AB1FA51334}"/>
                </a:ext>
              </a:extLst>
            </p:cNvPr>
            <p:cNvPicPr>
              <a:picLocks noChangeAspect="1"/>
            </p:cNvPicPr>
            <p:nvPr/>
          </p:nvPicPr>
          <p:blipFill>
            <a:blip r:embed="rId3"/>
            <a:stretch>
              <a:fillRect/>
            </a:stretch>
          </p:blipFill>
          <p:spPr>
            <a:xfrm>
              <a:off x="3667237" y="3474895"/>
              <a:ext cx="1562100" cy="2895600"/>
            </a:xfrm>
            <a:prstGeom prst="rect">
              <a:avLst/>
            </a:prstGeom>
          </p:spPr>
        </p:pic>
        <p:pic>
          <p:nvPicPr>
            <p:cNvPr id="19" name="Picture 18">
              <a:extLst>
                <a:ext uri="{FF2B5EF4-FFF2-40B4-BE49-F238E27FC236}">
                  <a16:creationId xmlns:a16="http://schemas.microsoft.com/office/drawing/2014/main" id="{5989F2FD-FF4E-B942-AE3C-DE6EB4E4CC56}"/>
                </a:ext>
              </a:extLst>
            </p:cNvPr>
            <p:cNvPicPr>
              <a:picLocks noChangeAspect="1"/>
            </p:cNvPicPr>
            <p:nvPr/>
          </p:nvPicPr>
          <p:blipFill>
            <a:blip r:embed="rId2"/>
            <a:stretch>
              <a:fillRect/>
            </a:stretch>
          </p:blipFill>
          <p:spPr>
            <a:xfrm>
              <a:off x="6941037" y="3474895"/>
              <a:ext cx="1562100" cy="2895600"/>
            </a:xfrm>
            <a:prstGeom prst="rect">
              <a:avLst/>
            </a:prstGeom>
          </p:spPr>
        </p:pic>
        <p:pic>
          <p:nvPicPr>
            <p:cNvPr id="20" name="Picture 19">
              <a:extLst>
                <a:ext uri="{FF2B5EF4-FFF2-40B4-BE49-F238E27FC236}">
                  <a16:creationId xmlns:a16="http://schemas.microsoft.com/office/drawing/2014/main" id="{09546EF9-9762-CC40-A03E-A5FB628F35AC}"/>
                </a:ext>
              </a:extLst>
            </p:cNvPr>
            <p:cNvPicPr>
              <a:picLocks noChangeAspect="1"/>
            </p:cNvPicPr>
            <p:nvPr/>
          </p:nvPicPr>
          <p:blipFill>
            <a:blip r:embed="rId3"/>
            <a:stretch>
              <a:fillRect/>
            </a:stretch>
          </p:blipFill>
          <p:spPr>
            <a:xfrm>
              <a:off x="8577937" y="3474895"/>
              <a:ext cx="1562100" cy="2895600"/>
            </a:xfrm>
            <a:prstGeom prst="rect">
              <a:avLst/>
            </a:prstGeom>
          </p:spPr>
        </p:pic>
        <p:pic>
          <p:nvPicPr>
            <p:cNvPr id="21" name="Picture 20">
              <a:extLst>
                <a:ext uri="{FF2B5EF4-FFF2-40B4-BE49-F238E27FC236}">
                  <a16:creationId xmlns:a16="http://schemas.microsoft.com/office/drawing/2014/main" id="{10828EF9-C017-7C4B-BFFB-98FCA7662CA8}"/>
                </a:ext>
              </a:extLst>
            </p:cNvPr>
            <p:cNvPicPr>
              <a:picLocks noChangeAspect="1"/>
            </p:cNvPicPr>
            <p:nvPr/>
          </p:nvPicPr>
          <p:blipFill>
            <a:blip r:embed="rId2"/>
            <a:stretch>
              <a:fillRect/>
            </a:stretch>
          </p:blipFill>
          <p:spPr>
            <a:xfrm>
              <a:off x="10214836" y="3474895"/>
              <a:ext cx="1562100" cy="2895600"/>
            </a:xfrm>
            <a:prstGeom prst="rect">
              <a:avLst/>
            </a:prstGeom>
          </p:spPr>
        </p:pic>
        <p:pic>
          <p:nvPicPr>
            <p:cNvPr id="22" name="Picture 21">
              <a:extLst>
                <a:ext uri="{FF2B5EF4-FFF2-40B4-BE49-F238E27FC236}">
                  <a16:creationId xmlns:a16="http://schemas.microsoft.com/office/drawing/2014/main" id="{D389CBE7-69E4-FD4E-8453-E9A7C2ACE1CC}"/>
                </a:ext>
              </a:extLst>
            </p:cNvPr>
            <p:cNvPicPr>
              <a:picLocks noChangeAspect="1"/>
            </p:cNvPicPr>
            <p:nvPr/>
          </p:nvPicPr>
          <p:blipFill>
            <a:blip r:embed="rId2"/>
            <a:stretch>
              <a:fillRect/>
            </a:stretch>
          </p:blipFill>
          <p:spPr>
            <a:xfrm>
              <a:off x="5304137" y="3474895"/>
              <a:ext cx="1562100" cy="2895600"/>
            </a:xfrm>
            <a:prstGeom prst="rect">
              <a:avLst/>
            </a:prstGeom>
          </p:spPr>
        </p:pic>
        <p:sp>
          <p:nvSpPr>
            <p:cNvPr id="23" name="TextBox 22">
              <a:extLst>
                <a:ext uri="{FF2B5EF4-FFF2-40B4-BE49-F238E27FC236}">
                  <a16:creationId xmlns:a16="http://schemas.microsoft.com/office/drawing/2014/main" id="{648DE2C0-9866-3049-84C8-8F544FA75E42}"/>
                </a:ext>
              </a:extLst>
            </p:cNvPr>
            <p:cNvSpPr txBox="1"/>
            <p:nvPr/>
          </p:nvSpPr>
          <p:spPr>
            <a:xfrm>
              <a:off x="2046803" y="2800663"/>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1981</a:t>
              </a:r>
            </a:p>
          </p:txBody>
        </p:sp>
        <p:sp>
          <p:nvSpPr>
            <p:cNvPr id="24" name="TextBox 23">
              <a:extLst>
                <a:ext uri="{FF2B5EF4-FFF2-40B4-BE49-F238E27FC236}">
                  <a16:creationId xmlns:a16="http://schemas.microsoft.com/office/drawing/2014/main" id="{714A84B7-1142-6F4E-A945-2BAD60428249}"/>
                </a:ext>
              </a:extLst>
            </p:cNvPr>
            <p:cNvSpPr txBox="1"/>
            <p:nvPr/>
          </p:nvSpPr>
          <p:spPr>
            <a:xfrm>
              <a:off x="3682832" y="2800662"/>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1983</a:t>
              </a:r>
            </a:p>
          </p:txBody>
        </p:sp>
        <p:sp>
          <p:nvSpPr>
            <p:cNvPr id="25" name="TextBox 24">
              <a:extLst>
                <a:ext uri="{FF2B5EF4-FFF2-40B4-BE49-F238E27FC236}">
                  <a16:creationId xmlns:a16="http://schemas.microsoft.com/office/drawing/2014/main" id="{D89F0BD1-7CCB-E340-A051-E8B91469E2E6}"/>
                </a:ext>
              </a:extLst>
            </p:cNvPr>
            <p:cNvSpPr txBox="1"/>
            <p:nvPr/>
          </p:nvSpPr>
          <p:spPr>
            <a:xfrm>
              <a:off x="5314824" y="2800662"/>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1991</a:t>
              </a:r>
            </a:p>
          </p:txBody>
        </p:sp>
        <p:sp>
          <p:nvSpPr>
            <p:cNvPr id="26" name="TextBox 25">
              <a:extLst>
                <a:ext uri="{FF2B5EF4-FFF2-40B4-BE49-F238E27FC236}">
                  <a16:creationId xmlns:a16="http://schemas.microsoft.com/office/drawing/2014/main" id="{AC66CA08-AF52-0C44-AA2C-1CC6A352589E}"/>
                </a:ext>
              </a:extLst>
            </p:cNvPr>
            <p:cNvSpPr txBox="1"/>
            <p:nvPr/>
          </p:nvSpPr>
          <p:spPr>
            <a:xfrm>
              <a:off x="6950853" y="2800661"/>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1997</a:t>
              </a:r>
            </a:p>
          </p:txBody>
        </p:sp>
        <p:sp>
          <p:nvSpPr>
            <p:cNvPr id="27" name="TextBox 26">
              <a:extLst>
                <a:ext uri="{FF2B5EF4-FFF2-40B4-BE49-F238E27FC236}">
                  <a16:creationId xmlns:a16="http://schemas.microsoft.com/office/drawing/2014/main" id="{179285D1-81F6-8941-B910-D18EA9D7B91B}"/>
                </a:ext>
              </a:extLst>
            </p:cNvPr>
            <p:cNvSpPr txBox="1"/>
            <p:nvPr/>
          </p:nvSpPr>
          <p:spPr>
            <a:xfrm>
              <a:off x="410774" y="2800660"/>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1979</a:t>
              </a:r>
            </a:p>
          </p:txBody>
        </p:sp>
        <p:sp>
          <p:nvSpPr>
            <p:cNvPr id="28" name="TextBox 27">
              <a:extLst>
                <a:ext uri="{FF2B5EF4-FFF2-40B4-BE49-F238E27FC236}">
                  <a16:creationId xmlns:a16="http://schemas.microsoft.com/office/drawing/2014/main" id="{F1644542-7BE2-B54C-837E-1E65B82B306B}"/>
                </a:ext>
              </a:extLst>
            </p:cNvPr>
            <p:cNvSpPr txBox="1"/>
            <p:nvPr/>
          </p:nvSpPr>
          <p:spPr>
            <a:xfrm>
              <a:off x="8582845" y="2800660"/>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2003</a:t>
              </a:r>
            </a:p>
          </p:txBody>
        </p:sp>
        <p:sp>
          <p:nvSpPr>
            <p:cNvPr id="29" name="TextBox 28">
              <a:extLst>
                <a:ext uri="{FF2B5EF4-FFF2-40B4-BE49-F238E27FC236}">
                  <a16:creationId xmlns:a16="http://schemas.microsoft.com/office/drawing/2014/main" id="{879ACF35-D2C4-AA44-8F9A-46E1D53A7352}"/>
                </a:ext>
              </a:extLst>
            </p:cNvPr>
            <p:cNvSpPr txBox="1"/>
            <p:nvPr/>
          </p:nvSpPr>
          <p:spPr>
            <a:xfrm>
              <a:off x="10218874" y="2800659"/>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2004</a:t>
              </a:r>
            </a:p>
          </p:txBody>
        </p:sp>
        <p:sp>
          <p:nvSpPr>
            <p:cNvPr id="30" name="TextBox 29">
              <a:extLst>
                <a:ext uri="{FF2B5EF4-FFF2-40B4-BE49-F238E27FC236}">
                  <a16:creationId xmlns:a16="http://schemas.microsoft.com/office/drawing/2014/main" id="{3C779BDA-1BA3-4642-86A1-1217E5C0EAD1}"/>
                </a:ext>
              </a:extLst>
            </p:cNvPr>
            <p:cNvSpPr txBox="1"/>
            <p:nvPr/>
          </p:nvSpPr>
          <p:spPr>
            <a:xfrm>
              <a:off x="10214836" y="5768793"/>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2019</a:t>
              </a:r>
            </a:p>
          </p:txBody>
        </p:sp>
        <p:sp>
          <p:nvSpPr>
            <p:cNvPr id="31" name="TextBox 30">
              <a:extLst>
                <a:ext uri="{FF2B5EF4-FFF2-40B4-BE49-F238E27FC236}">
                  <a16:creationId xmlns:a16="http://schemas.microsoft.com/office/drawing/2014/main" id="{576DDA28-FDA6-F441-A748-527EAD5D6BBB}"/>
                </a:ext>
              </a:extLst>
            </p:cNvPr>
            <p:cNvSpPr txBox="1"/>
            <p:nvPr/>
          </p:nvSpPr>
          <p:spPr>
            <a:xfrm>
              <a:off x="2039223" y="5768795"/>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2014</a:t>
              </a:r>
            </a:p>
          </p:txBody>
        </p:sp>
        <p:sp>
          <p:nvSpPr>
            <p:cNvPr id="32" name="TextBox 31">
              <a:extLst>
                <a:ext uri="{FF2B5EF4-FFF2-40B4-BE49-F238E27FC236}">
                  <a16:creationId xmlns:a16="http://schemas.microsoft.com/office/drawing/2014/main" id="{432C97F9-A0EE-D74C-A80B-D1853B6EB2F4}"/>
                </a:ext>
              </a:extLst>
            </p:cNvPr>
            <p:cNvSpPr txBox="1"/>
            <p:nvPr/>
          </p:nvSpPr>
          <p:spPr>
            <a:xfrm>
              <a:off x="3675252" y="5768794"/>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2015</a:t>
              </a:r>
            </a:p>
          </p:txBody>
        </p:sp>
        <p:sp>
          <p:nvSpPr>
            <p:cNvPr id="33" name="TextBox 32">
              <a:extLst>
                <a:ext uri="{FF2B5EF4-FFF2-40B4-BE49-F238E27FC236}">
                  <a16:creationId xmlns:a16="http://schemas.microsoft.com/office/drawing/2014/main" id="{CB3482AF-B9C0-7A48-8150-61FF627AF97F}"/>
                </a:ext>
              </a:extLst>
            </p:cNvPr>
            <p:cNvSpPr txBox="1"/>
            <p:nvPr/>
          </p:nvSpPr>
          <p:spPr>
            <a:xfrm>
              <a:off x="5307244" y="5768794"/>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2016</a:t>
              </a:r>
            </a:p>
          </p:txBody>
        </p:sp>
        <p:sp>
          <p:nvSpPr>
            <p:cNvPr id="34" name="TextBox 33">
              <a:extLst>
                <a:ext uri="{FF2B5EF4-FFF2-40B4-BE49-F238E27FC236}">
                  <a16:creationId xmlns:a16="http://schemas.microsoft.com/office/drawing/2014/main" id="{6DEB436F-90EE-EA45-A554-09C417058B36}"/>
                </a:ext>
              </a:extLst>
            </p:cNvPr>
            <p:cNvSpPr txBox="1"/>
            <p:nvPr/>
          </p:nvSpPr>
          <p:spPr>
            <a:xfrm>
              <a:off x="6943273" y="5768793"/>
              <a:ext cx="1562351" cy="601703"/>
            </a:xfrm>
            <a:prstGeom prst="rect">
              <a:avLst/>
            </a:prstGeom>
            <a:noFill/>
          </p:spPr>
          <p:txBody>
            <a:bodyPr wrap="square" rtlCol="0">
              <a:spAutoFit/>
            </a:bodyPr>
            <a:lstStyle/>
            <a:p>
              <a:pPr algn="ctr"/>
              <a:r>
                <a:rPr lang="en-US" sz="3310" b="1" dirty="0">
                  <a:solidFill>
                    <a:srgbClr val="82BE43"/>
                  </a:solidFill>
                  <a:latin typeface="Century Gothic" panose="020B0502020202020204" pitchFamily="34" charset="0"/>
                </a:rPr>
                <a:t>2017</a:t>
              </a:r>
            </a:p>
          </p:txBody>
        </p:sp>
        <p:sp>
          <p:nvSpPr>
            <p:cNvPr id="35" name="TextBox 34">
              <a:extLst>
                <a:ext uri="{FF2B5EF4-FFF2-40B4-BE49-F238E27FC236}">
                  <a16:creationId xmlns:a16="http://schemas.microsoft.com/office/drawing/2014/main" id="{FE421151-A197-5243-816D-03E17ED9320D}"/>
                </a:ext>
              </a:extLst>
            </p:cNvPr>
            <p:cNvSpPr txBox="1"/>
            <p:nvPr/>
          </p:nvSpPr>
          <p:spPr>
            <a:xfrm>
              <a:off x="403194" y="5768792"/>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2013</a:t>
              </a:r>
            </a:p>
          </p:txBody>
        </p:sp>
        <p:sp>
          <p:nvSpPr>
            <p:cNvPr id="36" name="TextBox 35">
              <a:extLst>
                <a:ext uri="{FF2B5EF4-FFF2-40B4-BE49-F238E27FC236}">
                  <a16:creationId xmlns:a16="http://schemas.microsoft.com/office/drawing/2014/main" id="{58E06704-5A25-D341-8C33-CDA75E8C5371}"/>
                </a:ext>
              </a:extLst>
            </p:cNvPr>
            <p:cNvSpPr txBox="1"/>
            <p:nvPr/>
          </p:nvSpPr>
          <p:spPr>
            <a:xfrm>
              <a:off x="8575265" y="5768792"/>
              <a:ext cx="1562351" cy="601703"/>
            </a:xfrm>
            <a:prstGeom prst="rect">
              <a:avLst/>
            </a:prstGeom>
            <a:noFill/>
          </p:spPr>
          <p:txBody>
            <a:bodyPr wrap="square" rtlCol="0">
              <a:spAutoFit/>
            </a:bodyPr>
            <a:lstStyle/>
            <a:p>
              <a:pPr algn="ctr"/>
              <a:r>
                <a:rPr lang="en-US" sz="3310" b="1" dirty="0">
                  <a:solidFill>
                    <a:schemeClr val="bg1"/>
                  </a:solidFill>
                  <a:latin typeface="Century Gothic" panose="020B0502020202020204" pitchFamily="34" charset="0"/>
                </a:rPr>
                <a:t>2018</a:t>
              </a:r>
            </a:p>
          </p:txBody>
        </p:sp>
      </p:grpSp>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420624" y="539495"/>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lvl1pPr>
              <a:defRPr>
                <a:solidFill>
                  <a:schemeClr val="bg1"/>
                </a:solidFill>
              </a:defRPr>
            </a:lvl1pPr>
          </a:lstStyle>
          <a:p>
            <a:fld id="{6EBBDEB6-ADCD-D641-8823-BCD8C814EB60}" type="slidenum">
              <a:rPr lang="en-US" smtClean="0"/>
              <a:pPr/>
              <a:t>‹#›</a:t>
            </a:fld>
            <a:endParaRPr lang="en-US" dirty="0">
              <a:solidFill>
                <a:schemeClr val="bg1"/>
              </a:solidFill>
            </a:endParaRPr>
          </a:p>
        </p:txBody>
      </p:sp>
      <p:sp>
        <p:nvSpPr>
          <p:cNvPr id="37" name="Content Placeholder 2">
            <a:extLst>
              <a:ext uri="{FF2B5EF4-FFF2-40B4-BE49-F238E27FC236}">
                <a16:creationId xmlns:a16="http://schemas.microsoft.com/office/drawing/2014/main" id="{0F6F5ACC-47C0-164D-AC4D-30209DBF41C6}"/>
              </a:ext>
            </a:extLst>
          </p:cNvPr>
          <p:cNvSpPr>
            <a:spLocks noGrp="1"/>
          </p:cNvSpPr>
          <p:nvPr>
            <p:ph sz="half" idx="13"/>
          </p:nvPr>
        </p:nvSpPr>
        <p:spPr>
          <a:xfrm>
            <a:off x="2048256"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8" name="Content Placeholder 2">
            <a:extLst>
              <a:ext uri="{FF2B5EF4-FFF2-40B4-BE49-F238E27FC236}">
                <a16:creationId xmlns:a16="http://schemas.microsoft.com/office/drawing/2014/main" id="{83796700-7924-9948-BF3E-798F402BF2D0}"/>
              </a:ext>
            </a:extLst>
          </p:cNvPr>
          <p:cNvSpPr>
            <a:spLocks noGrp="1"/>
          </p:cNvSpPr>
          <p:nvPr>
            <p:ph sz="half" idx="14"/>
          </p:nvPr>
        </p:nvSpPr>
        <p:spPr>
          <a:xfrm>
            <a:off x="3682832" y="539494"/>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9" name="Content Placeholder 2">
            <a:extLst>
              <a:ext uri="{FF2B5EF4-FFF2-40B4-BE49-F238E27FC236}">
                <a16:creationId xmlns:a16="http://schemas.microsoft.com/office/drawing/2014/main" id="{C745293A-FDFD-2340-B660-83495A54AF8D}"/>
              </a:ext>
            </a:extLst>
          </p:cNvPr>
          <p:cNvSpPr>
            <a:spLocks noGrp="1"/>
          </p:cNvSpPr>
          <p:nvPr>
            <p:ph sz="half" idx="15"/>
          </p:nvPr>
        </p:nvSpPr>
        <p:spPr>
          <a:xfrm>
            <a:off x="5330952" y="539495"/>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Content Placeholder 2">
            <a:extLst>
              <a:ext uri="{FF2B5EF4-FFF2-40B4-BE49-F238E27FC236}">
                <a16:creationId xmlns:a16="http://schemas.microsoft.com/office/drawing/2014/main" id="{B8DE2F96-64D2-8740-87B2-FF2CA1388455}"/>
              </a:ext>
            </a:extLst>
          </p:cNvPr>
          <p:cNvSpPr>
            <a:spLocks noGrp="1"/>
          </p:cNvSpPr>
          <p:nvPr>
            <p:ph sz="half" idx="16"/>
          </p:nvPr>
        </p:nvSpPr>
        <p:spPr>
          <a:xfrm>
            <a:off x="6949440"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1" name="Content Placeholder 2">
            <a:extLst>
              <a:ext uri="{FF2B5EF4-FFF2-40B4-BE49-F238E27FC236}">
                <a16:creationId xmlns:a16="http://schemas.microsoft.com/office/drawing/2014/main" id="{C7E18172-329F-2D4A-82A1-D260482BB741}"/>
              </a:ext>
            </a:extLst>
          </p:cNvPr>
          <p:cNvSpPr>
            <a:spLocks noGrp="1"/>
          </p:cNvSpPr>
          <p:nvPr>
            <p:ph sz="half" idx="17"/>
          </p:nvPr>
        </p:nvSpPr>
        <p:spPr>
          <a:xfrm>
            <a:off x="8586216"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2" name="Content Placeholder 2">
            <a:extLst>
              <a:ext uri="{FF2B5EF4-FFF2-40B4-BE49-F238E27FC236}">
                <a16:creationId xmlns:a16="http://schemas.microsoft.com/office/drawing/2014/main" id="{09FB4BC5-7AB1-CE41-A943-A0EE299AD7E9}"/>
              </a:ext>
            </a:extLst>
          </p:cNvPr>
          <p:cNvSpPr>
            <a:spLocks noGrp="1"/>
          </p:cNvSpPr>
          <p:nvPr>
            <p:ph sz="half" idx="18"/>
          </p:nvPr>
        </p:nvSpPr>
        <p:spPr>
          <a:xfrm>
            <a:off x="10226040" y="5394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3" name="Content Placeholder 2">
            <a:extLst>
              <a:ext uri="{FF2B5EF4-FFF2-40B4-BE49-F238E27FC236}">
                <a16:creationId xmlns:a16="http://schemas.microsoft.com/office/drawing/2014/main" id="{3CA1A617-9211-674B-9044-44C8AE31C772}"/>
              </a:ext>
            </a:extLst>
          </p:cNvPr>
          <p:cNvSpPr>
            <a:spLocks noGrp="1"/>
          </p:cNvSpPr>
          <p:nvPr>
            <p:ph sz="half" idx="19"/>
          </p:nvPr>
        </p:nvSpPr>
        <p:spPr>
          <a:xfrm>
            <a:off x="420624"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4" name="Content Placeholder 2">
            <a:extLst>
              <a:ext uri="{FF2B5EF4-FFF2-40B4-BE49-F238E27FC236}">
                <a16:creationId xmlns:a16="http://schemas.microsoft.com/office/drawing/2014/main" id="{633E316D-5773-1746-B726-54B377E024C6}"/>
              </a:ext>
            </a:extLst>
          </p:cNvPr>
          <p:cNvSpPr>
            <a:spLocks noGrp="1"/>
          </p:cNvSpPr>
          <p:nvPr>
            <p:ph sz="half" idx="20"/>
          </p:nvPr>
        </p:nvSpPr>
        <p:spPr>
          <a:xfrm>
            <a:off x="2048256"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5" name="Content Placeholder 2">
            <a:extLst>
              <a:ext uri="{FF2B5EF4-FFF2-40B4-BE49-F238E27FC236}">
                <a16:creationId xmlns:a16="http://schemas.microsoft.com/office/drawing/2014/main" id="{AF8064C5-45E4-E940-95CA-EC3C6C8808D3}"/>
              </a:ext>
            </a:extLst>
          </p:cNvPr>
          <p:cNvSpPr>
            <a:spLocks noGrp="1"/>
          </p:cNvSpPr>
          <p:nvPr>
            <p:ph sz="half" idx="21"/>
          </p:nvPr>
        </p:nvSpPr>
        <p:spPr>
          <a:xfrm>
            <a:off x="3682832" y="3511294"/>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6" name="Content Placeholder 2">
            <a:extLst>
              <a:ext uri="{FF2B5EF4-FFF2-40B4-BE49-F238E27FC236}">
                <a16:creationId xmlns:a16="http://schemas.microsoft.com/office/drawing/2014/main" id="{077B3FAA-4568-E549-9E2F-CC339F03BEE2}"/>
              </a:ext>
            </a:extLst>
          </p:cNvPr>
          <p:cNvSpPr>
            <a:spLocks noGrp="1"/>
          </p:cNvSpPr>
          <p:nvPr>
            <p:ph sz="half" idx="22"/>
          </p:nvPr>
        </p:nvSpPr>
        <p:spPr>
          <a:xfrm>
            <a:off x="5330952" y="3511295"/>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7" name="Content Placeholder 2">
            <a:extLst>
              <a:ext uri="{FF2B5EF4-FFF2-40B4-BE49-F238E27FC236}">
                <a16:creationId xmlns:a16="http://schemas.microsoft.com/office/drawing/2014/main" id="{2059BC0C-D8F1-A946-BB27-79450C4E96FE}"/>
              </a:ext>
            </a:extLst>
          </p:cNvPr>
          <p:cNvSpPr>
            <a:spLocks noGrp="1"/>
          </p:cNvSpPr>
          <p:nvPr>
            <p:ph sz="half" idx="23"/>
          </p:nvPr>
        </p:nvSpPr>
        <p:spPr>
          <a:xfrm>
            <a:off x="6949440"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8" name="Content Placeholder 2">
            <a:extLst>
              <a:ext uri="{FF2B5EF4-FFF2-40B4-BE49-F238E27FC236}">
                <a16:creationId xmlns:a16="http://schemas.microsoft.com/office/drawing/2014/main" id="{1C82FA0A-D220-A241-B0AE-AAEAC76B327B}"/>
              </a:ext>
            </a:extLst>
          </p:cNvPr>
          <p:cNvSpPr>
            <a:spLocks noGrp="1"/>
          </p:cNvSpPr>
          <p:nvPr>
            <p:ph sz="half" idx="24"/>
          </p:nvPr>
        </p:nvSpPr>
        <p:spPr>
          <a:xfrm>
            <a:off x="8586216"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9" name="Content Placeholder 2">
            <a:extLst>
              <a:ext uri="{FF2B5EF4-FFF2-40B4-BE49-F238E27FC236}">
                <a16:creationId xmlns:a16="http://schemas.microsoft.com/office/drawing/2014/main" id="{ECB3E442-F6F9-1D4C-906A-E42CD0AA6E17}"/>
              </a:ext>
            </a:extLst>
          </p:cNvPr>
          <p:cNvSpPr>
            <a:spLocks noGrp="1"/>
          </p:cNvSpPr>
          <p:nvPr>
            <p:ph sz="half" idx="25"/>
          </p:nvPr>
        </p:nvSpPr>
        <p:spPr>
          <a:xfrm>
            <a:off x="10226040" y="3511296"/>
            <a:ext cx="1545336" cy="1550561"/>
          </a:xfrm>
        </p:spPr>
        <p:txBody>
          <a:bodyPr>
            <a:noAutofit/>
          </a:bodyPr>
          <a:lstStyle>
            <a:lvl1pPr marL="11113" indent="-11113" algn="ctr">
              <a:lnSpc>
                <a:spcPct val="100000"/>
              </a:lnSpc>
              <a:spcBef>
                <a:spcPts val="0"/>
              </a:spcBef>
              <a:spcAft>
                <a:spcPts val="600"/>
              </a:spcAft>
              <a:buNone/>
              <a:tabLst/>
              <a:defRPr sz="1200" b="1" i="0">
                <a:solidFill>
                  <a:srgbClr val="008F47"/>
                </a:solidFill>
                <a:latin typeface="Arial" panose="020B0604020202020204" pitchFamily="34" charset="0"/>
                <a:cs typeface="Arial" panose="020B0604020202020204" pitchFamily="34" charset="0"/>
              </a:defRPr>
            </a:lvl1pPr>
            <a:lvl2pPr>
              <a:buNone/>
              <a:defRPr sz="1200" b="1" i="0">
                <a:solidFill>
                  <a:srgbClr val="008F47"/>
                </a:solidFill>
                <a:latin typeface="Arial" panose="020B0604020202020204" pitchFamily="34" charset="0"/>
                <a:cs typeface="Arial" panose="020B0604020202020204" pitchFamily="34" charset="0"/>
              </a:defRPr>
            </a:lvl2pPr>
            <a:lvl3pPr>
              <a:buNone/>
              <a:defRPr sz="1200" b="1" i="0">
                <a:solidFill>
                  <a:srgbClr val="008F47"/>
                </a:solidFill>
                <a:latin typeface="Arial" panose="020B0604020202020204" pitchFamily="34" charset="0"/>
                <a:cs typeface="Arial" panose="020B0604020202020204" pitchFamily="34" charset="0"/>
              </a:defRPr>
            </a:lvl3pPr>
            <a:lvl4pPr>
              <a:buNone/>
              <a:defRPr sz="1200" b="1" i="0">
                <a:solidFill>
                  <a:srgbClr val="008F47"/>
                </a:solidFill>
                <a:latin typeface="Arial" panose="020B0604020202020204" pitchFamily="34" charset="0"/>
                <a:cs typeface="Arial" panose="020B0604020202020204" pitchFamily="34" charset="0"/>
              </a:defRPr>
            </a:lvl4pPr>
            <a:lvl5pPr>
              <a:buNone/>
              <a:defRPr sz="1200" b="1" i="0">
                <a:solidFill>
                  <a:srgbClr val="008F47"/>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52844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bout TH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CB4D9D-4189-C84D-B0E4-FEBC654C9F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1280" y="338328"/>
            <a:ext cx="1549400" cy="457200"/>
          </a:xfrm>
          <a:prstGeom prst="rect">
            <a:avLst/>
          </a:prstGeom>
        </p:spPr>
      </p:pic>
      <p:sp>
        <p:nvSpPr>
          <p:cNvPr id="3" name="Content Placeholder 2">
            <a:extLst>
              <a:ext uri="{FF2B5EF4-FFF2-40B4-BE49-F238E27FC236}">
                <a16:creationId xmlns:a16="http://schemas.microsoft.com/office/drawing/2014/main" id="{22C89C0B-4CBE-3C4F-9DD3-BE6B8311C6ED}"/>
              </a:ext>
            </a:extLst>
          </p:cNvPr>
          <p:cNvSpPr>
            <a:spLocks noGrp="1"/>
          </p:cNvSpPr>
          <p:nvPr>
            <p:ph sz="half" idx="1"/>
          </p:nvPr>
        </p:nvSpPr>
        <p:spPr>
          <a:xfrm>
            <a:off x="5533900" y="1170432"/>
            <a:ext cx="6271003" cy="5118812"/>
          </a:xfrm>
        </p:spPr>
        <p:txBody>
          <a:bodyPr lIns="0" tIns="0" rIns="0" bIns="0">
            <a:noAutofit/>
          </a:bodyPr>
          <a:lstStyle>
            <a:lvl1pPr>
              <a:buNone/>
              <a:defRPr sz="2200" b="1">
                <a:solidFill>
                  <a:srgbClr val="008F47"/>
                </a:solidFill>
              </a:defRPr>
            </a:lvl1pPr>
            <a:lvl2pPr marL="236538" indent="-236538">
              <a:buNone/>
              <a:tabLst/>
              <a:defRPr/>
            </a:lvl2pPr>
            <a:lvl3pPr marL="236538" indent="-236538">
              <a:tabLst/>
              <a:defRPr/>
            </a:lvl3pPr>
            <a:lvl4pPr marL="461963" indent="-225425">
              <a:tabLst/>
              <a:defRPr/>
            </a:lvl4pPr>
            <a:lvl5pPr marL="687388" indent="-225425">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C29F25-ADBD-604A-98FF-E9F37D2845C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cxnSp>
        <p:nvCxnSpPr>
          <p:cNvPr id="37" name="Straight Connector 36">
            <a:extLst>
              <a:ext uri="{FF2B5EF4-FFF2-40B4-BE49-F238E27FC236}">
                <a16:creationId xmlns:a16="http://schemas.microsoft.com/office/drawing/2014/main" id="{ACA46B06-8E70-DD4D-85C5-C7C73B7529F8}"/>
              </a:ext>
            </a:extLst>
          </p:cNvPr>
          <p:cNvCxnSpPr/>
          <p:nvPr userDrawn="1"/>
        </p:nvCxnSpPr>
        <p:spPr>
          <a:xfrm>
            <a:off x="4899959" y="1170432"/>
            <a:ext cx="0" cy="5116068"/>
          </a:xfrm>
          <a:prstGeom prst="line">
            <a:avLst/>
          </a:prstGeom>
          <a:ln>
            <a:solidFill>
              <a:srgbClr val="777C7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2CC55A3-9F16-AD42-9B88-2AB8DE076B31}"/>
              </a:ext>
            </a:extLst>
          </p:cNvPr>
          <p:cNvSpPr/>
          <p:nvPr userDrawn="1"/>
        </p:nvSpPr>
        <p:spPr>
          <a:xfrm>
            <a:off x="0" y="1"/>
            <a:ext cx="5189517" cy="6858000"/>
          </a:xfrm>
          <a:prstGeom prst="rect">
            <a:avLst/>
          </a:prstGeom>
          <a:solidFill>
            <a:srgbClr val="008F4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solidFill>
                <a:schemeClr val="bg1"/>
              </a:solidFill>
            </a:endParaRPr>
          </a:p>
        </p:txBody>
      </p:sp>
      <p:cxnSp>
        <p:nvCxnSpPr>
          <p:cNvPr id="8" name="Straight Connector 7">
            <a:extLst>
              <a:ext uri="{FF2B5EF4-FFF2-40B4-BE49-F238E27FC236}">
                <a16:creationId xmlns:a16="http://schemas.microsoft.com/office/drawing/2014/main" id="{E084F131-9A5D-FB48-9405-636A48360688}"/>
              </a:ext>
            </a:extLst>
          </p:cNvPr>
          <p:cNvCxnSpPr/>
          <p:nvPr userDrawn="1"/>
        </p:nvCxnSpPr>
        <p:spPr>
          <a:xfrm>
            <a:off x="402336" y="905256"/>
            <a:ext cx="11402568"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5F831F6-CDC3-134A-9290-473C38B1A2FE}"/>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FAFCA174-ACF2-0E41-8418-B70D9D353502}"/>
              </a:ext>
            </a:extLst>
          </p:cNvPr>
          <p:cNvCxnSpPr>
            <a:cxnSpLocks/>
          </p:cNvCxnSpPr>
          <p:nvPr userDrawn="1"/>
        </p:nvCxnSpPr>
        <p:spPr>
          <a:xfrm>
            <a:off x="581891" y="6537960"/>
            <a:ext cx="11049388"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38" name="Content Placeholder 7">
            <a:extLst>
              <a:ext uri="{FF2B5EF4-FFF2-40B4-BE49-F238E27FC236}">
                <a16:creationId xmlns:a16="http://schemas.microsoft.com/office/drawing/2014/main" id="{23A82797-6558-9540-86F1-93D6EBBB9E56}"/>
              </a:ext>
            </a:extLst>
          </p:cNvPr>
          <p:cNvSpPr>
            <a:spLocks noGrp="1"/>
          </p:cNvSpPr>
          <p:nvPr>
            <p:ph idx="13" hasCustomPrompt="1"/>
          </p:nvPr>
        </p:nvSpPr>
        <p:spPr>
          <a:xfrm>
            <a:off x="402336" y="1371599"/>
            <a:ext cx="4324043" cy="1877599"/>
          </a:xfrm>
        </p:spPr>
        <p:txBody>
          <a:bodyPr lIns="0" tIns="0" rIns="0" bIns="0" numCol="1">
            <a:noAutofit/>
          </a:bodyPr>
          <a:lstStyle>
            <a:lvl1pPr marL="347662" indent="-342900" algn="ctr">
              <a:buFontTx/>
              <a:buNone/>
              <a:defRPr sz="1800">
                <a:solidFill>
                  <a:schemeClr val="bg1"/>
                </a:solidFill>
              </a:defRPr>
            </a:lvl1pPr>
          </a:lstStyle>
          <a:p>
            <a:pPr marL="4762" indent="0" algn="ctr">
              <a:buNone/>
            </a:pPr>
            <a:r>
              <a:rPr lang="en-US" sz="2000" dirty="0">
                <a:solidFill>
                  <a:schemeClr val="bg1"/>
                </a:solidFill>
              </a:rPr>
              <a:t>A 501c-4 not-for-profit corporation, chartered in West Virginia in 1979. </a:t>
            </a:r>
            <a:br>
              <a:rPr lang="en-US" sz="1800" b="1" dirty="0">
                <a:solidFill>
                  <a:schemeClr val="bg1"/>
                </a:solidFill>
              </a:rPr>
            </a:br>
            <a:r>
              <a:rPr lang="en-US" sz="2000" b="1" dirty="0">
                <a:solidFill>
                  <a:schemeClr val="bg1"/>
                </a:solidFill>
              </a:rPr>
              <a:t>No owners/shareholders/</a:t>
            </a:r>
            <a:br>
              <a:rPr lang="en-US" sz="2000" b="1" dirty="0">
                <a:solidFill>
                  <a:schemeClr val="bg1"/>
                </a:solidFill>
              </a:rPr>
            </a:br>
            <a:r>
              <a:rPr lang="en-US" sz="2000" b="1" dirty="0">
                <a:solidFill>
                  <a:schemeClr val="bg1"/>
                </a:solidFill>
              </a:rPr>
              <a:t>venture capital investors</a:t>
            </a:r>
          </a:p>
        </p:txBody>
      </p:sp>
      <p:pic>
        <p:nvPicPr>
          <p:cNvPr id="23" name="Picture 22" descr="A close up of a sign&#10;&#10;Description automatically generated">
            <a:extLst>
              <a:ext uri="{FF2B5EF4-FFF2-40B4-BE49-F238E27FC236}">
                <a16:creationId xmlns:a16="http://schemas.microsoft.com/office/drawing/2014/main" id="{218847FA-701E-DC40-9613-6F291FF354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8194" y="3135079"/>
            <a:ext cx="4939473" cy="3786930"/>
          </a:xfrm>
          <a:prstGeom prst="rect">
            <a:avLst/>
          </a:prstGeom>
        </p:spPr>
      </p:pic>
    </p:spTree>
    <p:extLst>
      <p:ext uri="{BB962C8B-B14F-4D97-AF65-F5344CB8AC3E}">
        <p14:creationId xmlns:p14="http://schemas.microsoft.com/office/powerpoint/2010/main" val="40051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ection Info High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5DC8D6-9E1D-4A45-BC7F-66A60642DB43}"/>
              </a:ext>
            </a:extLst>
          </p:cNvPr>
          <p:cNvPicPr>
            <a:picLocks noChangeAspect="1"/>
          </p:cNvPicPr>
          <p:nvPr userDrawn="1"/>
        </p:nvPicPr>
        <p:blipFill>
          <a:blip r:embed="rId2"/>
          <a:stretch>
            <a:fillRect/>
          </a:stretch>
        </p:blipFill>
        <p:spPr>
          <a:xfrm>
            <a:off x="1524" y="857"/>
            <a:ext cx="12185903" cy="6854570"/>
          </a:xfrm>
          <a:prstGeom prst="rect">
            <a:avLst/>
          </a:prstGeom>
        </p:spPr>
      </p:pic>
      <p:pic>
        <p:nvPicPr>
          <p:cNvPr id="9" name="Picture 8">
            <a:extLst>
              <a:ext uri="{FF2B5EF4-FFF2-40B4-BE49-F238E27FC236}">
                <a16:creationId xmlns:a16="http://schemas.microsoft.com/office/drawing/2014/main" id="{23202D12-8F13-2249-B61F-8C2F35E7F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10" name="Straight Connector 9">
            <a:extLst>
              <a:ext uri="{FF2B5EF4-FFF2-40B4-BE49-F238E27FC236}">
                <a16:creationId xmlns:a16="http://schemas.microsoft.com/office/drawing/2014/main" id="{4A292164-E23C-E04D-8B21-FA83F1919B87}"/>
              </a:ext>
            </a:extLst>
          </p:cNvPr>
          <p:cNvCxnSpPr/>
          <p:nvPr userDrawn="1"/>
        </p:nvCxnSpPr>
        <p:spPr>
          <a:xfrm>
            <a:off x="2185527" y="6537960"/>
            <a:ext cx="9445752"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9271CD-8B92-BD4C-A793-E1853E1DCF47}"/>
              </a:ext>
            </a:extLst>
          </p:cNvPr>
          <p:cNvSpPr>
            <a:spLocks noGrp="1"/>
          </p:cNvSpPr>
          <p:nvPr>
            <p:ph type="title"/>
          </p:nvPr>
        </p:nvSpPr>
        <p:spPr>
          <a:xfrm>
            <a:off x="402336" y="347472"/>
            <a:ext cx="9564624" cy="493776"/>
          </a:xfrm>
        </p:spPr>
        <p:txBody>
          <a:bodyPr/>
          <a:lstStyle>
            <a:lvl1pPr>
              <a:defRPr>
                <a:solidFill>
                  <a:srgbClr val="82BE43"/>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82E35EA-BD0E-AA40-AB38-A31C065ED32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
        <p:nvSpPr>
          <p:cNvPr id="6" name="Content Placeholder 2">
            <a:extLst>
              <a:ext uri="{FF2B5EF4-FFF2-40B4-BE49-F238E27FC236}">
                <a16:creationId xmlns:a16="http://schemas.microsoft.com/office/drawing/2014/main" id="{6A9DA89B-0826-AB43-BC65-2E49950D39A3}"/>
              </a:ext>
            </a:extLst>
          </p:cNvPr>
          <p:cNvSpPr>
            <a:spLocks noGrp="1"/>
          </p:cNvSpPr>
          <p:nvPr>
            <p:ph idx="1"/>
          </p:nvPr>
        </p:nvSpPr>
        <p:spPr>
          <a:xfrm>
            <a:off x="402336" y="1371600"/>
            <a:ext cx="11384280" cy="1124712"/>
          </a:xfrm>
        </p:spPr>
        <p:txBody>
          <a:bodyPr lIns="0" tIns="0" rIns="0" bIns="0">
            <a:noAutofit/>
          </a:bodyPr>
          <a:lstStyle>
            <a:lvl1pPr marL="11113" indent="-11113">
              <a:lnSpc>
                <a:spcPct val="114000"/>
              </a:lnSpc>
              <a:spcBef>
                <a:spcPts val="0"/>
              </a:spcBef>
              <a:spcAft>
                <a:spcPts val="600"/>
              </a:spcAft>
              <a:buNone/>
              <a:tabLst/>
              <a:defRPr sz="2200">
                <a:solidFill>
                  <a:srgbClr val="008F47"/>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0D003199-27FA-4E4F-AAC6-93737669F638}"/>
              </a:ext>
            </a:extLst>
          </p:cNvPr>
          <p:cNvSpPr>
            <a:spLocks noGrp="1"/>
          </p:cNvSpPr>
          <p:nvPr>
            <p:ph idx="13" hasCustomPrompt="1"/>
          </p:nvPr>
        </p:nvSpPr>
        <p:spPr>
          <a:xfrm>
            <a:off x="402336" y="2843784"/>
            <a:ext cx="11384280" cy="2788920"/>
          </a:xfrm>
        </p:spPr>
        <p:txBody>
          <a:bodyPr lIns="0" tIns="0" rIns="0" bIns="0">
            <a:noAutofit/>
          </a:bodyPr>
          <a:lstStyle>
            <a:lvl1pPr marL="403225" indent="-398463">
              <a:lnSpc>
                <a:spcPct val="114000"/>
              </a:lnSpc>
              <a:spcBef>
                <a:spcPts val="0"/>
              </a:spcBef>
              <a:spcAft>
                <a:spcPts val="1200"/>
              </a:spcAft>
              <a:buSzPct val="115000"/>
              <a:buBlip>
                <a:blip r:embed="rId4"/>
              </a:buBlip>
              <a:tabLst/>
              <a:defRPr sz="2200">
                <a:solidFill>
                  <a:srgbClr val="54585A"/>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marL="403225" indent="-398463">
              <a:lnSpc>
                <a:spcPct val="114000"/>
              </a:lnSpc>
              <a:spcAft>
                <a:spcPts val="1200"/>
              </a:spcAft>
              <a:buSzPct val="115000"/>
              <a:buBlip>
                <a:blip r:embed="rId4"/>
              </a:buBlip>
            </a:pPr>
            <a:r>
              <a:rPr lang="en-US" sz="2200" dirty="0">
                <a:solidFill>
                  <a:srgbClr val="54585A"/>
                </a:solidFill>
                <a:cs typeface="Century Gothic"/>
              </a:rPr>
              <a:t>Temporary Assistance for Needy Families (TANF) population - WV Medicaid</a:t>
            </a:r>
          </a:p>
          <a:p>
            <a:pPr marL="403225" indent="-398463">
              <a:lnSpc>
                <a:spcPct val="114000"/>
              </a:lnSpc>
              <a:spcAft>
                <a:spcPts val="1200"/>
              </a:spcAft>
              <a:buSzPct val="115000"/>
              <a:buBlip>
                <a:blip r:embed="rId4"/>
              </a:buBlip>
            </a:pPr>
            <a:r>
              <a:rPr lang="en-US" sz="2200" dirty="0">
                <a:solidFill>
                  <a:srgbClr val="54585A"/>
                </a:solidFill>
                <a:cs typeface="Century Gothic"/>
              </a:rPr>
              <a:t>Medicaid “expansion” population under the Affordable Care Act (ACA) - WV Health Bridge</a:t>
            </a:r>
          </a:p>
          <a:p>
            <a:pPr marL="403225" indent="-398463">
              <a:lnSpc>
                <a:spcPct val="114000"/>
              </a:lnSpc>
              <a:spcAft>
                <a:spcPts val="1200"/>
              </a:spcAft>
              <a:buSzPct val="115000"/>
              <a:buBlip>
                <a:blip r:embed="rId4"/>
              </a:buBlip>
            </a:pPr>
            <a:r>
              <a:rPr lang="en-US" sz="2200" dirty="0">
                <a:solidFill>
                  <a:srgbClr val="54585A"/>
                </a:solidFill>
                <a:cs typeface="Century Gothic"/>
              </a:rPr>
              <a:t>Supplemental Security Income (SSI) population</a:t>
            </a:r>
          </a:p>
          <a:p>
            <a:pPr marL="403225" indent="-398463">
              <a:lnSpc>
                <a:spcPct val="114000"/>
              </a:lnSpc>
              <a:spcAft>
                <a:spcPts val="1200"/>
              </a:spcAft>
              <a:buSzPct val="115000"/>
              <a:buBlip>
                <a:blip r:embed="rId4"/>
              </a:buBlip>
            </a:pPr>
            <a:r>
              <a:rPr lang="en-US" sz="2200" dirty="0">
                <a:solidFill>
                  <a:srgbClr val="54585A"/>
                </a:solidFill>
                <a:cs typeface="Century Gothic"/>
              </a:rPr>
              <a:t>WV Children’s Health Insurance Program (WVCHIP)</a:t>
            </a:r>
          </a:p>
        </p:txBody>
      </p:sp>
    </p:spTree>
    <p:extLst>
      <p:ext uri="{BB962C8B-B14F-4D97-AF65-F5344CB8AC3E}">
        <p14:creationId xmlns:p14="http://schemas.microsoft.com/office/powerpoint/2010/main" val="323579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Section Info High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5DC8D6-9E1D-4A45-BC7F-66A60642DB43}"/>
              </a:ext>
            </a:extLst>
          </p:cNvPr>
          <p:cNvPicPr>
            <a:picLocks noChangeAspect="1"/>
          </p:cNvPicPr>
          <p:nvPr userDrawn="1"/>
        </p:nvPicPr>
        <p:blipFill>
          <a:blip r:embed="rId2"/>
          <a:stretch>
            <a:fillRect/>
          </a:stretch>
        </p:blipFill>
        <p:spPr>
          <a:xfrm>
            <a:off x="1524" y="857"/>
            <a:ext cx="12185903" cy="6854570"/>
          </a:xfrm>
          <a:prstGeom prst="rect">
            <a:avLst/>
          </a:prstGeom>
        </p:spPr>
      </p:pic>
      <p:pic>
        <p:nvPicPr>
          <p:cNvPr id="9" name="Picture 8">
            <a:extLst>
              <a:ext uri="{FF2B5EF4-FFF2-40B4-BE49-F238E27FC236}">
                <a16:creationId xmlns:a16="http://schemas.microsoft.com/office/drawing/2014/main" id="{23202D12-8F13-2249-B61F-8C2F35E7F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10" name="Straight Connector 9">
            <a:extLst>
              <a:ext uri="{FF2B5EF4-FFF2-40B4-BE49-F238E27FC236}">
                <a16:creationId xmlns:a16="http://schemas.microsoft.com/office/drawing/2014/main" id="{4A292164-E23C-E04D-8B21-FA83F1919B87}"/>
              </a:ext>
            </a:extLst>
          </p:cNvPr>
          <p:cNvCxnSpPr/>
          <p:nvPr userDrawn="1"/>
        </p:nvCxnSpPr>
        <p:spPr>
          <a:xfrm>
            <a:off x="2185527" y="6537960"/>
            <a:ext cx="9445752"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9271CD-8B92-BD4C-A793-E1853E1DCF47}"/>
              </a:ext>
            </a:extLst>
          </p:cNvPr>
          <p:cNvSpPr>
            <a:spLocks noGrp="1"/>
          </p:cNvSpPr>
          <p:nvPr>
            <p:ph type="title"/>
          </p:nvPr>
        </p:nvSpPr>
        <p:spPr>
          <a:xfrm>
            <a:off x="402336" y="347472"/>
            <a:ext cx="9564624" cy="493776"/>
          </a:xfrm>
        </p:spPr>
        <p:txBody>
          <a:bodyPr/>
          <a:lstStyle>
            <a:lvl1pPr>
              <a:defRPr>
                <a:solidFill>
                  <a:srgbClr val="82BE43"/>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82E35EA-BD0E-AA40-AB38-A31C065ED32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
        <p:nvSpPr>
          <p:cNvPr id="7" name="Content Placeholder 2">
            <a:extLst>
              <a:ext uri="{FF2B5EF4-FFF2-40B4-BE49-F238E27FC236}">
                <a16:creationId xmlns:a16="http://schemas.microsoft.com/office/drawing/2014/main" id="{0D003199-27FA-4E4F-AAC6-93737669F638}"/>
              </a:ext>
            </a:extLst>
          </p:cNvPr>
          <p:cNvSpPr>
            <a:spLocks noGrp="1"/>
          </p:cNvSpPr>
          <p:nvPr>
            <p:ph idx="13" hasCustomPrompt="1"/>
          </p:nvPr>
        </p:nvSpPr>
        <p:spPr>
          <a:xfrm>
            <a:off x="402336" y="1371599"/>
            <a:ext cx="11384280" cy="4491986"/>
          </a:xfrm>
        </p:spPr>
        <p:txBody>
          <a:bodyPr lIns="0" tIns="0" rIns="0" bIns="0" numCol="2" spcCol="457200">
            <a:noAutofit/>
          </a:bodyPr>
          <a:lstStyle>
            <a:lvl1pPr marL="403225" indent="-398463">
              <a:lnSpc>
                <a:spcPct val="114000"/>
              </a:lnSpc>
              <a:spcBef>
                <a:spcPts val="0"/>
              </a:spcBef>
              <a:spcAft>
                <a:spcPts val="1200"/>
              </a:spcAft>
              <a:buSzPct val="115000"/>
              <a:buBlip>
                <a:blip r:embed="rId4"/>
              </a:buBlip>
              <a:tabLst/>
              <a:defRPr sz="2200">
                <a:solidFill>
                  <a:srgbClr val="54585A"/>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marL="403225" indent="-398463">
              <a:lnSpc>
                <a:spcPct val="114000"/>
              </a:lnSpc>
              <a:spcAft>
                <a:spcPts val="1200"/>
              </a:spcAft>
              <a:buSzPct val="115000"/>
              <a:buBlip>
                <a:blip r:embed="rId4"/>
              </a:buBlip>
            </a:pPr>
            <a:r>
              <a:rPr lang="en-US" sz="2200" dirty="0">
                <a:solidFill>
                  <a:srgbClr val="54585A"/>
                </a:solidFill>
                <a:cs typeface="Century Gothic"/>
              </a:rPr>
              <a:t>Temporary Assistance for Needy Families (TANF) population - WV Medicaid</a:t>
            </a:r>
          </a:p>
          <a:p>
            <a:pPr marL="403225" indent="-398463">
              <a:lnSpc>
                <a:spcPct val="114000"/>
              </a:lnSpc>
              <a:spcAft>
                <a:spcPts val="1200"/>
              </a:spcAft>
              <a:buSzPct val="115000"/>
              <a:buBlip>
                <a:blip r:embed="rId4"/>
              </a:buBlip>
            </a:pPr>
            <a:r>
              <a:rPr lang="en-US" sz="2200" dirty="0">
                <a:solidFill>
                  <a:srgbClr val="54585A"/>
                </a:solidFill>
                <a:cs typeface="Century Gothic"/>
              </a:rPr>
              <a:t>Medicaid “expansion” population under the Affordable Care Act (ACA) - WV Health Bridge</a:t>
            </a:r>
          </a:p>
          <a:p>
            <a:pPr marL="403225" indent="-398463">
              <a:lnSpc>
                <a:spcPct val="114000"/>
              </a:lnSpc>
              <a:spcAft>
                <a:spcPts val="1200"/>
              </a:spcAft>
              <a:buSzPct val="115000"/>
              <a:buBlip>
                <a:blip r:embed="rId4"/>
              </a:buBlip>
            </a:pPr>
            <a:r>
              <a:rPr lang="en-US" sz="2200" dirty="0">
                <a:solidFill>
                  <a:srgbClr val="54585A"/>
                </a:solidFill>
                <a:cs typeface="Century Gothic"/>
              </a:rPr>
              <a:t>Supplemental Security Income (SSI) population</a:t>
            </a:r>
          </a:p>
          <a:p>
            <a:pPr marL="403225" indent="-398463">
              <a:lnSpc>
                <a:spcPct val="114000"/>
              </a:lnSpc>
              <a:spcAft>
                <a:spcPts val="1200"/>
              </a:spcAft>
              <a:buSzPct val="115000"/>
              <a:buBlip>
                <a:blip r:embed="rId4"/>
              </a:buBlip>
            </a:pPr>
            <a:r>
              <a:rPr lang="en-US" sz="2200" dirty="0">
                <a:solidFill>
                  <a:srgbClr val="54585A"/>
                </a:solidFill>
                <a:cs typeface="Century Gothic"/>
              </a:rPr>
              <a:t>WV Children’s Health Insurance Program (WVCHIP)</a:t>
            </a:r>
          </a:p>
        </p:txBody>
      </p:sp>
    </p:spTree>
    <p:extLst>
      <p:ext uri="{BB962C8B-B14F-4D97-AF65-F5344CB8AC3E}">
        <p14:creationId xmlns:p14="http://schemas.microsoft.com/office/powerpoint/2010/main" val="230456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Section Info Highlight Centered Apple (Use Short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FD1C4B-9A41-2D48-BFCE-64D60531830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3202D12-8F13-2249-B61F-8C2F35E7F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2336" y="6181052"/>
            <a:ext cx="1549400" cy="457200"/>
          </a:xfrm>
          <a:prstGeom prst="rect">
            <a:avLst/>
          </a:prstGeom>
        </p:spPr>
      </p:pic>
      <p:cxnSp>
        <p:nvCxnSpPr>
          <p:cNvPr id="10" name="Straight Connector 9">
            <a:extLst>
              <a:ext uri="{FF2B5EF4-FFF2-40B4-BE49-F238E27FC236}">
                <a16:creationId xmlns:a16="http://schemas.microsoft.com/office/drawing/2014/main" id="{4A292164-E23C-E04D-8B21-FA83F1919B87}"/>
              </a:ext>
            </a:extLst>
          </p:cNvPr>
          <p:cNvCxnSpPr/>
          <p:nvPr userDrawn="1"/>
        </p:nvCxnSpPr>
        <p:spPr>
          <a:xfrm>
            <a:off x="2185527" y="6537960"/>
            <a:ext cx="9445752" cy="0"/>
          </a:xfrm>
          <a:prstGeom prst="line">
            <a:avLst/>
          </a:prstGeom>
          <a:ln>
            <a:solidFill>
              <a:srgbClr val="82BE4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9271CD-8B92-BD4C-A793-E1853E1DCF47}"/>
              </a:ext>
            </a:extLst>
          </p:cNvPr>
          <p:cNvSpPr>
            <a:spLocks noGrp="1"/>
          </p:cNvSpPr>
          <p:nvPr>
            <p:ph type="title"/>
          </p:nvPr>
        </p:nvSpPr>
        <p:spPr/>
        <p:txBody>
          <a:bodyPr/>
          <a:lstStyle>
            <a:lvl1pPr>
              <a:defRPr>
                <a:solidFill>
                  <a:srgbClr val="82BE43"/>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082E35EA-BD0E-AA40-AB38-A31C065ED326}"/>
              </a:ext>
            </a:extLst>
          </p:cNvPr>
          <p:cNvSpPr>
            <a:spLocks noGrp="1"/>
          </p:cNvSpPr>
          <p:nvPr>
            <p:ph type="sldNum" sz="quarter" idx="12"/>
          </p:nvPr>
        </p:nvSpPr>
        <p:spPr>
          <a:xfrm>
            <a:off x="9966960" y="6400800"/>
            <a:ext cx="2130552" cy="365125"/>
          </a:xfrm>
          <a:prstGeom prst="rect">
            <a:avLst/>
          </a:prstGeom>
        </p:spPr>
        <p:txBody>
          <a:bodyPr/>
          <a:lstStyle/>
          <a:p>
            <a:fld id="{6EBBDEB6-ADCD-D641-8823-BCD8C814EB60}" type="slidenum">
              <a:rPr lang="en-US" smtClean="0"/>
              <a:t>‹#›</a:t>
            </a:fld>
            <a:endParaRPr lang="en-US"/>
          </a:p>
        </p:txBody>
      </p:sp>
      <p:sp>
        <p:nvSpPr>
          <p:cNvPr id="6" name="Content Placeholder 2">
            <a:extLst>
              <a:ext uri="{FF2B5EF4-FFF2-40B4-BE49-F238E27FC236}">
                <a16:creationId xmlns:a16="http://schemas.microsoft.com/office/drawing/2014/main" id="{6A9DA89B-0826-AB43-BC65-2E49950D39A3}"/>
              </a:ext>
            </a:extLst>
          </p:cNvPr>
          <p:cNvSpPr>
            <a:spLocks noGrp="1"/>
          </p:cNvSpPr>
          <p:nvPr>
            <p:ph idx="1"/>
          </p:nvPr>
        </p:nvSpPr>
        <p:spPr>
          <a:xfrm>
            <a:off x="402336" y="1371600"/>
            <a:ext cx="11384280" cy="1124712"/>
          </a:xfrm>
        </p:spPr>
        <p:txBody>
          <a:bodyPr lIns="0" tIns="0" rIns="0" bIns="0">
            <a:noAutofit/>
          </a:bodyPr>
          <a:lstStyle>
            <a:lvl1pPr marL="11113" indent="-11113" algn="ctr">
              <a:lnSpc>
                <a:spcPct val="114000"/>
              </a:lnSpc>
              <a:spcBef>
                <a:spcPts val="0"/>
              </a:spcBef>
              <a:spcAft>
                <a:spcPts val="600"/>
              </a:spcAft>
              <a:buNone/>
              <a:tabLst/>
              <a:defRPr sz="2800">
                <a:solidFill>
                  <a:srgbClr val="54585A"/>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lvl="0"/>
            <a:r>
              <a:rPr lang="en-US" dirty="0"/>
              <a:t>Click to edit Master text styles</a:t>
            </a:r>
          </a:p>
        </p:txBody>
      </p:sp>
      <p:sp>
        <p:nvSpPr>
          <p:cNvPr id="7" name="Content Placeholder 2">
            <a:extLst>
              <a:ext uri="{FF2B5EF4-FFF2-40B4-BE49-F238E27FC236}">
                <a16:creationId xmlns:a16="http://schemas.microsoft.com/office/drawing/2014/main" id="{0D003199-27FA-4E4F-AAC6-93737669F638}"/>
              </a:ext>
            </a:extLst>
          </p:cNvPr>
          <p:cNvSpPr>
            <a:spLocks noGrp="1"/>
          </p:cNvSpPr>
          <p:nvPr>
            <p:ph idx="13" hasCustomPrompt="1"/>
          </p:nvPr>
        </p:nvSpPr>
        <p:spPr>
          <a:xfrm>
            <a:off x="402336" y="2843784"/>
            <a:ext cx="11384280" cy="2788920"/>
          </a:xfrm>
        </p:spPr>
        <p:txBody>
          <a:bodyPr lIns="0" tIns="0" rIns="0" bIns="0" numCol="3" spcCol="457200">
            <a:noAutofit/>
          </a:bodyPr>
          <a:lstStyle>
            <a:lvl1pPr marL="403225" indent="-398463">
              <a:lnSpc>
                <a:spcPct val="114000"/>
              </a:lnSpc>
              <a:spcBef>
                <a:spcPts val="0"/>
              </a:spcBef>
              <a:spcAft>
                <a:spcPts val="1200"/>
              </a:spcAft>
              <a:buSzPct val="115000"/>
              <a:buBlip>
                <a:blip r:embed="rId4"/>
              </a:buBlip>
              <a:tabLst/>
              <a:defRPr sz="2000">
                <a:solidFill>
                  <a:srgbClr val="008F47"/>
                </a:solidFill>
              </a:defRPr>
            </a:lvl1pPr>
            <a:lvl2pPr marL="11113" indent="-11113">
              <a:lnSpc>
                <a:spcPct val="114000"/>
              </a:lnSpc>
              <a:spcBef>
                <a:spcPts val="0"/>
              </a:spcBef>
              <a:spcAft>
                <a:spcPts val="600"/>
              </a:spcAft>
              <a:buNone/>
              <a:tabLst/>
              <a:defRPr sz="2200">
                <a:solidFill>
                  <a:srgbClr val="008F47"/>
                </a:solidFill>
              </a:defRPr>
            </a:lvl2pPr>
            <a:lvl3pPr marL="11113" indent="-11113">
              <a:lnSpc>
                <a:spcPct val="114000"/>
              </a:lnSpc>
              <a:spcBef>
                <a:spcPts val="0"/>
              </a:spcBef>
              <a:spcAft>
                <a:spcPts val="600"/>
              </a:spcAft>
              <a:buNone/>
              <a:tabLst/>
              <a:defRPr sz="2200">
                <a:solidFill>
                  <a:srgbClr val="008F47"/>
                </a:solidFill>
              </a:defRPr>
            </a:lvl3pPr>
            <a:lvl4pPr marL="11113" indent="-11113">
              <a:lnSpc>
                <a:spcPct val="114000"/>
              </a:lnSpc>
              <a:spcBef>
                <a:spcPts val="0"/>
              </a:spcBef>
              <a:spcAft>
                <a:spcPts val="600"/>
              </a:spcAft>
              <a:buNone/>
              <a:tabLst/>
              <a:defRPr sz="2200">
                <a:solidFill>
                  <a:srgbClr val="008F47"/>
                </a:solidFill>
              </a:defRPr>
            </a:lvl4pPr>
            <a:lvl5pPr marL="11113" indent="-11113">
              <a:lnSpc>
                <a:spcPct val="114000"/>
              </a:lnSpc>
              <a:spcBef>
                <a:spcPts val="0"/>
              </a:spcBef>
              <a:spcAft>
                <a:spcPts val="600"/>
              </a:spcAft>
              <a:buNone/>
              <a:tabLst/>
              <a:defRPr sz="2200">
                <a:solidFill>
                  <a:srgbClr val="008F47"/>
                </a:solidFill>
              </a:defRPr>
            </a:lvl5pPr>
          </a:lstStyle>
          <a:p>
            <a:pPr marL="403225" indent="-398463">
              <a:lnSpc>
                <a:spcPct val="114000"/>
              </a:lnSpc>
              <a:spcAft>
                <a:spcPts val="1200"/>
              </a:spcAft>
              <a:buSzPct val="115000"/>
              <a:buBlip>
                <a:blip r:embed="rId4"/>
              </a:buBlip>
            </a:pPr>
            <a:r>
              <a:rPr lang="en-US" sz="2200" dirty="0">
                <a:solidFill>
                  <a:srgbClr val="54585A"/>
                </a:solidFill>
                <a:cs typeface="Century Gothic"/>
              </a:rPr>
              <a:t>Temporary Assistance for Needy Families (TANF) population - WV Medicaid</a:t>
            </a:r>
          </a:p>
          <a:p>
            <a:pPr marL="403225" indent="-398463">
              <a:lnSpc>
                <a:spcPct val="114000"/>
              </a:lnSpc>
              <a:spcAft>
                <a:spcPts val="1200"/>
              </a:spcAft>
              <a:buSzPct val="115000"/>
              <a:buBlip>
                <a:blip r:embed="rId4"/>
              </a:buBlip>
            </a:pPr>
            <a:r>
              <a:rPr lang="en-US" sz="2200" dirty="0">
                <a:solidFill>
                  <a:srgbClr val="54585A"/>
                </a:solidFill>
                <a:cs typeface="Century Gothic"/>
              </a:rPr>
              <a:t>Medicaid “expansion” population under the Affordable Care Act (ACA) - WV Health Bridge</a:t>
            </a:r>
          </a:p>
          <a:p>
            <a:pPr marL="403225" indent="-398463">
              <a:lnSpc>
                <a:spcPct val="114000"/>
              </a:lnSpc>
              <a:spcAft>
                <a:spcPts val="1200"/>
              </a:spcAft>
              <a:buSzPct val="115000"/>
              <a:buBlip>
                <a:blip r:embed="rId4"/>
              </a:buBlip>
            </a:pPr>
            <a:r>
              <a:rPr lang="en-US" sz="2200" dirty="0">
                <a:solidFill>
                  <a:srgbClr val="54585A"/>
                </a:solidFill>
                <a:cs typeface="Century Gothic"/>
              </a:rPr>
              <a:t>Supplemental Security Income (SSI) population</a:t>
            </a:r>
          </a:p>
          <a:p>
            <a:pPr marL="403225" indent="-398463">
              <a:lnSpc>
                <a:spcPct val="114000"/>
              </a:lnSpc>
              <a:spcAft>
                <a:spcPts val="1200"/>
              </a:spcAft>
              <a:buSzPct val="115000"/>
              <a:buBlip>
                <a:blip r:embed="rId4"/>
              </a:buBlip>
            </a:pPr>
            <a:r>
              <a:rPr lang="en-US" sz="2200" dirty="0">
                <a:solidFill>
                  <a:srgbClr val="54585A"/>
                </a:solidFill>
                <a:cs typeface="Century Gothic"/>
              </a:rPr>
              <a:t>WV Children’s Health Insurance Program (WVCHIP)</a:t>
            </a:r>
          </a:p>
        </p:txBody>
      </p:sp>
    </p:spTree>
    <p:extLst>
      <p:ext uri="{BB962C8B-B14F-4D97-AF65-F5344CB8AC3E}">
        <p14:creationId xmlns:p14="http://schemas.microsoft.com/office/powerpoint/2010/main" val="75257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3B7645-2A74-A442-B767-1F75E774FD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1" y="458058"/>
            <a:ext cx="2743197" cy="809468"/>
          </a:xfrm>
          <a:prstGeom prst="rect">
            <a:avLst/>
          </a:prstGeom>
        </p:spPr>
      </p:pic>
      <p:cxnSp>
        <p:nvCxnSpPr>
          <p:cNvPr id="9" name="Straight Connector 8">
            <a:extLst>
              <a:ext uri="{FF2B5EF4-FFF2-40B4-BE49-F238E27FC236}">
                <a16:creationId xmlns:a16="http://schemas.microsoft.com/office/drawing/2014/main" id="{B5786F43-3949-CB40-879E-ACE01D29381E}"/>
              </a:ext>
            </a:extLst>
          </p:cNvPr>
          <p:cNvCxnSpPr>
            <a:cxnSpLocks/>
          </p:cNvCxnSpPr>
          <p:nvPr userDrawn="1"/>
        </p:nvCxnSpPr>
        <p:spPr>
          <a:xfrm>
            <a:off x="402335" y="1473042"/>
            <a:ext cx="7132784" cy="0"/>
          </a:xfrm>
          <a:prstGeom prst="line">
            <a:avLst/>
          </a:prstGeom>
          <a:ln>
            <a:solidFill>
              <a:srgbClr val="80818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2989B4E-2EB3-8049-A317-117B9004F3A3}"/>
              </a:ext>
            </a:extLst>
          </p:cNvPr>
          <p:cNvSpPr>
            <a:spLocks noGrp="1"/>
          </p:cNvSpPr>
          <p:nvPr>
            <p:ph type="title"/>
          </p:nvPr>
        </p:nvSpPr>
        <p:spPr>
          <a:xfrm>
            <a:off x="5001768" y="3218688"/>
            <a:ext cx="6263640" cy="1847088"/>
          </a:xfrm>
        </p:spPr>
        <p:txBody>
          <a:bodyPr anchor="t" anchorCtr="0"/>
          <a:lstStyle>
            <a:lvl1pPr algn="ctr">
              <a:lnSpc>
                <a:spcPct val="100000"/>
              </a:lnSpc>
              <a:defRPr sz="5800">
                <a:solidFill>
                  <a:srgbClr val="54585A"/>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1BAC8A5-DB2D-FD4E-B77D-DA732F2F3CB0}"/>
              </a:ext>
            </a:extLst>
          </p:cNvPr>
          <p:cNvSpPr>
            <a:spLocks noGrp="1"/>
          </p:cNvSpPr>
          <p:nvPr>
            <p:ph type="sldNum" sz="quarter" idx="12"/>
          </p:nvPr>
        </p:nvSpPr>
        <p:spPr>
          <a:xfrm>
            <a:off x="9966960" y="6400800"/>
            <a:ext cx="2130552" cy="365125"/>
          </a:xfrm>
          <a:prstGeom prst="rect">
            <a:avLst/>
          </a:prstGeom>
        </p:spPr>
        <p:txBody>
          <a:bodyPr/>
          <a:lstStyle>
            <a:lvl1pPr>
              <a:defRPr>
                <a:solidFill>
                  <a:schemeClr val="bg1"/>
                </a:solidFill>
              </a:defRPr>
            </a:lvl1pPr>
          </a:lstStyle>
          <a:p>
            <a:fld id="{6EBBDEB6-ADCD-D641-8823-BCD8C814EB60}" type="slidenum">
              <a:rPr lang="en-US" smtClean="0"/>
              <a:pPr/>
              <a:t>‹#›</a:t>
            </a:fld>
            <a:endParaRPr lang="en-US" dirty="0">
              <a:solidFill>
                <a:schemeClr val="bg1"/>
              </a:solidFill>
            </a:endParaRPr>
          </a:p>
        </p:txBody>
      </p:sp>
      <p:pic>
        <p:nvPicPr>
          <p:cNvPr id="4" name="Picture 3">
            <a:extLst>
              <a:ext uri="{FF2B5EF4-FFF2-40B4-BE49-F238E27FC236}">
                <a16:creationId xmlns:a16="http://schemas.microsoft.com/office/drawing/2014/main" id="{5D4FD75D-3B48-A446-9C99-B015F1369531}"/>
              </a:ext>
            </a:extLst>
          </p:cNvPr>
          <p:cNvPicPr>
            <a:picLocks noChangeAspect="1"/>
          </p:cNvPicPr>
          <p:nvPr userDrawn="1"/>
        </p:nvPicPr>
        <p:blipFill>
          <a:blip r:embed="rId3"/>
          <a:stretch>
            <a:fillRect/>
          </a:stretch>
        </p:blipFill>
        <p:spPr>
          <a:xfrm>
            <a:off x="0" y="469900"/>
            <a:ext cx="12192000" cy="6388100"/>
          </a:xfrm>
          <a:prstGeom prst="rect">
            <a:avLst/>
          </a:prstGeom>
        </p:spPr>
      </p:pic>
    </p:spTree>
    <p:extLst>
      <p:ext uri="{BB962C8B-B14F-4D97-AF65-F5344CB8AC3E}">
        <p14:creationId xmlns:p14="http://schemas.microsoft.com/office/powerpoint/2010/main" val="3972808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BE6F9-9512-E34D-B4FF-EAE588766FF0}"/>
              </a:ext>
            </a:extLst>
          </p:cNvPr>
          <p:cNvSpPr>
            <a:spLocks noGrp="1"/>
          </p:cNvSpPr>
          <p:nvPr>
            <p:ph type="title"/>
          </p:nvPr>
        </p:nvSpPr>
        <p:spPr>
          <a:xfrm>
            <a:off x="402336" y="347472"/>
            <a:ext cx="9564624" cy="49377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1D3F6C21-FD8E-BD40-98C4-44D113A371CF}"/>
              </a:ext>
            </a:extLst>
          </p:cNvPr>
          <p:cNvSpPr>
            <a:spLocks noGrp="1"/>
          </p:cNvSpPr>
          <p:nvPr>
            <p:ph type="body" idx="1"/>
          </p:nvPr>
        </p:nvSpPr>
        <p:spPr>
          <a:xfrm>
            <a:off x="402336" y="1170432"/>
            <a:ext cx="1127455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E4693B33-7D87-2040-8032-F6E1AEC66EBE}"/>
              </a:ext>
            </a:extLst>
          </p:cNvPr>
          <p:cNvSpPr>
            <a:spLocks noGrp="1"/>
          </p:cNvSpPr>
          <p:nvPr>
            <p:ph type="sldNum" sz="quarter" idx="4"/>
          </p:nvPr>
        </p:nvSpPr>
        <p:spPr>
          <a:xfrm>
            <a:off x="9966960" y="6400800"/>
            <a:ext cx="2130552" cy="365125"/>
          </a:xfrm>
          <a:prstGeom prst="rect">
            <a:avLst/>
          </a:prstGeom>
        </p:spPr>
        <p:txBody>
          <a:bodyPr vert="horz" lIns="91440" tIns="45720" rIns="91440" bIns="45720" rtlCol="0" anchor="ctr"/>
          <a:lstStyle>
            <a:lvl1pPr algn="r">
              <a:defRPr sz="1100">
                <a:solidFill>
                  <a:schemeClr val="tx1">
                    <a:tint val="75000"/>
                  </a:schemeClr>
                </a:solidFill>
                <a:latin typeface="Century Gothic" panose="020B0502020202020204" pitchFamily="34" charset="0"/>
              </a:defRPr>
            </a:lvl1pPr>
          </a:lstStyle>
          <a:p>
            <a:fld id="{6EBBDEB6-ADCD-D641-8823-BCD8C814EB60}" type="slidenum">
              <a:rPr lang="en-US" smtClean="0"/>
              <a:pPr/>
              <a:t>‹#›</a:t>
            </a:fld>
            <a:endParaRPr lang="en-US" sz="1100" dirty="0"/>
          </a:p>
        </p:txBody>
      </p:sp>
    </p:spTree>
    <p:extLst>
      <p:ext uri="{BB962C8B-B14F-4D97-AF65-F5344CB8AC3E}">
        <p14:creationId xmlns:p14="http://schemas.microsoft.com/office/powerpoint/2010/main" val="3452077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84" r:id="rId5"/>
    <p:sldLayoutId id="2147483654" r:id="rId6"/>
    <p:sldLayoutId id="2147483683" r:id="rId7"/>
    <p:sldLayoutId id="2147483663" r:id="rId8"/>
    <p:sldLayoutId id="2147483705" r:id="rId9"/>
    <p:sldLayoutId id="2147483651" r:id="rId10"/>
    <p:sldLayoutId id="2147483652" r:id="rId11"/>
    <p:sldLayoutId id="2147483665" r:id="rId12"/>
    <p:sldLayoutId id="2147483669" r:id="rId13"/>
    <p:sldLayoutId id="2147483704" r:id="rId14"/>
    <p:sldLayoutId id="2147483703" r:id="rId15"/>
    <p:sldLayoutId id="2147483676" r:id="rId16"/>
    <p:sldLayoutId id="2147483698" r:id="rId17"/>
    <p:sldLayoutId id="2147483697" r:id="rId18"/>
    <p:sldLayoutId id="2147483680" r:id="rId19"/>
    <p:sldLayoutId id="2147483681" r:id="rId20"/>
    <p:sldLayoutId id="2147483695" r:id="rId21"/>
    <p:sldLayoutId id="2147483687" r:id="rId22"/>
    <p:sldLayoutId id="2147483696" r:id="rId23"/>
  </p:sldLayoutIdLst>
  <p:hf hdr="0" ftr="0" dt="0"/>
  <p:txStyles>
    <p:titleStyle>
      <a:lvl1pPr algn="l" defTabSz="914400" rtl="0" eaLnBrk="1" latinLnBrk="0" hangingPunct="1">
        <a:lnSpc>
          <a:spcPct val="90000"/>
        </a:lnSpc>
        <a:spcBef>
          <a:spcPct val="0"/>
        </a:spcBef>
        <a:buNone/>
        <a:defRPr sz="3200" kern="1200">
          <a:solidFill>
            <a:srgbClr val="82BE43"/>
          </a:solidFill>
          <a:latin typeface="Century Gothic" panose="020B0502020202020204" pitchFamily="34" charset="0"/>
          <a:ea typeface="+mj-ea"/>
          <a:cs typeface="+mj-cs"/>
        </a:defRPr>
      </a:lvl1pPr>
    </p:titleStyle>
    <p:bodyStyle>
      <a:lvl1pPr marL="228600" indent="-228600" algn="l" defTabSz="914400" rtl="0" eaLnBrk="1" latinLnBrk="0" hangingPunct="1">
        <a:lnSpc>
          <a:spcPct val="114000"/>
        </a:lnSpc>
        <a:spcBef>
          <a:spcPts val="0"/>
        </a:spcBef>
        <a:spcAft>
          <a:spcPts val="600"/>
        </a:spcAft>
        <a:buFont typeface="Arial" panose="020B0604020202020204" pitchFamily="34" charset="0"/>
        <a:buChar char="•"/>
        <a:defRPr sz="2800" kern="1200">
          <a:solidFill>
            <a:srgbClr val="54585A"/>
          </a:solidFill>
          <a:latin typeface="Century Gothic" panose="020B0502020202020204" pitchFamily="34" charset="0"/>
          <a:ea typeface="+mn-ea"/>
          <a:cs typeface="+mn-cs"/>
        </a:defRPr>
      </a:lvl1pPr>
      <a:lvl2pPr marL="520700" indent="-225425" algn="l" defTabSz="914400" rtl="0" eaLnBrk="1" latinLnBrk="0" hangingPunct="1">
        <a:lnSpc>
          <a:spcPct val="114000"/>
        </a:lnSpc>
        <a:spcBef>
          <a:spcPts val="0"/>
        </a:spcBef>
        <a:spcAft>
          <a:spcPts val="600"/>
        </a:spcAft>
        <a:buFont typeface="Arial" panose="020B0604020202020204" pitchFamily="34" charset="0"/>
        <a:buChar char="•"/>
        <a:tabLst/>
        <a:defRPr sz="2400" kern="1200">
          <a:solidFill>
            <a:srgbClr val="54585A"/>
          </a:solidFill>
          <a:latin typeface="Century Gothic" panose="020B0502020202020204" pitchFamily="34" charset="0"/>
          <a:ea typeface="+mn-ea"/>
          <a:cs typeface="+mn-cs"/>
        </a:defRPr>
      </a:lvl2pPr>
      <a:lvl3pPr marL="747713" indent="-227013" algn="l" defTabSz="914400" rtl="0" eaLnBrk="1" latinLnBrk="0" hangingPunct="1">
        <a:lnSpc>
          <a:spcPct val="114000"/>
        </a:lnSpc>
        <a:spcBef>
          <a:spcPts val="0"/>
        </a:spcBef>
        <a:spcAft>
          <a:spcPts val="600"/>
        </a:spcAft>
        <a:buFont typeface="Arial" panose="020B0604020202020204" pitchFamily="34" charset="0"/>
        <a:buChar char="•"/>
        <a:tabLst/>
        <a:defRPr sz="2000" kern="1200">
          <a:solidFill>
            <a:srgbClr val="54585A"/>
          </a:solidFill>
          <a:latin typeface="Century Gothic" panose="020B0502020202020204" pitchFamily="34" charset="0"/>
          <a:ea typeface="+mn-ea"/>
          <a:cs typeface="+mn-cs"/>
        </a:defRPr>
      </a:lvl3pPr>
      <a:lvl4pPr marL="925513" indent="-214313" algn="l" defTabSz="914400" rtl="0" eaLnBrk="1" latinLnBrk="0" hangingPunct="1">
        <a:lnSpc>
          <a:spcPct val="114000"/>
        </a:lnSpc>
        <a:spcBef>
          <a:spcPts val="0"/>
        </a:spcBef>
        <a:spcAft>
          <a:spcPts val="600"/>
        </a:spcAft>
        <a:buFont typeface="Arial" panose="020B0604020202020204" pitchFamily="34" charset="0"/>
        <a:buChar char="•"/>
        <a:tabLst/>
        <a:defRPr sz="1800" kern="1200">
          <a:solidFill>
            <a:srgbClr val="54585A"/>
          </a:solidFill>
          <a:latin typeface="Century Gothic" panose="020B0502020202020204" pitchFamily="34" charset="0"/>
          <a:ea typeface="+mn-ea"/>
          <a:cs typeface="+mn-cs"/>
        </a:defRPr>
      </a:lvl4pPr>
      <a:lvl5pPr marL="1150938" indent="-214313" algn="l" defTabSz="914400" rtl="0" eaLnBrk="1" latinLnBrk="0" hangingPunct="1">
        <a:lnSpc>
          <a:spcPct val="114000"/>
        </a:lnSpc>
        <a:spcBef>
          <a:spcPts val="0"/>
        </a:spcBef>
        <a:spcAft>
          <a:spcPts val="600"/>
        </a:spcAft>
        <a:buFont typeface="Arial" panose="020B0604020202020204" pitchFamily="34" charset="0"/>
        <a:buChar char="•"/>
        <a:tabLst/>
        <a:defRPr sz="1800" kern="1200">
          <a:solidFill>
            <a:srgbClr val="54585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plan.org/application/files/2016/7165/7698/2023_DSNP_Training.pdf"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mailto:siu@healthplan.org" TargetMode="External"/><Relationship Id="rId2" Type="http://schemas.openxmlformats.org/officeDocument/2006/relationships/hyperlink" Target="mailto:compliance@healthplan.org" TargetMode="External"/><Relationship Id="rId1" Type="http://schemas.openxmlformats.org/officeDocument/2006/relationships/slideLayout" Target="../slideLayouts/slideLayout15.xml"/><Relationship Id="rId4" Type="http://schemas.openxmlformats.org/officeDocument/2006/relationships/hyperlink" Target="https://www.healthplan.org/report-healthcare-fraud"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hyperlink" Target="mailto:SIU@healthplan.org" TargetMode="External"/><Relationship Id="rId2" Type="http://schemas.openxmlformats.org/officeDocument/2006/relationships/hyperlink" Target="mailto:compliance@healthplan.org" TargetMode="External"/><Relationship Id="rId1" Type="http://schemas.openxmlformats.org/officeDocument/2006/relationships/slideLayout" Target="../slideLayouts/slideLayout7.xml"/><Relationship Id="rId4" Type="http://schemas.openxmlformats.org/officeDocument/2006/relationships/hyperlink" Target="http://healthplan.or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hyperlink" Target="https://www.hhs.gov/hipaa/for-professionals/privacy/guidance/model-notices-privacy-practices/index.html"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hyperlink" Target="https://oig.hhs.gov/newsroom/video/2011/heat_modules.asp" TargetMode="External"/><Relationship Id="rId3" Type="http://schemas.openxmlformats.org/officeDocument/2006/relationships/hyperlink" Target="https://thehealthplan.policystat.com/policy/8892824/latest/" TargetMode="External"/><Relationship Id="rId7" Type="http://schemas.openxmlformats.org/officeDocument/2006/relationships/hyperlink" Target="https://oig.hhs.gov/fraud/docs/complianceguidance/thirdparty.pd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oig.hhs.gov/fraud/docs/complianceguidance/111599.pdf" TargetMode="External"/><Relationship Id="rId5" Type="http://schemas.openxmlformats.org/officeDocument/2006/relationships/hyperlink" Target="https://oig.hhs.gov/authorities/docs/physician.pdf" TargetMode="External"/><Relationship Id="rId4" Type="http://schemas.openxmlformats.org/officeDocument/2006/relationships/hyperlink" Target="https://www.cms.gov/Regulations-and-Guidance/Guidance/Manuals/Downloads/mc86c21.pdf" TargetMode="External"/><Relationship Id="rId9" Type="http://schemas.openxmlformats.org/officeDocument/2006/relationships/hyperlink" Target="https://oig.hhs.gov/compliance/physician-education/index.as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hyperlink" Target="https://www.healthplan.org/application/files/9116/7172/6241/Code_of_Conduct.pdf"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sam.gov/content/home" TargetMode="External"/><Relationship Id="rId2" Type="http://schemas.openxmlformats.org/officeDocument/2006/relationships/hyperlink" Target="https://oig.hhs.gov/exclusions/index.asp" TargetMode="Externa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5EEC59-3E82-45E2-B9A8-5D4629272539}"/>
              </a:ext>
            </a:extLst>
          </p:cNvPr>
          <p:cNvSpPr>
            <a:spLocks noGrp="1"/>
          </p:cNvSpPr>
          <p:nvPr>
            <p:ph type="ctrTitle"/>
          </p:nvPr>
        </p:nvSpPr>
        <p:spPr>
          <a:xfrm>
            <a:off x="5029200" y="838200"/>
            <a:ext cx="6793992" cy="381000"/>
          </a:xfrm>
        </p:spPr>
        <p:txBody>
          <a:bodyPr/>
          <a:lstStyle/>
          <a:p>
            <a:r>
              <a:rPr lang="en-US" sz="2600" dirty="0"/>
              <a:t>Compliance and Fraud, Waste and Abuse</a:t>
            </a:r>
          </a:p>
        </p:txBody>
      </p:sp>
      <p:sp>
        <p:nvSpPr>
          <p:cNvPr id="2" name="Title 4">
            <a:extLst>
              <a:ext uri="{FF2B5EF4-FFF2-40B4-BE49-F238E27FC236}">
                <a16:creationId xmlns:a16="http://schemas.microsoft.com/office/drawing/2014/main" id="{9D87D76F-0665-38DA-F396-FAAB42F1BA7A}"/>
              </a:ext>
            </a:extLst>
          </p:cNvPr>
          <p:cNvSpPr txBox="1">
            <a:spLocks/>
          </p:cNvSpPr>
          <p:nvPr/>
        </p:nvSpPr>
        <p:spPr>
          <a:xfrm>
            <a:off x="5029200" y="1447800"/>
            <a:ext cx="6793992" cy="685800"/>
          </a:xfrm>
          <a:prstGeom prst="rect">
            <a:avLst/>
          </a:prstGeom>
        </p:spPr>
        <p:txBody>
          <a:bodyPr vert="horz" lIns="0" tIns="0" rIns="0" bIns="0" rtlCol="0" anchor="t" anchorCtr="0">
            <a:noAutofit/>
          </a:bodyPr>
          <a:lstStyle>
            <a:lvl1pPr algn="r" defTabSz="914400" rtl="0" eaLnBrk="1" latinLnBrk="0" hangingPunct="1">
              <a:lnSpc>
                <a:spcPct val="114000"/>
              </a:lnSpc>
              <a:spcBef>
                <a:spcPct val="0"/>
              </a:spcBef>
              <a:spcAft>
                <a:spcPts val="600"/>
              </a:spcAft>
              <a:buNone/>
              <a:defRPr sz="3200" b="1" i="1" kern="1200">
                <a:solidFill>
                  <a:srgbClr val="008F47"/>
                </a:solidFill>
                <a:latin typeface="Century Gothic" panose="020B0502020202020204" pitchFamily="34" charset="0"/>
                <a:ea typeface="+mj-ea"/>
                <a:cs typeface="+mj-cs"/>
              </a:defRPr>
            </a:lvl1pPr>
          </a:lstStyle>
          <a:p>
            <a:r>
              <a:rPr lang="en-US" sz="2000" b="0" dirty="0">
                <a:solidFill>
                  <a:srgbClr val="82BE43"/>
                </a:solidFill>
              </a:rPr>
              <a:t>Prevention Training for FDRs, Subcontractors and Contracted Providers</a:t>
            </a:r>
          </a:p>
        </p:txBody>
      </p:sp>
      <p:sp>
        <p:nvSpPr>
          <p:cNvPr id="3" name="Title 4">
            <a:extLst>
              <a:ext uri="{FF2B5EF4-FFF2-40B4-BE49-F238E27FC236}">
                <a16:creationId xmlns:a16="http://schemas.microsoft.com/office/drawing/2014/main" id="{716B5BD4-8C93-B28E-2633-B6A4FCD9EEB2}"/>
              </a:ext>
            </a:extLst>
          </p:cNvPr>
          <p:cNvSpPr txBox="1">
            <a:spLocks/>
          </p:cNvSpPr>
          <p:nvPr/>
        </p:nvSpPr>
        <p:spPr>
          <a:xfrm>
            <a:off x="7048500" y="255373"/>
            <a:ext cx="2755392" cy="381000"/>
          </a:xfrm>
          <a:prstGeom prst="rect">
            <a:avLst/>
          </a:prstGeom>
        </p:spPr>
        <p:txBody>
          <a:bodyPr vert="horz" lIns="0" tIns="0" rIns="0" bIns="0" rtlCol="0" anchor="t" anchorCtr="0">
            <a:noAutofit/>
          </a:bodyPr>
          <a:lstStyle>
            <a:lvl1pPr algn="r" defTabSz="914400" rtl="0" eaLnBrk="1" latinLnBrk="0" hangingPunct="1">
              <a:lnSpc>
                <a:spcPct val="114000"/>
              </a:lnSpc>
              <a:spcBef>
                <a:spcPct val="0"/>
              </a:spcBef>
              <a:spcAft>
                <a:spcPts val="600"/>
              </a:spcAft>
              <a:buNone/>
              <a:defRPr sz="3200" b="1" i="1" kern="1200">
                <a:solidFill>
                  <a:srgbClr val="008F47"/>
                </a:solidFill>
                <a:latin typeface="Century Gothic" panose="020B0502020202020204" pitchFamily="34" charset="0"/>
                <a:ea typeface="+mj-ea"/>
                <a:cs typeface="+mj-cs"/>
              </a:defRPr>
            </a:lvl1pPr>
          </a:lstStyle>
          <a:p>
            <a:r>
              <a:rPr lang="en-US" sz="2600" dirty="0">
                <a:solidFill>
                  <a:srgbClr val="82BE43"/>
                </a:solidFill>
              </a:rPr>
              <a:t>Provider Training</a:t>
            </a:r>
          </a:p>
        </p:txBody>
      </p:sp>
    </p:spTree>
    <p:extLst>
      <p:ext uri="{BB962C8B-B14F-4D97-AF65-F5344CB8AC3E}">
        <p14:creationId xmlns:p14="http://schemas.microsoft.com/office/powerpoint/2010/main" val="2104133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Steps to Promote Compliance</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2"/>
            <a:ext cx="11402568" cy="4995237"/>
          </a:xfrm>
        </p:spPr>
        <p:txBody>
          <a:bodyPr spcCol="457200"/>
          <a:lstStyle/>
          <a:p>
            <a:r>
              <a:rPr lang="en-US" sz="2000" dirty="0">
                <a:solidFill>
                  <a:srgbClr val="008F47"/>
                </a:solidFill>
              </a:rPr>
              <a:t>Train Your Employees</a:t>
            </a:r>
          </a:p>
          <a:p>
            <a:pPr marL="11112"/>
            <a:r>
              <a:rPr lang="en-US" sz="2000" b="0" dirty="0"/>
              <a:t>Ongoing compliance and FWA training is an essential part of an effective compliance program. Training should be completed on an annual basis. Training may be completed through your own internal compliance program or by using training materials provided by The Health Plan, including these training slides.</a:t>
            </a:r>
          </a:p>
          <a:p>
            <a:pPr marL="11112"/>
            <a:endParaRPr lang="en-US" sz="2000" b="0" dirty="0"/>
          </a:p>
          <a:p>
            <a:endParaRPr lang="en-US" sz="2000" b="0" dirty="0"/>
          </a:p>
          <a:p>
            <a:endParaRPr lang="en-US" sz="2000" b="0" dirty="0"/>
          </a:p>
          <a:p>
            <a:endParaRPr lang="en-US" sz="2000" b="0" dirty="0"/>
          </a:p>
          <a:p>
            <a:endParaRPr lang="en-US" sz="2000" b="0" dirty="0"/>
          </a:p>
          <a:p>
            <a:r>
              <a:rPr lang="en-US" sz="2000" dirty="0"/>
              <a:t>All participating providers in THP’s network must complete THP’s Dual Eligible Special Needs Program (D-SNP) training annually.</a:t>
            </a:r>
          </a:p>
          <a:p>
            <a:r>
              <a:rPr lang="en-US" sz="2000" b="0" dirty="0"/>
              <a:t>THP Medicare Advantage D-SNP training can be accessed at: </a:t>
            </a:r>
            <a:r>
              <a:rPr lang="en-US" sz="2000" b="0" dirty="0">
                <a:solidFill>
                  <a:srgbClr val="82BE43"/>
                </a:solidFill>
                <a:hlinkClick r:id="rId3"/>
              </a:rPr>
              <a:t>https://www.healthplan.org/application/files/2016/7165/7698/2023_DSNP_Training.pdf</a:t>
            </a:r>
            <a:endParaRPr lang="en-US" sz="2000" b="0" dirty="0">
              <a:solidFill>
                <a:srgbClr val="82BE43"/>
              </a:solidFill>
            </a:endParaRPr>
          </a:p>
          <a:p>
            <a:endParaRPr lang="en-US" sz="2000" b="0" dirty="0">
              <a:solidFill>
                <a:srgbClr val="82BE43"/>
              </a:solidFill>
            </a:endParaRP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10</a:t>
            </a:fld>
            <a:endParaRPr lang="en-US"/>
          </a:p>
        </p:txBody>
      </p:sp>
    </p:spTree>
    <p:extLst>
      <p:ext uri="{BB962C8B-B14F-4D97-AF65-F5344CB8AC3E}">
        <p14:creationId xmlns:p14="http://schemas.microsoft.com/office/powerpoint/2010/main" val="209108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Steps to Promote Compliance</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2"/>
            <a:ext cx="11402568" cy="4995237"/>
          </a:xfrm>
        </p:spPr>
        <p:txBody>
          <a:bodyPr numCol="1" spcCol="457200"/>
          <a:lstStyle/>
          <a:p>
            <a:r>
              <a:rPr lang="en-US" sz="1900" dirty="0">
                <a:solidFill>
                  <a:srgbClr val="008F47"/>
                </a:solidFill>
              </a:rPr>
              <a:t>Monitor Your Processes (FDRs and Subcontractors)</a:t>
            </a:r>
          </a:p>
          <a:p>
            <a:pPr marL="11112"/>
            <a:r>
              <a:rPr lang="en-US" sz="1900" b="0" dirty="0"/>
              <a:t>If you are an FDR or Subcontractor, the ongoing monitoring of your everyday business processes is a vital component of an effective compliance program. You should focus your monitoring efforts on high-risk areas for which you are delegated such as:</a:t>
            </a:r>
          </a:p>
          <a:p>
            <a:pPr marL="180975" indent="-171450">
              <a:buFont typeface="Arial" panose="020B0604020202020204" pitchFamily="34" charset="0"/>
              <a:buChar char="•"/>
            </a:pPr>
            <a:r>
              <a:rPr lang="en-US" sz="1900" dirty="0">
                <a:solidFill>
                  <a:srgbClr val="008F47"/>
                </a:solidFill>
              </a:rPr>
              <a:t>Appeals and Grievances:</a:t>
            </a:r>
            <a:r>
              <a:rPr lang="en-US" sz="1900" b="0" dirty="0"/>
              <a:t> Appeals and grievances must be processed within the guidelines published by Medicare and/or MHT. Appeals and grievances must be processed timely and member notification letters must include the required elements.</a:t>
            </a:r>
          </a:p>
          <a:p>
            <a:pPr marL="180975" indent="-171450">
              <a:buFont typeface="Arial" panose="020B0604020202020204" pitchFamily="34" charset="0"/>
              <a:buChar char="•"/>
            </a:pPr>
            <a:r>
              <a:rPr lang="en-US" sz="1900" dirty="0">
                <a:solidFill>
                  <a:srgbClr val="008F47"/>
                </a:solidFill>
              </a:rPr>
              <a:t>Call Monitoring:</a:t>
            </a:r>
            <a:r>
              <a:rPr lang="en-US" sz="1900" b="0" dirty="0"/>
              <a:t> Call centers must be monitored to ensure all applicable guidelines are met including answering member calls within 30 seconds and maintaining a call abandonment rate of less than five percent. Make sure you understand the call center requirements applicable to the delegated duties, whether issued by MHT, Medicare or both. </a:t>
            </a:r>
          </a:p>
          <a:p>
            <a:pPr marL="180975" indent="-171450">
              <a:buFont typeface="Arial" panose="020B0604020202020204" pitchFamily="34" charset="0"/>
              <a:buChar char="•"/>
            </a:pPr>
            <a:r>
              <a:rPr lang="en-US" sz="1900" dirty="0">
                <a:solidFill>
                  <a:srgbClr val="008F47"/>
                </a:solidFill>
              </a:rPr>
              <a:t>Contracts and Business Owners:</a:t>
            </a:r>
            <a:r>
              <a:rPr lang="en-US" sz="1900" b="0" dirty="0"/>
              <a:t> Ensure you understand the requirements in your contract with The Health Plan. Be sure to stay in regular contact with the applicable business owners at The Health Plan and cooperate with all monitoring activities initiated by these staff members.</a:t>
            </a: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11</a:t>
            </a:fld>
            <a:endParaRPr lang="en-US"/>
          </a:p>
        </p:txBody>
      </p:sp>
    </p:spTree>
    <p:extLst>
      <p:ext uri="{BB962C8B-B14F-4D97-AF65-F5344CB8AC3E}">
        <p14:creationId xmlns:p14="http://schemas.microsoft.com/office/powerpoint/2010/main" val="310485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Steps to Promote Compliance</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2"/>
            <a:ext cx="11402568" cy="4995237"/>
          </a:xfrm>
        </p:spPr>
        <p:txBody>
          <a:bodyPr numCol="1" spcCol="457200"/>
          <a:lstStyle/>
          <a:p>
            <a:r>
              <a:rPr lang="en-US" dirty="0">
                <a:solidFill>
                  <a:srgbClr val="008F47"/>
                </a:solidFill>
              </a:rPr>
              <a:t>Monitor Your Processes (contracted providers)</a:t>
            </a:r>
          </a:p>
          <a:p>
            <a:pPr marL="11112"/>
            <a:r>
              <a:rPr lang="en-US" b="0" dirty="0"/>
              <a:t>If you are a provider of healthcare services, the ongoing monitoring of your everyday business processes is a vital component of an effective compliance program. You should focus your monitoring efforts on high-risk areas such as:</a:t>
            </a:r>
          </a:p>
          <a:p>
            <a:pPr marL="180975" indent="-171450">
              <a:buFont typeface="Arial" panose="020B0604020202020204" pitchFamily="34" charset="0"/>
              <a:buChar char="•"/>
            </a:pPr>
            <a:r>
              <a:rPr lang="en-US" dirty="0">
                <a:solidFill>
                  <a:srgbClr val="008F47"/>
                </a:solidFill>
              </a:rPr>
              <a:t>Claims submission:</a:t>
            </a:r>
            <a:r>
              <a:rPr lang="en-US" b="0" dirty="0"/>
              <a:t> Make sure you have documentation to support every service you bill. Use the correct CPT code and avoid “upcoding” of services to a higher level than the service provided. CPT and diagnosis codes change annually. You should use certified coders to make sure your claims are correct. Not only will this keep you out of trouble with federal regulators, but the submission of correct claims can help you get paid faster.</a:t>
            </a:r>
          </a:p>
          <a:p>
            <a:pPr marL="180975" indent="-171450">
              <a:buFont typeface="Arial" panose="020B0604020202020204" pitchFamily="34" charset="0"/>
              <a:buChar char="•"/>
            </a:pPr>
            <a:r>
              <a:rPr lang="en-US" dirty="0">
                <a:solidFill>
                  <a:srgbClr val="008F47"/>
                </a:solidFill>
              </a:rPr>
              <a:t>Relationships:</a:t>
            </a:r>
            <a:r>
              <a:rPr lang="en-US" b="0" dirty="0"/>
              <a:t> Do not offer, exchange or receive anything in order to induce or be compensated for health care referrals. These types of arrangements can violate the Anti-Kickback Statute or Stark Law. </a:t>
            </a:r>
          </a:p>
          <a:p>
            <a:pPr marL="180975" indent="-171450">
              <a:buFont typeface="Arial" panose="020B0604020202020204" pitchFamily="34" charset="0"/>
              <a:buChar char="•"/>
            </a:pPr>
            <a:r>
              <a:rPr lang="en-US" dirty="0">
                <a:solidFill>
                  <a:srgbClr val="008F47"/>
                </a:solidFill>
              </a:rPr>
              <a:t>Documentation:</a:t>
            </a:r>
            <a:r>
              <a:rPr lang="en-US" b="0" dirty="0"/>
              <a:t> Make sure your medical record documentation is accurate, complete and can withstand the scrutiny of outside auditors. Resist the urge to base your documentation on canned text or copy/paste functions. Records that appear “cloned” are not viewed favorably by government auditors.</a:t>
            </a: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12</a:t>
            </a:fld>
            <a:endParaRPr lang="en-US"/>
          </a:p>
        </p:txBody>
      </p:sp>
    </p:spTree>
    <p:extLst>
      <p:ext uri="{BB962C8B-B14F-4D97-AF65-F5344CB8AC3E}">
        <p14:creationId xmlns:p14="http://schemas.microsoft.com/office/powerpoint/2010/main" val="3582908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Reporting FWA and Noncompliance</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2"/>
            <a:ext cx="11402568" cy="5021361"/>
          </a:xfrm>
        </p:spPr>
        <p:txBody>
          <a:bodyPr numCol="2" spcCol="914400"/>
          <a:lstStyle/>
          <a:p>
            <a:r>
              <a:rPr lang="en-US" sz="2200" dirty="0">
                <a:solidFill>
                  <a:srgbClr val="008F47"/>
                </a:solidFill>
              </a:rPr>
              <a:t>Responsibility for Reporting Violations</a:t>
            </a:r>
          </a:p>
          <a:p>
            <a:pPr marL="11112"/>
            <a:r>
              <a:rPr lang="en-US" sz="2200" b="0" dirty="0"/>
              <a:t>As part of The Health Plan’s commitment to compliance, our FDRs and Subcontractors are responsible for reporting suspected issues of noncompliance and/or FWA. Because we promote a relationship built on mutual trust and respect, we encourage professionals, providers, contractors and vendors to ask questions about company practices without fear of adverse or retaliatory consequences.</a:t>
            </a:r>
          </a:p>
          <a:p>
            <a:pPr marL="9525"/>
            <a:r>
              <a:rPr lang="en-US" sz="2200" dirty="0">
                <a:solidFill>
                  <a:srgbClr val="008F47"/>
                </a:solidFill>
              </a:rPr>
              <a:t>Examples of Potential Violations:</a:t>
            </a:r>
          </a:p>
          <a:p>
            <a:pPr marL="180975" indent="-171450">
              <a:buFont typeface="Arial" panose="020B0604020202020204" pitchFamily="34" charset="0"/>
              <a:buChar char="•"/>
            </a:pPr>
            <a:r>
              <a:rPr lang="en-US" sz="2200" b="0" dirty="0">
                <a:solidFill>
                  <a:srgbClr val="2E3639"/>
                </a:solidFill>
              </a:rPr>
              <a:t>Violations (noncompliance) of law or policy</a:t>
            </a:r>
          </a:p>
          <a:p>
            <a:pPr marL="180975" indent="-171450">
              <a:buFont typeface="Arial" panose="020B0604020202020204" pitchFamily="34" charset="0"/>
              <a:buChar char="•"/>
            </a:pPr>
            <a:r>
              <a:rPr lang="en-US" sz="2200" b="0" dirty="0">
                <a:solidFill>
                  <a:srgbClr val="2E3639"/>
                </a:solidFill>
              </a:rPr>
              <a:t>Dishonest or unethical behavior</a:t>
            </a:r>
          </a:p>
          <a:p>
            <a:pPr marL="180975" indent="-171450">
              <a:buFont typeface="Arial" panose="020B0604020202020204" pitchFamily="34" charset="0"/>
              <a:buChar char="•"/>
            </a:pPr>
            <a:r>
              <a:rPr lang="en-US" sz="2200" b="0" dirty="0">
                <a:solidFill>
                  <a:srgbClr val="2E3639"/>
                </a:solidFill>
              </a:rPr>
              <a:t>Conflicts of interest</a:t>
            </a:r>
          </a:p>
          <a:p>
            <a:pPr marL="180975" indent="-171450">
              <a:buFont typeface="Arial" panose="020B0604020202020204" pitchFamily="34" charset="0"/>
              <a:buChar char="•"/>
            </a:pPr>
            <a:r>
              <a:rPr lang="en-US" sz="2200" b="0" dirty="0">
                <a:solidFill>
                  <a:srgbClr val="2E3639"/>
                </a:solidFill>
              </a:rPr>
              <a:t>Potential fraud, waste or abuse</a:t>
            </a:r>
          </a:p>
          <a:p>
            <a:pPr marL="180975" indent="-171450">
              <a:buFont typeface="Arial" panose="020B0604020202020204" pitchFamily="34" charset="0"/>
              <a:buChar char="•"/>
            </a:pPr>
            <a:r>
              <a:rPr lang="en-US" sz="2200" b="0" dirty="0">
                <a:solidFill>
                  <a:srgbClr val="2E3639"/>
                </a:solidFill>
              </a:rPr>
              <a:t>Questionable accounting practices</a:t>
            </a:r>
          </a:p>
          <a:p>
            <a:pPr marL="180975" indent="-171450">
              <a:buFont typeface="Arial" panose="020B0604020202020204" pitchFamily="34" charset="0"/>
              <a:buChar char="•"/>
            </a:pPr>
            <a:r>
              <a:rPr lang="en-US" sz="2200" b="0" dirty="0">
                <a:solidFill>
                  <a:srgbClr val="2E3639"/>
                </a:solidFill>
              </a:rPr>
              <a:t>Suspicious or weak internal controls</a:t>
            </a: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13</a:t>
            </a:fld>
            <a:endParaRPr lang="en-US"/>
          </a:p>
        </p:txBody>
      </p:sp>
    </p:spTree>
    <p:extLst>
      <p:ext uri="{BB962C8B-B14F-4D97-AF65-F5344CB8AC3E}">
        <p14:creationId xmlns:p14="http://schemas.microsoft.com/office/powerpoint/2010/main" val="79026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Reporting FWA and Noncompliance</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2"/>
            <a:ext cx="11402568" cy="3553967"/>
          </a:xfrm>
        </p:spPr>
        <p:txBody>
          <a:bodyPr numCol="1" spcCol="457200"/>
          <a:lstStyle/>
          <a:p>
            <a:r>
              <a:rPr lang="en-US" sz="2200" dirty="0">
                <a:solidFill>
                  <a:srgbClr val="008F47"/>
                </a:solidFill>
              </a:rPr>
              <a:t>Issues of suspected FWA or noncompliance can be reported to The Health Plan by:</a:t>
            </a:r>
          </a:p>
          <a:p>
            <a:pPr marL="180975" indent="-171450">
              <a:buFont typeface="Arial" panose="020B0604020202020204" pitchFamily="34" charset="0"/>
              <a:buChar char="•"/>
            </a:pPr>
            <a:r>
              <a:rPr lang="en-US" sz="2200" b="0" dirty="0">
                <a:solidFill>
                  <a:srgbClr val="2E3639"/>
                </a:solidFill>
              </a:rPr>
              <a:t>Contacting The Health Plan’s government compliance department (1.800.624.6961, ext. 7693)</a:t>
            </a:r>
          </a:p>
          <a:p>
            <a:pPr marL="180975" indent="-171450">
              <a:buFont typeface="Arial" panose="020B0604020202020204" pitchFamily="34" charset="0"/>
              <a:buChar char="•"/>
            </a:pPr>
            <a:r>
              <a:rPr lang="en-US" sz="2200" b="0" dirty="0">
                <a:solidFill>
                  <a:srgbClr val="2E3639"/>
                </a:solidFill>
              </a:rPr>
              <a:t>Call The Health Plan’s Hotline (1.877.296.7283) (allows anonymous reporting)</a:t>
            </a:r>
          </a:p>
          <a:p>
            <a:pPr marL="180975" indent="-171450">
              <a:buFont typeface="Arial" panose="020B0604020202020204" pitchFamily="34" charset="0"/>
              <a:buChar char="•"/>
            </a:pPr>
            <a:r>
              <a:rPr lang="en-US" sz="2200" b="0" dirty="0">
                <a:solidFill>
                  <a:srgbClr val="2E3639"/>
                </a:solidFill>
              </a:rPr>
              <a:t>Email the Compliance Department at </a:t>
            </a:r>
            <a:r>
              <a:rPr lang="en-US" sz="2200" b="0" dirty="0">
                <a:solidFill>
                  <a:srgbClr val="82BE43"/>
                </a:solidFill>
                <a:hlinkClick r:id="rId2">
                  <a:extLst>
                    <a:ext uri="{A12FA001-AC4F-418D-AE19-62706E023703}">
                      <ahyp:hlinkClr xmlns:ahyp="http://schemas.microsoft.com/office/drawing/2018/hyperlinkcolor" val="tx"/>
                    </a:ext>
                  </a:extLst>
                </a:hlinkClick>
              </a:rPr>
              <a:t>compliance@healthplan.org</a:t>
            </a:r>
            <a:r>
              <a:rPr lang="en-US" sz="2200" b="0" dirty="0">
                <a:solidFill>
                  <a:srgbClr val="2E3639"/>
                </a:solidFill>
              </a:rPr>
              <a:t> (noncompliance) or SIU Department </a:t>
            </a:r>
            <a:r>
              <a:rPr lang="en-US" sz="2200" b="0" dirty="0" err="1">
                <a:solidFill>
                  <a:srgbClr val="82BE43"/>
                </a:solidFill>
                <a:hlinkClick r:id="rId3">
                  <a:extLst>
                    <a:ext uri="{A12FA001-AC4F-418D-AE19-62706E023703}">
                      <ahyp:hlinkClr xmlns:ahyp="http://schemas.microsoft.com/office/drawing/2018/hyperlinkcolor" val="tx"/>
                    </a:ext>
                  </a:extLst>
                </a:hlinkClick>
              </a:rPr>
              <a:t>siu@healthplan.org</a:t>
            </a:r>
            <a:r>
              <a:rPr lang="en-US" sz="2200" b="0" dirty="0">
                <a:solidFill>
                  <a:srgbClr val="2E3639"/>
                </a:solidFill>
              </a:rPr>
              <a:t> (FWA)</a:t>
            </a:r>
          </a:p>
          <a:p>
            <a:pPr marL="180975" indent="-171450">
              <a:buFont typeface="Arial" panose="020B0604020202020204" pitchFamily="34" charset="0"/>
              <a:buChar char="•"/>
            </a:pPr>
            <a:r>
              <a:rPr lang="en-US" sz="2200" b="0" dirty="0">
                <a:solidFill>
                  <a:srgbClr val="2E3639"/>
                </a:solidFill>
              </a:rPr>
              <a:t>Report through The Health Plan’s website by using the “Report Fraud” link: </a:t>
            </a:r>
            <a:r>
              <a:rPr lang="en-US" sz="2200" b="0" dirty="0">
                <a:solidFill>
                  <a:srgbClr val="82BE43"/>
                </a:solidFill>
                <a:hlinkClick r:id="rId4">
                  <a:extLst>
                    <a:ext uri="{A12FA001-AC4F-418D-AE19-62706E023703}">
                      <ahyp:hlinkClr xmlns:ahyp="http://schemas.microsoft.com/office/drawing/2018/hyperlinkcolor" val="tx"/>
                    </a:ext>
                  </a:extLst>
                </a:hlinkClick>
              </a:rPr>
              <a:t>https://</a:t>
            </a:r>
            <a:r>
              <a:rPr lang="en-US" sz="2200" b="0" dirty="0" err="1">
                <a:solidFill>
                  <a:srgbClr val="82BE43"/>
                </a:solidFill>
                <a:hlinkClick r:id="rId4">
                  <a:extLst>
                    <a:ext uri="{A12FA001-AC4F-418D-AE19-62706E023703}">
                      <ahyp:hlinkClr xmlns:ahyp="http://schemas.microsoft.com/office/drawing/2018/hyperlinkcolor" val="tx"/>
                    </a:ext>
                  </a:extLst>
                </a:hlinkClick>
              </a:rPr>
              <a:t>www.healthplan.org</a:t>
            </a:r>
            <a:r>
              <a:rPr lang="en-US" sz="2200" b="0" dirty="0">
                <a:solidFill>
                  <a:srgbClr val="82BE43"/>
                </a:solidFill>
                <a:hlinkClick r:id="rId4">
                  <a:extLst>
                    <a:ext uri="{A12FA001-AC4F-418D-AE19-62706E023703}">
                      <ahyp:hlinkClr xmlns:ahyp="http://schemas.microsoft.com/office/drawing/2018/hyperlinkcolor" val="tx"/>
                    </a:ext>
                  </a:extLst>
                </a:hlinkClick>
              </a:rPr>
              <a:t>/report-healthcare-fraud</a:t>
            </a:r>
            <a:endParaRPr lang="en-US" sz="2200" b="0" dirty="0">
              <a:solidFill>
                <a:srgbClr val="82BE43"/>
              </a:solidFill>
            </a:endParaRP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14</a:t>
            </a:fld>
            <a:endParaRPr lang="en-US"/>
          </a:p>
        </p:txBody>
      </p:sp>
      <p:sp>
        <p:nvSpPr>
          <p:cNvPr id="5" name="TextBox 4">
            <a:extLst>
              <a:ext uri="{FF2B5EF4-FFF2-40B4-BE49-F238E27FC236}">
                <a16:creationId xmlns:a16="http://schemas.microsoft.com/office/drawing/2014/main" id="{B2E76178-3977-F34D-B8F8-E10995E8CB3F}"/>
              </a:ext>
            </a:extLst>
          </p:cNvPr>
          <p:cNvSpPr txBox="1"/>
          <p:nvPr/>
        </p:nvSpPr>
        <p:spPr>
          <a:xfrm>
            <a:off x="402336" y="5073800"/>
            <a:ext cx="11402568" cy="861774"/>
          </a:xfrm>
          <a:prstGeom prst="rect">
            <a:avLst/>
          </a:prstGeom>
          <a:solidFill>
            <a:srgbClr val="008F47"/>
          </a:solidFill>
        </p:spPr>
        <p:txBody>
          <a:bodyPr wrap="square" lIns="274320" tIns="274320" rIns="274320" bIns="274320" rtlCol="0">
            <a:spAutoFit/>
          </a:bodyPr>
          <a:lstStyle/>
          <a:p>
            <a:r>
              <a:rPr lang="en-US" sz="2000" b="1" dirty="0">
                <a:solidFill>
                  <a:schemeClr val="bg1"/>
                </a:solidFill>
                <a:latin typeface="Century Gothic" panose="020B0502020202020204" pitchFamily="34" charset="0"/>
              </a:rPr>
              <a:t>There will be NO retaliation against anyone for reporting a suspected issue in good faith.</a:t>
            </a:r>
          </a:p>
        </p:txBody>
      </p:sp>
    </p:spTree>
    <p:extLst>
      <p:ext uri="{BB962C8B-B14F-4D97-AF65-F5344CB8AC3E}">
        <p14:creationId xmlns:p14="http://schemas.microsoft.com/office/powerpoint/2010/main" val="1468505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Compliance Program Review</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3"/>
            <a:ext cx="11402568" cy="3244814"/>
          </a:xfrm>
        </p:spPr>
        <p:txBody>
          <a:bodyPr numCol="1" spcCol="457200"/>
          <a:lstStyle/>
          <a:p>
            <a:r>
              <a:rPr lang="en-US" sz="2200" dirty="0">
                <a:solidFill>
                  <a:srgbClr val="008F47"/>
                </a:solidFill>
              </a:rPr>
              <a:t>The Health Plan’s compliance department may audit your compliance program:</a:t>
            </a:r>
          </a:p>
          <a:p>
            <a:pPr marL="9525"/>
            <a:r>
              <a:rPr lang="en-US" sz="2200" b="0" dirty="0">
                <a:solidFill>
                  <a:srgbClr val="2E3639"/>
                </a:solidFill>
              </a:rPr>
              <a:t>In accordance with state and federal guidelines, THP’s compliance department conducts audits on its FDRs and Subcontractors, including reviews of their compliance program effectiveness and their HIPAA privacy and security practices.</a:t>
            </a:r>
          </a:p>
          <a:p>
            <a:pPr marL="9525"/>
            <a:r>
              <a:rPr lang="en-US" sz="2200" b="0" dirty="0">
                <a:solidFill>
                  <a:srgbClr val="2E3639"/>
                </a:solidFill>
              </a:rPr>
              <a:t>These audits may be conducted on site or as a desk audit. During these audits, THP’s compliance department will request policies, procedures, employee information (screenings and trainings) and if applicable, the FDR’s/Subcontractor’s HITRUST or SOC audit reports.</a:t>
            </a:r>
          </a:p>
          <a:p>
            <a:pPr marL="9525"/>
            <a:r>
              <a:rPr lang="en-US" sz="2200" b="0" dirty="0">
                <a:solidFill>
                  <a:srgbClr val="2E3639"/>
                </a:solidFill>
              </a:rPr>
              <a:t>Once the audit is complete, THP will provide an audit report to the FDR/Subcontractor which includes any findings or recommendations.</a:t>
            </a: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15</a:t>
            </a:fld>
            <a:endParaRPr lang="en-US"/>
          </a:p>
        </p:txBody>
      </p:sp>
    </p:spTree>
    <p:extLst>
      <p:ext uri="{BB962C8B-B14F-4D97-AF65-F5344CB8AC3E}">
        <p14:creationId xmlns:p14="http://schemas.microsoft.com/office/powerpoint/2010/main" val="1781604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318390"/>
            <a:ext cx="6263640" cy="1752600"/>
          </a:xfrm>
        </p:spPr>
        <p:txBody>
          <a:bodyPr/>
          <a:lstStyle/>
          <a:p>
            <a:r>
              <a:rPr lang="en-US" sz="3600" dirty="0"/>
              <a:t>Fraud, Waste and Abuse (FWA) Detection and Prevention</a:t>
            </a:r>
            <a:endParaRPr lang="en-US" sz="3600"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16</a:t>
            </a:fld>
            <a:endParaRPr lang="en-US" dirty="0">
              <a:solidFill>
                <a:schemeClr val="bg1"/>
              </a:solidFill>
            </a:endParaRPr>
          </a:p>
        </p:txBody>
      </p:sp>
    </p:spTree>
    <p:extLst>
      <p:ext uri="{BB962C8B-B14F-4D97-AF65-F5344CB8AC3E}">
        <p14:creationId xmlns:p14="http://schemas.microsoft.com/office/powerpoint/2010/main" val="50530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E07B-B3EB-1D4C-A2BE-0696025A859C}"/>
              </a:ext>
            </a:extLst>
          </p:cNvPr>
          <p:cNvSpPr>
            <a:spLocks noGrp="1"/>
          </p:cNvSpPr>
          <p:nvPr>
            <p:ph type="title"/>
          </p:nvPr>
        </p:nvSpPr>
        <p:spPr/>
        <p:txBody>
          <a:bodyPr/>
          <a:lstStyle/>
          <a:p>
            <a:r>
              <a:rPr lang="en-US" dirty="0"/>
              <a:t>Why Focus on FWA?</a:t>
            </a:r>
          </a:p>
        </p:txBody>
      </p:sp>
      <p:sp>
        <p:nvSpPr>
          <p:cNvPr id="3" name="Content Placeholder 2">
            <a:extLst>
              <a:ext uri="{FF2B5EF4-FFF2-40B4-BE49-F238E27FC236}">
                <a16:creationId xmlns:a16="http://schemas.microsoft.com/office/drawing/2014/main" id="{B789032B-DE20-704A-87C2-02E3C5A1BA23}"/>
              </a:ext>
            </a:extLst>
          </p:cNvPr>
          <p:cNvSpPr>
            <a:spLocks noGrp="1"/>
          </p:cNvSpPr>
          <p:nvPr>
            <p:ph sz="half" idx="1"/>
          </p:nvPr>
        </p:nvSpPr>
        <p:spPr>
          <a:xfrm>
            <a:off x="402337" y="1170433"/>
            <a:ext cx="7187184" cy="4655602"/>
          </a:xfrm>
        </p:spPr>
        <p:txBody>
          <a:bodyPr numCol="1" spcCol="457200"/>
          <a:lstStyle/>
          <a:p>
            <a:pPr marL="11112">
              <a:spcAft>
                <a:spcPts val="1200"/>
              </a:spcAft>
            </a:pPr>
            <a:r>
              <a:rPr lang="en-US" sz="2400" dirty="0">
                <a:solidFill>
                  <a:srgbClr val="008F47"/>
                </a:solidFill>
              </a:rPr>
              <a:t>Fraud Statistics</a:t>
            </a:r>
            <a:endParaRPr lang="en-US" sz="2400" b="0" dirty="0"/>
          </a:p>
          <a:p>
            <a:pPr marL="11112">
              <a:spcAft>
                <a:spcPts val="1200"/>
              </a:spcAft>
            </a:pPr>
            <a:r>
              <a:rPr lang="en-US" sz="2200" b="0" dirty="0"/>
              <a:t>Health care scams cost the healthcare industry more than $80 billion annually (Coalition Against Insurance Fraud estimate).</a:t>
            </a:r>
          </a:p>
          <a:p>
            <a:pPr marL="11112">
              <a:spcAft>
                <a:spcPts val="1200"/>
              </a:spcAft>
            </a:pPr>
            <a:r>
              <a:rPr lang="en-US" sz="2200" b="0" dirty="0"/>
              <a:t>Medicare fraud is estimated to cost $60 billion every year (AARP 2018).</a:t>
            </a:r>
          </a:p>
          <a:p>
            <a:pPr marL="11112">
              <a:spcAft>
                <a:spcPts val="1200"/>
              </a:spcAft>
            </a:pPr>
            <a:r>
              <a:rPr lang="en-US" sz="2200" b="0" dirty="0"/>
              <a:t>The FBI estimates non-medical insurance fraud to be at least $40 billion every year.</a:t>
            </a:r>
          </a:p>
          <a:p>
            <a:pPr marL="11112">
              <a:spcAft>
                <a:spcPts val="1200"/>
              </a:spcAft>
            </a:pPr>
            <a:r>
              <a:rPr lang="en-US" sz="2200" b="0" dirty="0"/>
              <a:t>FWA prevention programs save Medicare and Medicaid dollars and benefit taxpayers, the government, health plans and beneficiaries.</a:t>
            </a:r>
          </a:p>
        </p:txBody>
      </p:sp>
      <p:sp>
        <p:nvSpPr>
          <p:cNvPr id="4" name="Slide Number Placeholder 3">
            <a:extLst>
              <a:ext uri="{FF2B5EF4-FFF2-40B4-BE49-F238E27FC236}">
                <a16:creationId xmlns:a16="http://schemas.microsoft.com/office/drawing/2014/main" id="{DB6F9900-5A48-FF46-B417-154C29DF9B93}"/>
              </a:ext>
            </a:extLst>
          </p:cNvPr>
          <p:cNvSpPr>
            <a:spLocks noGrp="1"/>
          </p:cNvSpPr>
          <p:nvPr>
            <p:ph type="sldNum" sz="quarter" idx="12"/>
          </p:nvPr>
        </p:nvSpPr>
        <p:spPr/>
        <p:txBody>
          <a:bodyPr/>
          <a:lstStyle/>
          <a:p>
            <a:fld id="{6EBBDEB6-ADCD-D641-8823-BCD8C814EB60}" type="slidenum">
              <a:rPr lang="en-US" smtClean="0"/>
              <a:t>17</a:t>
            </a:fld>
            <a:endParaRPr lang="en-US"/>
          </a:p>
        </p:txBody>
      </p:sp>
      <p:pic>
        <p:nvPicPr>
          <p:cNvPr id="6" name="Graphic 5" descr="Statistics outline">
            <a:extLst>
              <a:ext uri="{FF2B5EF4-FFF2-40B4-BE49-F238E27FC236}">
                <a16:creationId xmlns:a16="http://schemas.microsoft.com/office/drawing/2014/main" id="{02EE095D-0E28-944C-9C61-62ABE4037B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8526" y="1371599"/>
            <a:ext cx="3991137" cy="3991137"/>
          </a:xfrm>
          <a:prstGeom prst="rect">
            <a:avLst/>
          </a:prstGeom>
        </p:spPr>
      </p:pic>
    </p:spTree>
    <p:extLst>
      <p:ext uri="{BB962C8B-B14F-4D97-AF65-F5344CB8AC3E}">
        <p14:creationId xmlns:p14="http://schemas.microsoft.com/office/powerpoint/2010/main" val="96143599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DE07B-B3EB-1D4C-A2BE-0696025A859C}"/>
              </a:ext>
            </a:extLst>
          </p:cNvPr>
          <p:cNvSpPr>
            <a:spLocks noGrp="1"/>
          </p:cNvSpPr>
          <p:nvPr>
            <p:ph type="title"/>
          </p:nvPr>
        </p:nvSpPr>
        <p:spPr/>
        <p:txBody>
          <a:bodyPr/>
          <a:lstStyle/>
          <a:p>
            <a:r>
              <a:rPr lang="en-US" dirty="0"/>
              <a:t>Why Focus on FWA?</a:t>
            </a:r>
          </a:p>
        </p:txBody>
      </p:sp>
      <p:sp>
        <p:nvSpPr>
          <p:cNvPr id="3" name="Content Placeholder 2">
            <a:extLst>
              <a:ext uri="{FF2B5EF4-FFF2-40B4-BE49-F238E27FC236}">
                <a16:creationId xmlns:a16="http://schemas.microsoft.com/office/drawing/2014/main" id="{B789032B-DE20-704A-87C2-02E3C5A1BA23}"/>
              </a:ext>
            </a:extLst>
          </p:cNvPr>
          <p:cNvSpPr>
            <a:spLocks noGrp="1"/>
          </p:cNvSpPr>
          <p:nvPr>
            <p:ph sz="half" idx="1"/>
          </p:nvPr>
        </p:nvSpPr>
        <p:spPr>
          <a:xfrm>
            <a:off x="402336" y="1170432"/>
            <a:ext cx="11402568" cy="4747041"/>
          </a:xfrm>
        </p:spPr>
        <p:txBody>
          <a:bodyPr numCol="1" spcCol="457200"/>
          <a:lstStyle/>
          <a:p>
            <a:pPr marL="11112">
              <a:spcAft>
                <a:spcPts val="300"/>
              </a:spcAft>
            </a:pPr>
            <a:r>
              <a:rPr lang="en-US" sz="2400" dirty="0">
                <a:solidFill>
                  <a:srgbClr val="008F47"/>
                </a:solidFill>
              </a:rPr>
              <a:t>Detecting, correcting and preventing FWA requires collaboration between:</a:t>
            </a:r>
          </a:p>
          <a:p>
            <a:pPr marL="180975" indent="-169863">
              <a:spcAft>
                <a:spcPts val="300"/>
              </a:spcAft>
              <a:buFont typeface="Arial" panose="020B0604020202020204" pitchFamily="34" charset="0"/>
              <a:buChar char="•"/>
            </a:pPr>
            <a:r>
              <a:rPr lang="en-US" sz="2400" b="0" dirty="0"/>
              <a:t>Health plans</a:t>
            </a:r>
          </a:p>
          <a:p>
            <a:pPr marL="180975" indent="-169863">
              <a:spcAft>
                <a:spcPts val="300"/>
              </a:spcAft>
              <a:buFont typeface="Arial" panose="020B0604020202020204" pitchFamily="34" charset="0"/>
              <a:buChar char="•"/>
            </a:pPr>
            <a:r>
              <a:rPr lang="en-US" sz="2400" b="0" dirty="0"/>
              <a:t>Providers of services such as hospitals, physicians, nurses and pharmacies</a:t>
            </a:r>
          </a:p>
          <a:p>
            <a:pPr marL="180975" indent="-169863">
              <a:spcAft>
                <a:spcPts val="300"/>
              </a:spcAft>
              <a:buFont typeface="Arial" panose="020B0604020202020204" pitchFamily="34" charset="0"/>
              <a:buChar char="•"/>
            </a:pPr>
            <a:r>
              <a:rPr lang="en-US" sz="2400" b="0" dirty="0"/>
              <a:t>State and federal agencies</a:t>
            </a:r>
          </a:p>
          <a:p>
            <a:pPr marL="180975" indent="-169863">
              <a:spcAft>
                <a:spcPts val="1200"/>
              </a:spcAft>
              <a:buFont typeface="Arial" panose="020B0604020202020204" pitchFamily="34" charset="0"/>
              <a:buChar char="•"/>
            </a:pPr>
            <a:r>
              <a:rPr lang="en-US" sz="2400" b="0" dirty="0"/>
              <a:t>Beneficiaries (members and patients)</a:t>
            </a:r>
          </a:p>
          <a:p>
            <a:pPr marL="11112">
              <a:spcAft>
                <a:spcPts val="300"/>
              </a:spcAft>
            </a:pPr>
            <a:r>
              <a:rPr lang="en-US" sz="2400" dirty="0">
                <a:solidFill>
                  <a:srgbClr val="008F47"/>
                </a:solidFill>
              </a:rPr>
              <a:t>Fraud, Waste and Abuse Facts</a:t>
            </a:r>
          </a:p>
          <a:p>
            <a:pPr marL="180975" indent="-169863">
              <a:spcAft>
                <a:spcPts val="300"/>
              </a:spcAft>
              <a:buFont typeface="Arial" panose="020B0604020202020204" pitchFamily="34" charset="0"/>
              <a:buChar char="•"/>
            </a:pPr>
            <a:r>
              <a:rPr lang="en-US" sz="2400" b="0" dirty="0"/>
              <a:t>The typical organization loses 5% of its annual revenue to fraud</a:t>
            </a:r>
          </a:p>
          <a:p>
            <a:pPr marL="180975" indent="-169863">
              <a:spcAft>
                <a:spcPts val="300"/>
              </a:spcAft>
              <a:buFont typeface="Arial" panose="020B0604020202020204" pitchFamily="34" charset="0"/>
              <a:buChar char="•"/>
            </a:pPr>
            <a:r>
              <a:rPr lang="en-US" sz="2400" b="0" dirty="0"/>
              <a:t>Smaller organizations often suffer the largest losses</a:t>
            </a:r>
          </a:p>
          <a:p>
            <a:pPr marL="180975" indent="-169863">
              <a:spcAft>
                <a:spcPts val="300"/>
              </a:spcAft>
              <a:buFont typeface="Arial" panose="020B0604020202020204" pitchFamily="34" charset="0"/>
              <a:buChar char="•"/>
            </a:pPr>
            <a:r>
              <a:rPr lang="en-US" sz="2400" b="0" dirty="0"/>
              <a:t>Schemes can continue for months or even years before detection</a:t>
            </a:r>
          </a:p>
          <a:p>
            <a:pPr marL="180975" indent="-169863">
              <a:spcAft>
                <a:spcPts val="1200"/>
              </a:spcAft>
              <a:buFont typeface="Arial" panose="020B0604020202020204" pitchFamily="34" charset="0"/>
              <a:buChar char="•"/>
            </a:pPr>
            <a:r>
              <a:rPr lang="en-US" sz="2400" b="0" dirty="0"/>
              <a:t>Drug diversion costs individual private insurers up to $857 million annually</a:t>
            </a:r>
          </a:p>
        </p:txBody>
      </p:sp>
      <p:sp>
        <p:nvSpPr>
          <p:cNvPr id="4" name="Slide Number Placeholder 3">
            <a:extLst>
              <a:ext uri="{FF2B5EF4-FFF2-40B4-BE49-F238E27FC236}">
                <a16:creationId xmlns:a16="http://schemas.microsoft.com/office/drawing/2014/main" id="{DB6F9900-5A48-FF46-B417-154C29DF9B93}"/>
              </a:ext>
            </a:extLst>
          </p:cNvPr>
          <p:cNvSpPr>
            <a:spLocks noGrp="1"/>
          </p:cNvSpPr>
          <p:nvPr>
            <p:ph type="sldNum" sz="quarter" idx="12"/>
          </p:nvPr>
        </p:nvSpPr>
        <p:spPr/>
        <p:txBody>
          <a:bodyPr/>
          <a:lstStyle/>
          <a:p>
            <a:fld id="{6EBBDEB6-ADCD-D641-8823-BCD8C814EB60}" type="slidenum">
              <a:rPr lang="en-US" smtClean="0"/>
              <a:t>18</a:t>
            </a:fld>
            <a:endParaRPr lang="en-US"/>
          </a:p>
        </p:txBody>
      </p:sp>
    </p:spTree>
    <p:extLst>
      <p:ext uri="{BB962C8B-B14F-4D97-AF65-F5344CB8AC3E}">
        <p14:creationId xmlns:p14="http://schemas.microsoft.com/office/powerpoint/2010/main" val="283235266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B409-E034-2B4E-B61D-4B4FDD02298F}"/>
              </a:ext>
            </a:extLst>
          </p:cNvPr>
          <p:cNvSpPr>
            <a:spLocks noGrp="1"/>
          </p:cNvSpPr>
          <p:nvPr>
            <p:ph type="title"/>
          </p:nvPr>
        </p:nvSpPr>
        <p:spPr/>
        <p:txBody>
          <a:bodyPr/>
          <a:lstStyle/>
          <a:p>
            <a:r>
              <a:rPr lang="en-US" dirty="0"/>
              <a:t>FWA Definitions</a:t>
            </a:r>
          </a:p>
        </p:txBody>
      </p:sp>
      <p:sp>
        <p:nvSpPr>
          <p:cNvPr id="3" name="Content Placeholder 2">
            <a:extLst>
              <a:ext uri="{FF2B5EF4-FFF2-40B4-BE49-F238E27FC236}">
                <a16:creationId xmlns:a16="http://schemas.microsoft.com/office/drawing/2014/main" id="{A2802377-FAE4-684B-BF42-FC5E9BF91EEA}"/>
              </a:ext>
            </a:extLst>
          </p:cNvPr>
          <p:cNvSpPr>
            <a:spLocks noGrp="1"/>
          </p:cNvSpPr>
          <p:nvPr>
            <p:ph sz="half" idx="1"/>
          </p:nvPr>
        </p:nvSpPr>
        <p:spPr>
          <a:xfrm>
            <a:off x="402336" y="1133856"/>
            <a:ext cx="11402568" cy="4522361"/>
          </a:xfrm>
        </p:spPr>
        <p:txBody>
          <a:bodyPr numCol="3" spcCol="731520"/>
          <a:lstStyle/>
          <a:p>
            <a:pPr marL="11112"/>
            <a:r>
              <a:rPr lang="en-US" sz="2000" dirty="0">
                <a:solidFill>
                  <a:srgbClr val="008F47"/>
                </a:solidFill>
              </a:rPr>
              <a:t>Fraud</a:t>
            </a:r>
            <a:r>
              <a:rPr lang="en-US" sz="2000" b="0" dirty="0"/>
              <a:t> is knowingly submitting or causing to be submitted false claims and/or the misrepresentation of facts to obtain a benefit. Fraud also includes knowingly soliciting, receiving, offering or paying kickbacks or bribes to induce referrals and/or making prohibited referrals for certain designated health services</a:t>
            </a:r>
          </a:p>
          <a:p>
            <a:pPr marL="11112"/>
            <a:r>
              <a:rPr lang="en-US" sz="2000" dirty="0">
                <a:solidFill>
                  <a:srgbClr val="008F47"/>
                </a:solidFill>
              </a:rPr>
              <a:t>Waste</a:t>
            </a:r>
            <a:r>
              <a:rPr lang="en-US" sz="2000" b="0" dirty="0"/>
              <a:t> is the overutilization of services or other practices that results in unnecessary costs. Waste is characterized by a misuse of resources, rather than an intentional act or blatant disregard for the rules.</a:t>
            </a:r>
          </a:p>
          <a:p>
            <a:pPr marL="11112"/>
            <a:endParaRPr lang="en-US" sz="2000" b="0" dirty="0"/>
          </a:p>
          <a:p>
            <a:pPr marL="11112"/>
            <a:endParaRPr lang="en-US" sz="2000" b="0" dirty="0"/>
          </a:p>
          <a:p>
            <a:pPr marL="11112"/>
            <a:endParaRPr lang="en-US" sz="2000" b="0" dirty="0"/>
          </a:p>
          <a:p>
            <a:pPr marL="11112"/>
            <a:endParaRPr lang="en-US" sz="2000" b="0" dirty="0"/>
          </a:p>
          <a:p>
            <a:pPr marL="11112"/>
            <a:r>
              <a:rPr lang="en-US" sz="2000" dirty="0">
                <a:solidFill>
                  <a:srgbClr val="008F47"/>
                </a:solidFill>
              </a:rPr>
              <a:t>Abuse</a:t>
            </a:r>
            <a:r>
              <a:rPr lang="en-US" sz="2000" b="0" dirty="0"/>
              <a:t> includes actions that are inconsistent with accepted and sound medical practices, such as those that provide patients with medically unnecessary services or services that do not meet accepted standards of care. Abuse results in unnecessary costs to federal healthcare programs.</a:t>
            </a:r>
          </a:p>
        </p:txBody>
      </p:sp>
      <p:sp>
        <p:nvSpPr>
          <p:cNvPr id="4" name="Slide Number Placeholder 3">
            <a:extLst>
              <a:ext uri="{FF2B5EF4-FFF2-40B4-BE49-F238E27FC236}">
                <a16:creationId xmlns:a16="http://schemas.microsoft.com/office/drawing/2014/main" id="{26CCC91C-552F-2E40-BB85-03DA21C2BC1D}"/>
              </a:ext>
            </a:extLst>
          </p:cNvPr>
          <p:cNvSpPr>
            <a:spLocks noGrp="1"/>
          </p:cNvSpPr>
          <p:nvPr>
            <p:ph type="sldNum" sz="quarter" idx="12"/>
          </p:nvPr>
        </p:nvSpPr>
        <p:spPr/>
        <p:txBody>
          <a:bodyPr/>
          <a:lstStyle/>
          <a:p>
            <a:fld id="{6EBBDEB6-ADCD-D641-8823-BCD8C814EB60}" type="slidenum">
              <a:rPr lang="en-US" smtClean="0"/>
              <a:t>19</a:t>
            </a:fld>
            <a:endParaRPr lang="en-US"/>
          </a:p>
        </p:txBody>
      </p:sp>
    </p:spTree>
    <p:extLst>
      <p:ext uri="{BB962C8B-B14F-4D97-AF65-F5344CB8AC3E}">
        <p14:creationId xmlns:p14="http://schemas.microsoft.com/office/powerpoint/2010/main" val="186263498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3562-E5FF-2740-997F-EAFFA527D103}"/>
              </a:ext>
            </a:extLst>
          </p:cNvPr>
          <p:cNvSpPr>
            <a:spLocks noGrp="1"/>
          </p:cNvSpPr>
          <p:nvPr>
            <p:ph type="title"/>
          </p:nvPr>
        </p:nvSpPr>
        <p:spPr>
          <a:xfrm>
            <a:off x="402336" y="415636"/>
            <a:ext cx="11411712" cy="599348"/>
          </a:xfrm>
        </p:spPr>
        <p:txBody>
          <a:bodyPr/>
          <a:lstStyle/>
          <a:p>
            <a:r>
              <a:rPr lang="en-US" sz="3200" dirty="0">
                <a:latin typeface="Century Gothic"/>
                <a:cs typeface="Century Gothic"/>
              </a:rPr>
              <a:t>FDR and Subcontractor Definitions</a:t>
            </a:r>
          </a:p>
        </p:txBody>
      </p:sp>
      <p:sp>
        <p:nvSpPr>
          <p:cNvPr id="3" name="Content Placeholder 2">
            <a:extLst>
              <a:ext uri="{FF2B5EF4-FFF2-40B4-BE49-F238E27FC236}">
                <a16:creationId xmlns:a16="http://schemas.microsoft.com/office/drawing/2014/main" id="{4DEBEA52-71D8-0748-9BCD-4631B102EA06}"/>
              </a:ext>
            </a:extLst>
          </p:cNvPr>
          <p:cNvSpPr>
            <a:spLocks noGrp="1"/>
          </p:cNvSpPr>
          <p:nvPr>
            <p:ph idx="1"/>
          </p:nvPr>
        </p:nvSpPr>
        <p:spPr>
          <a:xfrm>
            <a:off x="402334" y="1580605"/>
            <a:ext cx="11274552" cy="4415245"/>
          </a:xfrm>
        </p:spPr>
        <p:txBody>
          <a:bodyPr numCol="1" spcCol="274320"/>
          <a:lstStyle/>
          <a:p>
            <a:pPr marL="0" indent="0">
              <a:spcAft>
                <a:spcPts val="1200"/>
              </a:spcAft>
              <a:buNone/>
            </a:pPr>
            <a:r>
              <a:rPr lang="en-US" sz="1900" b="1" dirty="0">
                <a:solidFill>
                  <a:srgbClr val="008F47"/>
                </a:solidFill>
                <a:ea typeface="ヒラギノ角ゴ Pro W3" panose="020B0300000000000000" pitchFamily="34" charset="-128"/>
              </a:rPr>
              <a:t>FDR</a:t>
            </a:r>
            <a:r>
              <a:rPr lang="en-US" sz="1900" dirty="0">
                <a:solidFill>
                  <a:srgbClr val="2E3639"/>
                </a:solidFill>
                <a:ea typeface="ヒラギノ角ゴ Pro W3" panose="020B0300000000000000" pitchFamily="34" charset="-128"/>
              </a:rPr>
              <a:t> means First Tier, Downstream or Related Entity. FDRs include delegates, agents and other individual entities such as vendors contracted with THP to provide administrative and/or health care services for its Medicare Advantage line of business.</a:t>
            </a:r>
          </a:p>
          <a:p>
            <a:pPr marL="0" indent="0">
              <a:spcAft>
                <a:spcPts val="1200"/>
              </a:spcAft>
              <a:buNone/>
            </a:pPr>
            <a:r>
              <a:rPr lang="en-US" sz="1900" b="1" dirty="0">
                <a:solidFill>
                  <a:srgbClr val="008F47"/>
                </a:solidFill>
                <a:ea typeface="ヒラギノ角ゴ Pro W3" panose="020B0300000000000000" pitchFamily="34" charset="-128"/>
              </a:rPr>
              <a:t>Subcontractor</a:t>
            </a:r>
            <a:r>
              <a:rPr lang="en-US" sz="1900" dirty="0">
                <a:solidFill>
                  <a:srgbClr val="2E3639"/>
                </a:solidFill>
                <a:ea typeface="ヒラギノ角ゴ Pro W3" panose="020B0300000000000000" pitchFamily="34" charset="-128"/>
              </a:rPr>
              <a:t> means a party contracting with the managed care organization (MCO) to perform services related to the requirements of the contract between the MCO and the West Virginia Bureau for Medical Services (BMS) or the West Virginia Children’s Health Insurance Program (WVCHIP). Subcontractors may include affiliates, subsidiaries and affiliated and unaffiliated third parties. Subcontractors do not include vendors contracted for the provision of utilities, mail/shipping, office space or computer hardware.</a:t>
            </a:r>
          </a:p>
          <a:p>
            <a:pPr marL="0" indent="0">
              <a:spcAft>
                <a:spcPts val="1200"/>
              </a:spcAft>
              <a:buNone/>
            </a:pPr>
            <a:r>
              <a:rPr lang="en-US" sz="1900" dirty="0">
                <a:solidFill>
                  <a:srgbClr val="2E3639"/>
                </a:solidFill>
                <a:ea typeface="ヒラギノ角ゴ Pro W3" panose="020B0300000000000000" pitchFamily="34" charset="-128"/>
              </a:rPr>
              <a:t>THP expects its FDRs, Subcontractors and contracted providers to operate in accordance with all applicable federal and state laws, regulations and Medicare and Medicaid program requirements.</a:t>
            </a:r>
          </a:p>
        </p:txBody>
      </p:sp>
      <p:sp>
        <p:nvSpPr>
          <p:cNvPr id="4" name="Slide Number Placeholder 3">
            <a:extLst>
              <a:ext uri="{FF2B5EF4-FFF2-40B4-BE49-F238E27FC236}">
                <a16:creationId xmlns:a16="http://schemas.microsoft.com/office/drawing/2014/main" id="{087DAEA0-46A3-B24E-86D1-EDFFFAAB106B}"/>
              </a:ext>
            </a:extLst>
          </p:cNvPr>
          <p:cNvSpPr>
            <a:spLocks noGrp="1"/>
          </p:cNvSpPr>
          <p:nvPr>
            <p:ph type="sldNum" sz="quarter" idx="12"/>
          </p:nvPr>
        </p:nvSpPr>
        <p:spPr/>
        <p:txBody>
          <a:bodyPr/>
          <a:lstStyle/>
          <a:p>
            <a:fld id="{6EBBDEB6-ADCD-D641-8823-BCD8C814EB60}" type="slidenum">
              <a:rPr lang="en-US" smtClean="0"/>
              <a:pPr/>
              <a:t>2</a:t>
            </a:fld>
            <a:endParaRPr lang="en-US" dirty="0">
              <a:solidFill>
                <a:srgbClr val="808180"/>
              </a:solidFill>
            </a:endParaRPr>
          </a:p>
        </p:txBody>
      </p:sp>
    </p:spTree>
    <p:extLst>
      <p:ext uri="{BB962C8B-B14F-4D97-AF65-F5344CB8AC3E}">
        <p14:creationId xmlns:p14="http://schemas.microsoft.com/office/powerpoint/2010/main" val="356022807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More About Fraud and Abuse</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p:txBody>
          <a:bodyPr numCol="2" spcCol="457200"/>
          <a:lstStyle/>
          <a:p>
            <a:r>
              <a:rPr lang="en-US" sz="2000" b="0" dirty="0">
                <a:solidFill>
                  <a:srgbClr val="2E3639"/>
                </a:solidFill>
              </a:rPr>
              <a:t>Abuse describes a practice that either directly or indirectly results in unnecessary costs to an insurer, specifically Medicare or Medicaid. Fraud differs from abuse because fraud is committed knowingly, willfully and intentionally.</a:t>
            </a:r>
          </a:p>
          <a:p>
            <a:r>
              <a:rPr lang="en-US" sz="2000" b="0" dirty="0">
                <a:solidFill>
                  <a:srgbClr val="2E3639"/>
                </a:solidFill>
              </a:rPr>
              <a:t>Abusive billing practices may not result from “intent”, or it may be impossible to determine if the intent to defraud exists. However, abusive practices may develop into fraud if there is that evidence the subject knowingly and willfully participated in an abusive practice.</a:t>
            </a:r>
          </a:p>
          <a:p>
            <a:endParaRPr lang="en-US" sz="2000" b="0" dirty="0">
              <a:solidFill>
                <a:srgbClr val="2E3639"/>
              </a:solidFill>
            </a:endParaRPr>
          </a:p>
          <a:p>
            <a:r>
              <a:rPr lang="en-US" sz="2000" dirty="0">
                <a:solidFill>
                  <a:srgbClr val="008F47"/>
                </a:solidFill>
              </a:rPr>
              <a:t>Examples of Abuse</a:t>
            </a:r>
          </a:p>
          <a:p>
            <a:pPr marL="180975" indent="-169863">
              <a:buFont typeface="Arial" panose="020B0604020202020204" pitchFamily="34" charset="0"/>
              <a:buChar char="•"/>
            </a:pPr>
            <a:r>
              <a:rPr lang="en-US" sz="2000" b="0" dirty="0">
                <a:solidFill>
                  <a:srgbClr val="2E3639"/>
                </a:solidFill>
              </a:rPr>
              <a:t>Charging in excess of services or supplies</a:t>
            </a:r>
          </a:p>
          <a:p>
            <a:pPr marL="180975" indent="-169863">
              <a:buFont typeface="Arial" panose="020B0604020202020204" pitchFamily="34" charset="0"/>
              <a:buChar char="•"/>
            </a:pPr>
            <a:r>
              <a:rPr lang="en-US" sz="2000" b="0" dirty="0">
                <a:solidFill>
                  <a:srgbClr val="2E3639"/>
                </a:solidFill>
              </a:rPr>
              <a:t>Providing medically unnecessary services</a:t>
            </a:r>
          </a:p>
          <a:p>
            <a:pPr marL="180975" indent="-169863">
              <a:buFont typeface="Arial" panose="020B0604020202020204" pitchFamily="34" charset="0"/>
              <a:buChar char="•"/>
            </a:pPr>
            <a:r>
              <a:rPr lang="en-US" sz="2000" b="0" dirty="0">
                <a:solidFill>
                  <a:srgbClr val="2E3639"/>
                </a:solidFill>
              </a:rPr>
              <a:t>Providing services that do not meet professionally recognized standards</a:t>
            </a:r>
          </a:p>
          <a:p>
            <a:pPr marL="180975" indent="-169863">
              <a:buFont typeface="Arial" panose="020B0604020202020204" pitchFamily="34" charset="0"/>
              <a:buChar char="•"/>
            </a:pPr>
            <a:r>
              <a:rPr lang="en-US" sz="2000" b="0" dirty="0">
                <a:solidFill>
                  <a:srgbClr val="2E3639"/>
                </a:solidFill>
              </a:rPr>
              <a:t>Submitting bills to Medicare or Medicaid when another carrier is primary</a:t>
            </a:r>
          </a:p>
          <a:p>
            <a:pPr marL="180975" indent="-169863">
              <a:buFont typeface="Arial" panose="020B0604020202020204" pitchFamily="34" charset="0"/>
              <a:buChar char="•"/>
            </a:pPr>
            <a:r>
              <a:rPr lang="en-US" sz="2000" b="0" dirty="0">
                <a:solidFill>
                  <a:srgbClr val="2E3639"/>
                </a:solidFill>
              </a:rPr>
              <a:t>Violating the participating provider agreement with Medicare or Medicaid</a:t>
            </a:r>
          </a:p>
          <a:p>
            <a:pPr marL="180975" indent="-169863">
              <a:buFont typeface="Arial" panose="020B0604020202020204" pitchFamily="34" charset="0"/>
              <a:buChar char="•"/>
            </a:pPr>
            <a:r>
              <a:rPr lang="en-US" sz="2000" b="0" dirty="0">
                <a:solidFill>
                  <a:srgbClr val="2E3639"/>
                </a:solidFill>
              </a:rPr>
              <a:t>Violating the maximum actual charge limit or the limitation amount</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20</a:t>
            </a:fld>
            <a:endParaRPr lang="en-US"/>
          </a:p>
        </p:txBody>
      </p:sp>
    </p:spTree>
    <p:extLst>
      <p:ext uri="{BB962C8B-B14F-4D97-AF65-F5344CB8AC3E}">
        <p14:creationId xmlns:p14="http://schemas.microsoft.com/office/powerpoint/2010/main" val="141187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6057-89CF-BC4D-BAC8-7641744B5167}"/>
              </a:ext>
            </a:extLst>
          </p:cNvPr>
          <p:cNvSpPr>
            <a:spLocks noGrp="1"/>
          </p:cNvSpPr>
          <p:nvPr>
            <p:ph type="title"/>
          </p:nvPr>
        </p:nvSpPr>
        <p:spPr/>
        <p:txBody>
          <a:bodyPr/>
          <a:lstStyle/>
          <a:p>
            <a:r>
              <a:rPr lang="en-US" dirty="0"/>
              <a:t>The What and Who of Fraud</a:t>
            </a:r>
          </a:p>
        </p:txBody>
      </p:sp>
      <p:sp>
        <p:nvSpPr>
          <p:cNvPr id="3" name="Content Placeholder 2">
            <a:extLst>
              <a:ext uri="{FF2B5EF4-FFF2-40B4-BE49-F238E27FC236}">
                <a16:creationId xmlns:a16="http://schemas.microsoft.com/office/drawing/2014/main" id="{4BED0903-C7E0-CF41-BFFD-3C35C95E501E}"/>
              </a:ext>
            </a:extLst>
          </p:cNvPr>
          <p:cNvSpPr>
            <a:spLocks noGrp="1"/>
          </p:cNvSpPr>
          <p:nvPr>
            <p:ph sz="half" idx="1"/>
          </p:nvPr>
        </p:nvSpPr>
        <p:spPr>
          <a:xfrm>
            <a:off x="402336" y="1170432"/>
            <a:ext cx="6330973" cy="5073614"/>
          </a:xfrm>
        </p:spPr>
        <p:txBody>
          <a:bodyPr numCol="1" spcCol="274320"/>
          <a:lstStyle/>
          <a:p>
            <a:pPr marL="11112">
              <a:spcAft>
                <a:spcPts val="300"/>
              </a:spcAft>
            </a:pPr>
            <a:r>
              <a:rPr lang="en-US" sz="1750" dirty="0">
                <a:solidFill>
                  <a:srgbClr val="008F47"/>
                </a:solidFill>
              </a:rPr>
              <a:t>WHAT:</a:t>
            </a:r>
          </a:p>
          <a:p>
            <a:pPr marL="11112">
              <a:spcAft>
                <a:spcPts val="1200"/>
              </a:spcAft>
            </a:pPr>
            <a:r>
              <a:rPr lang="en-US" sz="1750" b="0" dirty="0"/>
              <a:t>Fraud occurs when an individual intentionally deceives or misrepresents the truth, knowing that it could result in some unauthorized benefit to himself or some other individual.</a:t>
            </a:r>
          </a:p>
          <a:p>
            <a:pPr marL="11112">
              <a:spcAft>
                <a:spcPts val="300"/>
              </a:spcAft>
            </a:pPr>
            <a:r>
              <a:rPr lang="en-US" sz="1750" dirty="0">
                <a:solidFill>
                  <a:srgbClr val="008F47"/>
                </a:solidFill>
              </a:rPr>
              <a:t>WHO:</a:t>
            </a:r>
          </a:p>
          <a:p>
            <a:pPr marL="234950" indent="-223838">
              <a:spcAft>
                <a:spcPts val="300"/>
              </a:spcAft>
              <a:buFont typeface="Arial" panose="020B0604020202020204" pitchFamily="34" charset="0"/>
              <a:buChar char="•"/>
            </a:pPr>
            <a:r>
              <a:rPr lang="en-US" sz="1750" b="0" dirty="0"/>
              <a:t>Physicians or other practitioners</a:t>
            </a:r>
          </a:p>
          <a:p>
            <a:pPr marL="234950" indent="-223838">
              <a:spcAft>
                <a:spcPts val="300"/>
              </a:spcAft>
              <a:buFont typeface="Arial" panose="020B0604020202020204" pitchFamily="34" charset="0"/>
              <a:buChar char="•"/>
            </a:pPr>
            <a:r>
              <a:rPr lang="en-US" sz="1750" b="0" dirty="0"/>
              <a:t>Hospitals or other institutional providers</a:t>
            </a:r>
          </a:p>
          <a:p>
            <a:pPr marL="234950" indent="-223838">
              <a:spcAft>
                <a:spcPts val="300"/>
              </a:spcAft>
              <a:buFont typeface="Arial" panose="020B0604020202020204" pitchFamily="34" charset="0"/>
              <a:buChar char="•"/>
            </a:pPr>
            <a:r>
              <a:rPr lang="en-US" sz="1750" b="0" dirty="0"/>
              <a:t>Clinical laboratories or other suppliers</a:t>
            </a:r>
          </a:p>
          <a:p>
            <a:pPr marL="234950" indent="-223838">
              <a:spcAft>
                <a:spcPts val="300"/>
              </a:spcAft>
              <a:buFont typeface="Arial" panose="020B0604020202020204" pitchFamily="34" charset="0"/>
              <a:buChar char="•"/>
            </a:pPr>
            <a:r>
              <a:rPr lang="en-US" sz="1750" b="0" dirty="0"/>
              <a:t>Employees of any provider</a:t>
            </a:r>
          </a:p>
          <a:p>
            <a:pPr marL="234950" indent="-223838">
              <a:spcAft>
                <a:spcPts val="300"/>
              </a:spcAft>
              <a:buFont typeface="Arial" panose="020B0604020202020204" pitchFamily="34" charset="0"/>
              <a:buChar char="•"/>
            </a:pPr>
            <a:r>
              <a:rPr lang="en-US" sz="1750" b="0" dirty="0"/>
              <a:t>Billing services</a:t>
            </a:r>
          </a:p>
          <a:p>
            <a:pPr marL="234950" indent="-223838">
              <a:spcAft>
                <a:spcPts val="300"/>
              </a:spcAft>
              <a:buFont typeface="Arial" panose="020B0604020202020204" pitchFamily="34" charset="0"/>
              <a:buChar char="•"/>
            </a:pPr>
            <a:r>
              <a:rPr lang="en-US" sz="1750" b="0" dirty="0"/>
              <a:t>Beneficiaries</a:t>
            </a:r>
          </a:p>
          <a:p>
            <a:pPr marL="234950" indent="-223838">
              <a:spcAft>
                <a:spcPts val="300"/>
              </a:spcAft>
              <a:buFont typeface="Arial" panose="020B0604020202020204" pitchFamily="34" charset="0"/>
              <a:buChar char="•"/>
            </a:pPr>
            <a:r>
              <a:rPr lang="en-US" sz="1750" b="0" dirty="0"/>
              <a:t>Medicare contractor employees</a:t>
            </a:r>
          </a:p>
          <a:p>
            <a:pPr marL="234950" indent="-223838">
              <a:buFont typeface="Arial" panose="020B0604020202020204" pitchFamily="34" charset="0"/>
              <a:buChar char="•"/>
            </a:pPr>
            <a:r>
              <a:rPr lang="en-US" sz="1750" b="0" dirty="0"/>
              <a:t>Any individual in a position to file a claim, or cause a claim to be filed, for Medicare or Medicaid payment</a:t>
            </a:r>
          </a:p>
        </p:txBody>
      </p:sp>
      <p:sp>
        <p:nvSpPr>
          <p:cNvPr id="4" name="Slide Number Placeholder 3">
            <a:extLst>
              <a:ext uri="{FF2B5EF4-FFF2-40B4-BE49-F238E27FC236}">
                <a16:creationId xmlns:a16="http://schemas.microsoft.com/office/drawing/2014/main" id="{EF6EF6CF-0196-BB4B-A05C-86F9F6620867}"/>
              </a:ext>
            </a:extLst>
          </p:cNvPr>
          <p:cNvSpPr>
            <a:spLocks noGrp="1"/>
          </p:cNvSpPr>
          <p:nvPr>
            <p:ph type="sldNum" sz="quarter" idx="12"/>
          </p:nvPr>
        </p:nvSpPr>
        <p:spPr/>
        <p:txBody>
          <a:bodyPr/>
          <a:lstStyle/>
          <a:p>
            <a:fld id="{6EBBDEB6-ADCD-D641-8823-BCD8C814EB60}" type="slidenum">
              <a:rPr lang="en-US" smtClean="0"/>
              <a:t>21</a:t>
            </a:fld>
            <a:endParaRPr lang="en-US" dirty="0"/>
          </a:p>
        </p:txBody>
      </p:sp>
      <p:sp>
        <p:nvSpPr>
          <p:cNvPr id="5" name="TextBox 4">
            <a:extLst>
              <a:ext uri="{FF2B5EF4-FFF2-40B4-BE49-F238E27FC236}">
                <a16:creationId xmlns:a16="http://schemas.microsoft.com/office/drawing/2014/main" id="{57FBFECB-7C4A-664B-973C-AF01A79BEAA3}"/>
              </a:ext>
            </a:extLst>
          </p:cNvPr>
          <p:cNvSpPr txBox="1"/>
          <p:nvPr/>
        </p:nvSpPr>
        <p:spPr>
          <a:xfrm>
            <a:off x="7132320" y="1170432"/>
            <a:ext cx="4672585" cy="4947316"/>
          </a:xfrm>
          <a:prstGeom prst="rect">
            <a:avLst/>
          </a:prstGeom>
          <a:solidFill>
            <a:srgbClr val="008F47"/>
          </a:solidFill>
        </p:spPr>
        <p:txBody>
          <a:bodyPr wrap="square" lIns="274320" tIns="274320" rIns="274320" bIns="274320" rtlCol="0">
            <a:spAutoFit/>
          </a:bodyPr>
          <a:lstStyle/>
          <a:p>
            <a:pPr>
              <a:lnSpc>
                <a:spcPct val="114000"/>
              </a:lnSpc>
            </a:pPr>
            <a:r>
              <a:rPr lang="en-US" dirty="0">
                <a:solidFill>
                  <a:schemeClr val="bg1"/>
                </a:solidFill>
                <a:latin typeface="Century Gothic" panose="020B0502020202020204" pitchFamily="34" charset="0"/>
              </a:rPr>
              <a:t>Fraud schemes range from individuals acting alone to broad-based activities by institutions or groups of individuals in collusion. Sometimes these activities employ sophisticated telemarketing and other promotional techniques to lure consumers into serving as unwitting partners. Seldom will perpetrators target only one insurer or the public or private sector exclusively. Most schemes defraud both sectors with no specificity, including both Medicare and Medicaid.</a:t>
            </a:r>
          </a:p>
        </p:txBody>
      </p:sp>
    </p:spTree>
    <p:extLst>
      <p:ext uri="{BB962C8B-B14F-4D97-AF65-F5344CB8AC3E}">
        <p14:creationId xmlns:p14="http://schemas.microsoft.com/office/powerpoint/2010/main" val="5517395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Examples of Provider Fraud</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a:xfrm>
            <a:off x="402336" y="1170432"/>
            <a:ext cx="11402568" cy="5230368"/>
          </a:xfrm>
        </p:spPr>
        <p:txBody>
          <a:bodyPr numCol="2" spcCol="457200"/>
          <a:lstStyle/>
          <a:p>
            <a:pPr marL="180975" indent="-169863">
              <a:buFont typeface="Arial" panose="020B0604020202020204" pitchFamily="34" charset="0"/>
              <a:buChar char="•"/>
            </a:pPr>
            <a:r>
              <a:rPr lang="en-US" sz="1750" b="0" dirty="0">
                <a:solidFill>
                  <a:srgbClr val="2E3639"/>
                </a:solidFill>
              </a:rPr>
              <a:t>Incorrect reporting of diagnoses or procedures to maximize payment</a:t>
            </a:r>
          </a:p>
          <a:p>
            <a:pPr marL="180975" indent="-169863">
              <a:buFont typeface="Arial" panose="020B0604020202020204" pitchFamily="34" charset="0"/>
              <a:buChar char="•"/>
            </a:pPr>
            <a:r>
              <a:rPr lang="en-US" sz="1750" b="0" dirty="0">
                <a:solidFill>
                  <a:srgbClr val="2E3639"/>
                </a:solidFill>
              </a:rPr>
              <a:t>Billing for services not furnished and/or supplies not provided including billing Medicare or Medicaid for missed appointments</a:t>
            </a:r>
          </a:p>
          <a:p>
            <a:pPr marL="180975" indent="-169863">
              <a:buFont typeface="Arial" panose="020B0604020202020204" pitchFamily="34" charset="0"/>
              <a:buChar char="•"/>
            </a:pPr>
            <a:r>
              <a:rPr lang="en-US" sz="1750" b="0" dirty="0">
                <a:solidFill>
                  <a:srgbClr val="2E3639"/>
                </a:solidFill>
              </a:rPr>
              <a:t>Billing that appears to be a deliberate application for duplicate payment</a:t>
            </a:r>
          </a:p>
          <a:p>
            <a:pPr marL="180975" indent="-169863">
              <a:buFont typeface="Arial" panose="020B0604020202020204" pitchFamily="34" charset="0"/>
              <a:buChar char="•"/>
            </a:pPr>
            <a:r>
              <a:rPr lang="en-US" sz="1750" b="0" dirty="0">
                <a:solidFill>
                  <a:srgbClr val="2E3639"/>
                </a:solidFill>
              </a:rPr>
              <a:t>Altering claim forms, electronic claim records and/or medical documentation to obtain a higher payment amount</a:t>
            </a:r>
          </a:p>
          <a:p>
            <a:pPr marL="180975" indent="-169863">
              <a:buFont typeface="Arial" panose="020B0604020202020204" pitchFamily="34" charset="0"/>
              <a:buChar char="•"/>
            </a:pPr>
            <a:r>
              <a:rPr lang="en-US" sz="1750" b="0" dirty="0">
                <a:solidFill>
                  <a:srgbClr val="2E3639"/>
                </a:solidFill>
              </a:rPr>
              <a:t>Soliciting, offering or receiving a kickback, bribe or rebate</a:t>
            </a:r>
          </a:p>
          <a:p>
            <a:pPr marL="180975" indent="-169863">
              <a:buFont typeface="Arial" panose="020B0604020202020204" pitchFamily="34" charset="0"/>
              <a:buChar char="•"/>
            </a:pPr>
            <a:r>
              <a:rPr lang="en-US" sz="1750" b="0" dirty="0">
                <a:solidFill>
                  <a:srgbClr val="2E3639"/>
                </a:solidFill>
              </a:rPr>
              <a:t>Offering something of value in exchange for referrals of diagnostic tests, services or medical equipment which are then billed to Medicare or Medicaid</a:t>
            </a:r>
          </a:p>
          <a:p>
            <a:pPr marL="180975" indent="-169863">
              <a:buFont typeface="Arial" panose="020B0604020202020204" pitchFamily="34" charset="0"/>
              <a:buChar char="•"/>
            </a:pPr>
            <a:r>
              <a:rPr lang="en-US" sz="1750" b="0" dirty="0">
                <a:solidFill>
                  <a:srgbClr val="2E3639"/>
                </a:solidFill>
              </a:rPr>
              <a:t>Unbundling or “exploding” charges</a:t>
            </a:r>
          </a:p>
          <a:p>
            <a:pPr marL="180975" indent="-169863">
              <a:buFont typeface="Arial" panose="020B0604020202020204" pitchFamily="34" charset="0"/>
              <a:buChar char="•"/>
            </a:pPr>
            <a:r>
              <a:rPr lang="en-US" sz="1750" b="0" dirty="0">
                <a:solidFill>
                  <a:srgbClr val="2E3639"/>
                </a:solidFill>
              </a:rPr>
              <a:t>Completing certifications of medical necessity for patients unknown by the provider or supplier</a:t>
            </a:r>
          </a:p>
          <a:p>
            <a:pPr marL="180975" indent="-169863">
              <a:buFont typeface="Arial" panose="020B0604020202020204" pitchFamily="34" charset="0"/>
              <a:buChar char="•"/>
            </a:pPr>
            <a:r>
              <a:rPr lang="en-US" sz="1750" b="0" dirty="0">
                <a:solidFill>
                  <a:srgbClr val="2E3639"/>
                </a:solidFill>
              </a:rPr>
              <a:t>Billing based on “gang visits” such as a physician visiting a nursing home and billing for multiple nursing home visits without furnishing any specific service to individual patients</a:t>
            </a:r>
          </a:p>
          <a:p>
            <a:pPr marL="180975" indent="-169863">
              <a:buFont typeface="Arial" panose="020B0604020202020204" pitchFamily="34" charset="0"/>
              <a:buChar char="•"/>
            </a:pPr>
            <a:r>
              <a:rPr lang="en-US" sz="1750" b="0" dirty="0">
                <a:solidFill>
                  <a:srgbClr val="2E3639"/>
                </a:solidFill>
              </a:rPr>
              <a:t>Misrepresentations of dates, services furnished, the identity of the beneficiary or the individual who furnished the services</a:t>
            </a:r>
          </a:p>
          <a:p>
            <a:pPr marL="180975" indent="-169863">
              <a:buFont typeface="Arial" panose="020B0604020202020204" pitchFamily="34" charset="0"/>
              <a:buChar char="•"/>
            </a:pPr>
            <a:r>
              <a:rPr lang="en-US" sz="1750" b="0" dirty="0">
                <a:solidFill>
                  <a:srgbClr val="2E3639"/>
                </a:solidFill>
              </a:rPr>
              <a:t>Billing non-covered or non-chargeable services as covered items</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22</a:t>
            </a:fld>
            <a:endParaRPr lang="en-US"/>
          </a:p>
        </p:txBody>
      </p:sp>
    </p:spTree>
    <p:extLst>
      <p:ext uri="{BB962C8B-B14F-4D97-AF65-F5344CB8AC3E}">
        <p14:creationId xmlns:p14="http://schemas.microsoft.com/office/powerpoint/2010/main" val="2862244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Examples of Member Fraud</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a:xfrm>
            <a:off x="402336" y="1170432"/>
            <a:ext cx="6425976" cy="5093207"/>
          </a:xfrm>
        </p:spPr>
        <p:txBody>
          <a:bodyPr numCol="1" spcCol="457200"/>
          <a:lstStyle/>
          <a:p>
            <a:pPr marL="180975" indent="-169863">
              <a:buFont typeface="Arial" panose="020B0604020202020204" pitchFamily="34" charset="0"/>
              <a:buChar char="•"/>
            </a:pPr>
            <a:r>
              <a:rPr lang="en-US" sz="2200" b="0" dirty="0">
                <a:solidFill>
                  <a:srgbClr val="2E3639"/>
                </a:solidFill>
              </a:rPr>
              <a:t>Card sharing or loaning/using another person’s insurance card</a:t>
            </a:r>
          </a:p>
          <a:p>
            <a:pPr marL="180975" indent="-169863">
              <a:buFont typeface="Arial" panose="020B0604020202020204" pitchFamily="34" charset="0"/>
              <a:buChar char="•"/>
            </a:pPr>
            <a:r>
              <a:rPr lang="en-US" sz="2200" b="0" dirty="0">
                <a:solidFill>
                  <a:srgbClr val="2E3639"/>
                </a:solidFill>
              </a:rPr>
              <a:t>Obtaining prescriptions under false pretenses</a:t>
            </a:r>
          </a:p>
          <a:p>
            <a:pPr marL="180975" indent="-169863">
              <a:buFont typeface="Arial" panose="020B0604020202020204" pitchFamily="34" charset="0"/>
              <a:buChar char="•"/>
            </a:pPr>
            <a:r>
              <a:rPr lang="en-US" sz="2200" b="0" dirty="0">
                <a:solidFill>
                  <a:srgbClr val="2E3639"/>
                </a:solidFill>
              </a:rPr>
              <a:t>Forging or selling prescription drugs</a:t>
            </a:r>
          </a:p>
          <a:p>
            <a:pPr marL="180975" indent="-169863">
              <a:buFont typeface="Arial" panose="020B0604020202020204" pitchFamily="34" charset="0"/>
              <a:buChar char="•"/>
            </a:pPr>
            <a:r>
              <a:rPr lang="en-US" sz="2200" b="0" dirty="0">
                <a:solidFill>
                  <a:srgbClr val="2E3639"/>
                </a:solidFill>
              </a:rPr>
              <a:t>Providing false information for the purpose of obtaining benefits</a:t>
            </a:r>
          </a:p>
          <a:p>
            <a:pPr marL="180975" indent="-169863">
              <a:buFont typeface="Arial" panose="020B0604020202020204" pitchFamily="34" charset="0"/>
              <a:buChar char="•"/>
            </a:pPr>
            <a:r>
              <a:rPr lang="en-US" sz="2200" b="0" dirty="0">
                <a:solidFill>
                  <a:srgbClr val="2E3639"/>
                </a:solidFill>
              </a:rPr>
              <a:t>Misrepresenting a medical condition</a:t>
            </a:r>
          </a:p>
          <a:p>
            <a:pPr marL="180975" indent="-169863">
              <a:buFont typeface="Arial" panose="020B0604020202020204" pitchFamily="34" charset="0"/>
              <a:buChar char="•"/>
            </a:pPr>
            <a:r>
              <a:rPr lang="en-US" sz="2200" b="0" dirty="0">
                <a:solidFill>
                  <a:srgbClr val="2E3639"/>
                </a:solidFill>
              </a:rPr>
              <a:t>Failing to report a change in family status such as divorce </a:t>
            </a:r>
            <a:br>
              <a:rPr lang="en-US" sz="2200" b="0" dirty="0">
                <a:solidFill>
                  <a:srgbClr val="2E3639"/>
                </a:solidFill>
              </a:rPr>
            </a:br>
            <a:r>
              <a:rPr lang="en-US" sz="2200" b="0" dirty="0">
                <a:solidFill>
                  <a:srgbClr val="2E3639"/>
                </a:solidFill>
              </a:rPr>
              <a:t>or a change in dependent coverage</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23</a:t>
            </a:fld>
            <a:endParaRPr lang="en-US"/>
          </a:p>
        </p:txBody>
      </p:sp>
      <p:pic>
        <p:nvPicPr>
          <p:cNvPr id="8" name="Graphic 7" descr="Sling outline">
            <a:extLst>
              <a:ext uri="{FF2B5EF4-FFF2-40B4-BE49-F238E27FC236}">
                <a16:creationId xmlns:a16="http://schemas.microsoft.com/office/drawing/2014/main" id="{A0A3B129-1555-DC4C-AB09-40A6D24D78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74133" y="1055716"/>
            <a:ext cx="4371307" cy="4371307"/>
          </a:xfrm>
          <a:prstGeom prst="rect">
            <a:avLst/>
          </a:prstGeom>
        </p:spPr>
      </p:pic>
    </p:spTree>
    <p:extLst>
      <p:ext uri="{BB962C8B-B14F-4D97-AF65-F5344CB8AC3E}">
        <p14:creationId xmlns:p14="http://schemas.microsoft.com/office/powerpoint/2010/main" val="2191925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815BC-2A58-174D-B758-BBE7FF332AF7}"/>
              </a:ext>
            </a:extLst>
          </p:cNvPr>
          <p:cNvSpPr>
            <a:spLocks noGrp="1"/>
          </p:cNvSpPr>
          <p:nvPr>
            <p:ph type="title"/>
          </p:nvPr>
        </p:nvSpPr>
        <p:spPr/>
        <p:txBody>
          <a:bodyPr/>
          <a:lstStyle/>
          <a:p>
            <a:r>
              <a:rPr lang="en-US" dirty="0"/>
              <a:t>Reporting Fraud, Waste and Abuse</a:t>
            </a:r>
          </a:p>
        </p:txBody>
      </p:sp>
      <p:sp>
        <p:nvSpPr>
          <p:cNvPr id="3" name="Slide Number Placeholder 2">
            <a:extLst>
              <a:ext uri="{FF2B5EF4-FFF2-40B4-BE49-F238E27FC236}">
                <a16:creationId xmlns:a16="http://schemas.microsoft.com/office/drawing/2014/main" id="{C8718FA1-3B5C-B547-9DD8-17BD1122782F}"/>
              </a:ext>
            </a:extLst>
          </p:cNvPr>
          <p:cNvSpPr>
            <a:spLocks noGrp="1"/>
          </p:cNvSpPr>
          <p:nvPr>
            <p:ph type="sldNum" sz="quarter" idx="12"/>
          </p:nvPr>
        </p:nvSpPr>
        <p:spPr/>
        <p:txBody>
          <a:bodyPr/>
          <a:lstStyle/>
          <a:p>
            <a:fld id="{6EBBDEB6-ADCD-D641-8823-BCD8C814EB60}" type="slidenum">
              <a:rPr lang="en-US" smtClean="0"/>
              <a:t>24</a:t>
            </a:fld>
            <a:endParaRPr lang="en-US"/>
          </a:p>
        </p:txBody>
      </p:sp>
      <p:sp>
        <p:nvSpPr>
          <p:cNvPr id="4" name="Content Placeholder 3">
            <a:extLst>
              <a:ext uri="{FF2B5EF4-FFF2-40B4-BE49-F238E27FC236}">
                <a16:creationId xmlns:a16="http://schemas.microsoft.com/office/drawing/2014/main" id="{902427F8-344F-3F44-80CA-AECB7B241ED7}"/>
              </a:ext>
            </a:extLst>
          </p:cNvPr>
          <p:cNvSpPr>
            <a:spLocks noGrp="1"/>
          </p:cNvSpPr>
          <p:nvPr>
            <p:ph idx="13"/>
          </p:nvPr>
        </p:nvSpPr>
        <p:spPr>
          <a:xfrm>
            <a:off x="402336" y="1207008"/>
            <a:ext cx="11341173" cy="4491986"/>
          </a:xfrm>
        </p:spPr>
        <p:txBody>
          <a:bodyPr numCol="1"/>
          <a:lstStyle/>
          <a:p>
            <a:pPr marL="4762" indent="0">
              <a:buNone/>
            </a:pPr>
            <a:r>
              <a:rPr lang="en-US" dirty="0"/>
              <a:t>To report a suspect incident, complete The Health Plan website form found by clicking on the green button labeled </a:t>
            </a:r>
            <a:r>
              <a:rPr lang="en-US" b="1" dirty="0">
                <a:solidFill>
                  <a:srgbClr val="C9920E"/>
                </a:solidFill>
              </a:rPr>
              <a:t>“Report Healthcare Fraud”</a:t>
            </a:r>
            <a:r>
              <a:rPr lang="en-US" dirty="0"/>
              <a:t>. This button is found at the bottom right of every page on The Health Plan’s website and provides online access to the Fraud Suspect Activity Form/Reporting Mechanism.</a:t>
            </a:r>
          </a:p>
          <a:p>
            <a:pPr marL="4762" indent="0">
              <a:buNone/>
            </a:pPr>
            <a:r>
              <a:rPr lang="en-US" dirty="0"/>
              <a:t>You may also call THP’s Fraud Hotline at </a:t>
            </a:r>
            <a:r>
              <a:rPr lang="en-US" b="1" dirty="0">
                <a:solidFill>
                  <a:srgbClr val="82BE43"/>
                </a:solidFill>
              </a:rPr>
              <a:t>1.877.296.7283</a:t>
            </a:r>
            <a:r>
              <a:rPr lang="en-US" dirty="0"/>
              <a:t>.</a:t>
            </a:r>
          </a:p>
          <a:p>
            <a:pPr marL="4762" indent="0">
              <a:buNone/>
            </a:pPr>
            <a:r>
              <a:rPr lang="en-US" dirty="0"/>
              <a:t>You can send an email to </a:t>
            </a:r>
            <a:r>
              <a:rPr lang="en-US" b="1" dirty="0">
                <a:solidFill>
                  <a:srgbClr val="82BE43"/>
                </a:solidFill>
                <a:hlinkClick r:id="rId2">
                  <a:extLst>
                    <a:ext uri="{A12FA001-AC4F-418D-AE19-62706E023703}">
                      <ahyp:hlinkClr xmlns:ahyp="http://schemas.microsoft.com/office/drawing/2018/hyperlinkcolor" val="tx"/>
                    </a:ext>
                  </a:extLst>
                </a:hlinkClick>
              </a:rPr>
              <a:t>compliance@healthplan.org</a:t>
            </a:r>
            <a:r>
              <a:rPr lang="en-US" dirty="0"/>
              <a:t> or </a:t>
            </a:r>
            <a:r>
              <a:rPr lang="en-US" b="1" dirty="0" err="1">
                <a:solidFill>
                  <a:srgbClr val="82BE43"/>
                </a:solidFill>
                <a:hlinkClick r:id="rId3">
                  <a:extLst>
                    <a:ext uri="{A12FA001-AC4F-418D-AE19-62706E023703}">
                      <ahyp:hlinkClr xmlns:ahyp="http://schemas.microsoft.com/office/drawing/2018/hyperlinkcolor" val="tx"/>
                    </a:ext>
                  </a:extLst>
                </a:hlinkClick>
              </a:rPr>
              <a:t>SIU@healthplan.org</a:t>
            </a:r>
            <a:r>
              <a:rPr lang="en-US" dirty="0"/>
              <a:t>.</a:t>
            </a:r>
          </a:p>
          <a:p>
            <a:pPr marL="4762" indent="0">
              <a:buNone/>
            </a:pPr>
            <a:r>
              <a:rPr lang="en-US" dirty="0"/>
              <a:t>Contact the compliance department at </a:t>
            </a:r>
            <a:r>
              <a:rPr lang="en-US" b="1" dirty="0">
                <a:solidFill>
                  <a:srgbClr val="82BE43"/>
                </a:solidFill>
              </a:rPr>
              <a:t>1.800.624.6961, ext. 7693</a:t>
            </a:r>
            <a:r>
              <a:rPr lang="en-US" dirty="0"/>
              <a:t>.</a:t>
            </a:r>
          </a:p>
          <a:p>
            <a:pPr marL="4762" indent="0">
              <a:buNone/>
            </a:pPr>
            <a:r>
              <a:rPr lang="en-US" dirty="0"/>
              <a:t>To report anonymously please use the form on </a:t>
            </a:r>
            <a:r>
              <a:rPr lang="en-US" b="1" dirty="0" err="1">
                <a:solidFill>
                  <a:srgbClr val="82BE43"/>
                </a:solidFill>
                <a:hlinkClick r:id="rId4">
                  <a:extLst>
                    <a:ext uri="{A12FA001-AC4F-418D-AE19-62706E023703}">
                      <ahyp:hlinkClr xmlns:ahyp="http://schemas.microsoft.com/office/drawing/2018/hyperlinkcolor" val="tx"/>
                    </a:ext>
                  </a:extLst>
                </a:hlinkClick>
              </a:rPr>
              <a:t>healthplan.org</a:t>
            </a:r>
            <a:r>
              <a:rPr lang="en-US" dirty="0"/>
              <a:t> or call </a:t>
            </a:r>
            <a:r>
              <a:rPr lang="en-US" b="1" dirty="0">
                <a:solidFill>
                  <a:srgbClr val="82BE43"/>
                </a:solidFill>
              </a:rPr>
              <a:t>1.877.296.7283</a:t>
            </a:r>
          </a:p>
          <a:p>
            <a:pPr marL="4762" indent="0">
              <a:buNone/>
            </a:pPr>
            <a:r>
              <a:rPr lang="en-US" sz="1600" dirty="0"/>
              <a:t>*The hotline number does not use caller ID to ensure anonymity. </a:t>
            </a:r>
          </a:p>
          <a:p>
            <a:pPr marL="4762" indent="0">
              <a:buNone/>
            </a:pPr>
            <a:endParaRPr lang="en-US" sz="2000" dirty="0"/>
          </a:p>
        </p:txBody>
      </p:sp>
    </p:spTree>
    <p:extLst>
      <p:ext uri="{BB962C8B-B14F-4D97-AF65-F5344CB8AC3E}">
        <p14:creationId xmlns:p14="http://schemas.microsoft.com/office/powerpoint/2010/main" val="2797098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367817"/>
            <a:ext cx="6263640" cy="1828800"/>
          </a:xfrm>
        </p:spPr>
        <p:txBody>
          <a:bodyPr/>
          <a:lstStyle/>
          <a:p>
            <a:r>
              <a:rPr lang="en-US" sz="3600" dirty="0"/>
              <a:t>Important Health Care Industry Laws and Regulations</a:t>
            </a:r>
            <a:endParaRPr lang="en-US" sz="3600"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25</a:t>
            </a:fld>
            <a:endParaRPr lang="en-US" dirty="0">
              <a:solidFill>
                <a:schemeClr val="bg1"/>
              </a:solidFill>
            </a:endParaRPr>
          </a:p>
        </p:txBody>
      </p:sp>
    </p:spTree>
    <p:extLst>
      <p:ext uri="{BB962C8B-B14F-4D97-AF65-F5344CB8AC3E}">
        <p14:creationId xmlns:p14="http://schemas.microsoft.com/office/powerpoint/2010/main" val="3894486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Laws You Need to Know</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p:txBody>
          <a:bodyPr numCol="1" spcCol="457200"/>
          <a:lstStyle/>
          <a:p>
            <a:pPr marL="11112"/>
            <a:r>
              <a:rPr lang="en-US" sz="2200" dirty="0">
                <a:solidFill>
                  <a:srgbClr val="008F47"/>
                </a:solidFill>
              </a:rPr>
              <a:t>Deficit Reduction Act</a:t>
            </a:r>
          </a:p>
          <a:p>
            <a:pPr marL="11112">
              <a:spcAft>
                <a:spcPts val="1200"/>
              </a:spcAft>
            </a:pPr>
            <a:r>
              <a:rPr lang="en-US" sz="2200" b="0" dirty="0">
                <a:solidFill>
                  <a:srgbClr val="2E3639"/>
                </a:solidFill>
              </a:rPr>
              <a:t>Section 6032 of the Deficit Reduction Act of 2005 requires any entity which receives or makes Medicaid payments of at least $5 million annually to establish written policies that include detailed information about the federal False Claims Act. These written policies must include information for detecting and preventing FWA and “whistleblower” protections. </a:t>
            </a:r>
          </a:p>
          <a:p>
            <a:pPr marL="11112"/>
            <a:r>
              <a:rPr lang="en-US" sz="2200" dirty="0">
                <a:solidFill>
                  <a:srgbClr val="008F47"/>
                </a:solidFill>
              </a:rPr>
              <a:t>Federal False Claims Act (FCA)</a:t>
            </a:r>
          </a:p>
          <a:p>
            <a:pPr marL="11112"/>
            <a:r>
              <a:rPr lang="en-US" sz="2200" b="0" dirty="0">
                <a:solidFill>
                  <a:srgbClr val="2E3639"/>
                </a:solidFill>
              </a:rPr>
              <a:t>This law allows the government to recover money from individuals or companies that knowingly submit false claims for payment, make a false record to get a claim paid, conspire against the government to get a false claim paid, or make a record to conceal or avoid an obligation to pay the federal government. The Federal False Claims Act includes “whistleblower” protections and steep penalties for violations.</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26</a:t>
            </a:fld>
            <a:endParaRPr lang="en-US"/>
          </a:p>
        </p:txBody>
      </p:sp>
    </p:spTree>
    <p:extLst>
      <p:ext uri="{BB962C8B-B14F-4D97-AF65-F5344CB8AC3E}">
        <p14:creationId xmlns:p14="http://schemas.microsoft.com/office/powerpoint/2010/main" val="252794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Examples of Potential False Claims</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a:xfrm>
            <a:off x="402337" y="1170432"/>
            <a:ext cx="6995990" cy="5093207"/>
          </a:xfrm>
        </p:spPr>
        <p:txBody>
          <a:bodyPr numCol="1" spcCol="457200"/>
          <a:lstStyle/>
          <a:p>
            <a:pPr marL="180975" indent="-171450">
              <a:buFont typeface="Arial" panose="020B0604020202020204" pitchFamily="34" charset="0"/>
              <a:buChar char="•"/>
            </a:pPr>
            <a:r>
              <a:rPr lang="en-US" sz="2200" b="0" dirty="0">
                <a:solidFill>
                  <a:srgbClr val="2E3639"/>
                </a:solidFill>
              </a:rPr>
              <a:t>Adding a diagnosis not supported by the </a:t>
            </a:r>
            <a:br>
              <a:rPr lang="en-US" sz="2200" b="0" dirty="0">
                <a:solidFill>
                  <a:srgbClr val="2E3639"/>
                </a:solidFill>
              </a:rPr>
            </a:br>
            <a:r>
              <a:rPr lang="en-US" sz="2200" b="0" dirty="0">
                <a:solidFill>
                  <a:srgbClr val="2E3639"/>
                </a:solidFill>
              </a:rPr>
              <a:t>medical record to a member’s record in order to trigger payment </a:t>
            </a:r>
          </a:p>
          <a:p>
            <a:pPr marL="180975" indent="-171450">
              <a:buFont typeface="Arial" panose="020B0604020202020204" pitchFamily="34" charset="0"/>
              <a:buChar char="•"/>
            </a:pPr>
            <a:r>
              <a:rPr lang="en-US" sz="2200" b="0" dirty="0">
                <a:solidFill>
                  <a:srgbClr val="2E3639"/>
                </a:solidFill>
              </a:rPr>
              <a:t>Billing an established patient using new patient codes in order to trigger higher reimbursement</a:t>
            </a:r>
          </a:p>
          <a:p>
            <a:pPr marL="180975" indent="-171450">
              <a:buFont typeface="Arial" panose="020B0604020202020204" pitchFamily="34" charset="0"/>
              <a:buChar char="•"/>
            </a:pPr>
            <a:r>
              <a:rPr lang="en-US" sz="2200" b="0" dirty="0">
                <a:solidFill>
                  <a:srgbClr val="2E3639"/>
                </a:solidFill>
              </a:rPr>
              <a:t>Billing a patient visit under the physician’s NPI when the patient was seen by a midlevel provider and Medicare’s incident-to rules are not met</a:t>
            </a:r>
          </a:p>
          <a:p>
            <a:pPr marL="180975" indent="-171450">
              <a:buFont typeface="Arial" panose="020B0604020202020204" pitchFamily="34" charset="0"/>
              <a:buChar char="•"/>
            </a:pPr>
            <a:r>
              <a:rPr lang="en-US" sz="2200" b="0" dirty="0">
                <a:solidFill>
                  <a:srgbClr val="2E3639"/>
                </a:solidFill>
              </a:rPr>
              <a:t>Billing for services that were not done or were not medically necessary</a:t>
            </a:r>
          </a:p>
          <a:p>
            <a:pPr marL="180975" indent="-171450">
              <a:buFont typeface="Arial" panose="020B0604020202020204" pitchFamily="34" charset="0"/>
              <a:buChar char="•"/>
            </a:pPr>
            <a:r>
              <a:rPr lang="en-US" sz="2200" b="0" dirty="0">
                <a:solidFill>
                  <a:srgbClr val="2E3639"/>
                </a:solidFill>
              </a:rPr>
              <a:t>Using a false diagnosis in order to meet coverage criteria in order to trigger payment</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27</a:t>
            </a:fld>
            <a:endParaRPr lang="en-US"/>
          </a:p>
        </p:txBody>
      </p:sp>
      <p:pic>
        <p:nvPicPr>
          <p:cNvPr id="8" name="Graphic 7" descr="Money outline">
            <a:extLst>
              <a:ext uri="{FF2B5EF4-FFF2-40B4-BE49-F238E27FC236}">
                <a16:creationId xmlns:a16="http://schemas.microsoft.com/office/drawing/2014/main" id="{BCA2EDF0-CD59-6147-99D0-FF2B896AC7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347646">
            <a:off x="7652847" y="1658220"/>
            <a:ext cx="3541559" cy="3541559"/>
          </a:xfrm>
          <a:prstGeom prst="rect">
            <a:avLst/>
          </a:prstGeom>
        </p:spPr>
      </p:pic>
    </p:spTree>
    <p:extLst>
      <p:ext uri="{BB962C8B-B14F-4D97-AF65-F5344CB8AC3E}">
        <p14:creationId xmlns:p14="http://schemas.microsoft.com/office/powerpoint/2010/main" val="108916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More About the False Claims Act</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a:xfrm>
            <a:off x="402337" y="1170432"/>
            <a:ext cx="7518506" cy="5093207"/>
          </a:xfrm>
        </p:spPr>
        <p:txBody>
          <a:bodyPr numCol="1" spcCol="457200"/>
          <a:lstStyle/>
          <a:p>
            <a:pPr marL="11112"/>
            <a:r>
              <a:rPr lang="en-US" sz="2000" dirty="0">
                <a:solidFill>
                  <a:srgbClr val="008F47"/>
                </a:solidFill>
              </a:rPr>
              <a:t>False Claims Act (Qui Tam) Whistleblower Provisions</a:t>
            </a:r>
          </a:p>
          <a:p>
            <a:pPr marL="11112">
              <a:spcAft>
                <a:spcPts val="1200"/>
              </a:spcAft>
            </a:pPr>
            <a:r>
              <a:rPr lang="en-US" sz="2000" b="0" dirty="0">
                <a:solidFill>
                  <a:srgbClr val="2E3639"/>
                </a:solidFill>
              </a:rPr>
              <a:t>The False Claims Act permits private individuals to file suit on behalf of the federal government. This is referred to as whistleblower or qui tam provisions. A whistleblower is someone who reports to an employer, a regulatory body, or an oversight or review authority the violation of a law or regulation. The False Claims Act prohibits retaliation to an employee who files a good faith report to his or her employer or a government agency.</a:t>
            </a:r>
          </a:p>
          <a:p>
            <a:pPr marL="11112"/>
            <a:r>
              <a:rPr lang="en-US" sz="2000" dirty="0">
                <a:solidFill>
                  <a:srgbClr val="008F47"/>
                </a:solidFill>
              </a:rPr>
              <a:t>False Claims Act Fines and Penalties</a:t>
            </a:r>
          </a:p>
          <a:p>
            <a:pPr marL="11112"/>
            <a:r>
              <a:rPr lang="en-US" sz="2000" b="0" dirty="0">
                <a:solidFill>
                  <a:srgbClr val="2E3639"/>
                </a:solidFill>
              </a:rPr>
              <a:t>Fines and penalties under the federal False Claims Act include triple damages and penalties for each false claim. Per claim damages are adjusted annually.</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28</a:t>
            </a:fld>
            <a:endParaRPr lang="en-US"/>
          </a:p>
        </p:txBody>
      </p:sp>
      <p:pic>
        <p:nvPicPr>
          <p:cNvPr id="8" name="Graphic 7" descr="Whistle outline">
            <a:extLst>
              <a:ext uri="{FF2B5EF4-FFF2-40B4-BE49-F238E27FC236}">
                <a16:creationId xmlns:a16="http://schemas.microsoft.com/office/drawing/2014/main" id="{A5FCACF4-71BF-4F4E-B38F-EAE64B6D69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31033" y="665673"/>
            <a:ext cx="3658630" cy="3658630"/>
          </a:xfrm>
          <a:prstGeom prst="rect">
            <a:avLst/>
          </a:prstGeom>
        </p:spPr>
      </p:pic>
    </p:spTree>
    <p:extLst>
      <p:ext uri="{BB962C8B-B14F-4D97-AF65-F5344CB8AC3E}">
        <p14:creationId xmlns:p14="http://schemas.microsoft.com/office/powerpoint/2010/main" val="2664798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Laws You Need to Know</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p:txBody>
          <a:bodyPr numCol="1" spcCol="457200"/>
          <a:lstStyle/>
          <a:p>
            <a:pPr marL="11112"/>
            <a:r>
              <a:rPr lang="en-US" sz="2000" dirty="0">
                <a:solidFill>
                  <a:srgbClr val="008F47"/>
                </a:solidFill>
              </a:rPr>
              <a:t>Anti-Kickback Statute (42 U.S.C. § 1320a-7b(b))</a:t>
            </a:r>
          </a:p>
          <a:p>
            <a:pPr marL="11112">
              <a:spcAft>
                <a:spcPts val="1200"/>
              </a:spcAft>
            </a:pPr>
            <a:r>
              <a:rPr lang="en-US" sz="2000" b="0" dirty="0">
                <a:solidFill>
                  <a:srgbClr val="2E3639"/>
                </a:solidFill>
              </a:rPr>
              <a:t>This statute prohibits anyone from knowingly and willfully receiving or paying anything of value to influence the referral of federal health care program business, including Medicare and Medicaid. Kickbacks can take many forms such as cash payments, entertainment, credits, gifts, free goods or services, the forgiveness of debt, or the sale or purchase of items at a price that is inconsistent with fair market value. Kickbacks may also include the routine waiver of copayments and/or co-insurance. Penalties for anti-kickback violations include fines of up to $25,000, imprisonment for up to five years, civil money penalties up to $50,000, and exclusion from participation in federal health care programs.</a:t>
            </a:r>
          </a:p>
          <a:p>
            <a:pPr marL="11112"/>
            <a:r>
              <a:rPr lang="en-US" sz="2000" dirty="0">
                <a:solidFill>
                  <a:srgbClr val="008F47"/>
                </a:solidFill>
              </a:rPr>
              <a:t>The Beneficiary Inducement Statute (42 U.S.C. § 1320a-7a(a)(5))</a:t>
            </a:r>
          </a:p>
          <a:p>
            <a:pPr marL="11112"/>
            <a:r>
              <a:rPr lang="en-US" sz="2000" b="0" dirty="0">
                <a:solidFill>
                  <a:srgbClr val="2E3639"/>
                </a:solidFill>
              </a:rPr>
              <a:t>This statute makes it illegal to offer remuneration that a person knows, or should know, is likely to influence a beneficiary to select a particular provider, practitioner, or supplier, including a retail, mail order or specialty pharmacy.</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29</a:t>
            </a:fld>
            <a:endParaRPr lang="en-US"/>
          </a:p>
        </p:txBody>
      </p:sp>
    </p:spTree>
    <p:extLst>
      <p:ext uri="{BB962C8B-B14F-4D97-AF65-F5344CB8AC3E}">
        <p14:creationId xmlns:p14="http://schemas.microsoft.com/office/powerpoint/2010/main" val="315459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336925"/>
            <a:ext cx="6263640" cy="1676400"/>
          </a:xfrm>
        </p:spPr>
        <p:txBody>
          <a:bodyPr/>
          <a:lstStyle/>
          <a:p>
            <a:r>
              <a:rPr lang="en-US" sz="3600" dirty="0"/>
              <a:t>The Health Plan’s (THP) </a:t>
            </a:r>
            <a:br>
              <a:rPr lang="en-US" sz="3600" dirty="0"/>
            </a:br>
            <a:r>
              <a:rPr lang="en-US" sz="3600" dirty="0"/>
              <a:t>Compliance Program and Code of Conduct</a:t>
            </a:r>
            <a:endParaRPr lang="en-US" sz="3600"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3</a:t>
            </a:fld>
            <a:endParaRPr lang="en-US" dirty="0">
              <a:solidFill>
                <a:schemeClr val="bg1"/>
              </a:solidFill>
            </a:endParaRPr>
          </a:p>
        </p:txBody>
      </p:sp>
    </p:spTree>
    <p:extLst>
      <p:ext uri="{BB962C8B-B14F-4D97-AF65-F5344CB8AC3E}">
        <p14:creationId xmlns:p14="http://schemas.microsoft.com/office/powerpoint/2010/main" val="4095643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Laws You Need to Know</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a:xfrm>
            <a:off x="402336" y="1170432"/>
            <a:ext cx="11402568" cy="4276779"/>
          </a:xfrm>
        </p:spPr>
        <p:txBody>
          <a:bodyPr numCol="1" spcCol="274320"/>
          <a:lstStyle/>
          <a:p>
            <a:pPr marL="11112"/>
            <a:r>
              <a:rPr lang="en-US" dirty="0">
                <a:solidFill>
                  <a:srgbClr val="008F47"/>
                </a:solidFill>
              </a:rPr>
              <a:t>Fraud Enforcement and Recovery Act (FERA) of 2009</a:t>
            </a:r>
          </a:p>
          <a:p>
            <a:pPr marL="11112"/>
            <a:r>
              <a:rPr lang="en-US" b="0" dirty="0">
                <a:solidFill>
                  <a:srgbClr val="2E3639"/>
                </a:solidFill>
              </a:rPr>
              <a:t>FERA made significant changes to the False Claims Act (FCA). FERA makes it clear that the FCA imposes liability for the improper retention of a Medicare overpayment. Consequently, a health care provider can violate the FCA if it conceals, improperly avoids or decreases an “obligation” to pay money to the government.</a:t>
            </a:r>
          </a:p>
          <a:p>
            <a:pPr marL="11112"/>
            <a:r>
              <a:rPr lang="en-US" dirty="0">
                <a:solidFill>
                  <a:srgbClr val="008F47"/>
                </a:solidFill>
              </a:rPr>
              <a:t>Federal Criminal False Claims Statutes (18 U.S.C. §§287,1001)</a:t>
            </a:r>
          </a:p>
          <a:p>
            <a:pPr marL="11112">
              <a:spcAft>
                <a:spcPts val="1200"/>
              </a:spcAft>
            </a:pPr>
            <a:r>
              <a:rPr lang="en-US" b="0" dirty="0">
                <a:solidFill>
                  <a:srgbClr val="2E3639"/>
                </a:solidFill>
              </a:rPr>
              <a:t>Federal law make it a criminal offense for anyone to make a claim to the United States government knowing that it is false, fictitious or fraudulent. This offense carries a criminal penalty of up to five years in prison and a monetary fine.</a:t>
            </a:r>
          </a:p>
          <a:p>
            <a:pPr marL="11112"/>
            <a:r>
              <a:rPr lang="en-US" dirty="0">
                <a:solidFill>
                  <a:srgbClr val="008F47"/>
                </a:solidFill>
              </a:rPr>
              <a:t>Health Care Fraud</a:t>
            </a:r>
          </a:p>
          <a:p>
            <a:pPr marL="11112"/>
            <a:r>
              <a:rPr lang="en-US" dirty="0">
                <a:solidFill>
                  <a:srgbClr val="2E3639"/>
                </a:solidFill>
              </a:rPr>
              <a:t>18 U.S.C § 1347</a:t>
            </a:r>
            <a:r>
              <a:rPr lang="en-US" b="0" dirty="0">
                <a:solidFill>
                  <a:srgbClr val="2E3639"/>
                </a:solidFill>
              </a:rPr>
              <a:t> makes it a crime to knowingly and willfully execute or attempt to execute a scheme to defraud any health care benefit program or to obtain by false or fraudulent pretenses, money or property of any health care benefit program, in connection with the delivery of, or payment for, health care benefits, items, or services.</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30</a:t>
            </a:fld>
            <a:endParaRPr lang="en-US"/>
          </a:p>
        </p:txBody>
      </p:sp>
    </p:spTree>
    <p:extLst>
      <p:ext uri="{BB962C8B-B14F-4D97-AF65-F5344CB8AC3E}">
        <p14:creationId xmlns:p14="http://schemas.microsoft.com/office/powerpoint/2010/main" val="1897956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Laws You Need to Know</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p:txBody>
          <a:bodyPr numCol="1" spcCol="457200"/>
          <a:lstStyle/>
          <a:p>
            <a:pPr marL="11112"/>
            <a:r>
              <a:rPr lang="en-US" sz="2200" dirty="0">
                <a:solidFill>
                  <a:srgbClr val="008F47"/>
                </a:solidFill>
              </a:rPr>
              <a:t>Exclusions (42 U.S.C. §1395(e)(1) and 42 C.F.R. §1001.1901)</a:t>
            </a:r>
          </a:p>
          <a:p>
            <a:pPr marL="11112">
              <a:spcAft>
                <a:spcPts val="1200"/>
              </a:spcAft>
            </a:pPr>
            <a:r>
              <a:rPr lang="en-US" sz="2200" b="0" dirty="0">
                <a:solidFill>
                  <a:srgbClr val="2E3639"/>
                </a:solidFill>
              </a:rPr>
              <a:t>Federal law prohibits payment for services provided by an individual or entity excluded from participation in a federal health care program. </a:t>
            </a:r>
          </a:p>
          <a:p>
            <a:pPr marL="11112"/>
            <a:r>
              <a:rPr lang="en-US" sz="2200" dirty="0">
                <a:solidFill>
                  <a:srgbClr val="008F47"/>
                </a:solidFill>
              </a:rPr>
              <a:t>Physician Self-Referral (“Stark”) Statute (42 U.S.C. § 1395nn)</a:t>
            </a:r>
          </a:p>
          <a:p>
            <a:pPr marL="11112"/>
            <a:r>
              <a:rPr lang="en-US" sz="2200" b="0" dirty="0">
                <a:solidFill>
                  <a:srgbClr val="2E3639"/>
                </a:solidFill>
              </a:rPr>
              <a:t>The Stark Law prohibits a physician from referring Medicare patients for designated health services to an entity with which the physician (or an immediate family member) has a financial relationship, unless an exception applies. Stark Law also prohibits the designated health services entity from submitting claims to Medicare for services resulting from a prohibited referral. Penalties for Stark Law violations include overpayment/refund obligations, FCA liability, and civil monetary penalties. Stark Law is a “strict liability” statute and does not require proof of intent. </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31</a:t>
            </a:fld>
            <a:endParaRPr lang="en-US"/>
          </a:p>
        </p:txBody>
      </p:sp>
    </p:spTree>
    <p:extLst>
      <p:ext uri="{BB962C8B-B14F-4D97-AF65-F5344CB8AC3E}">
        <p14:creationId xmlns:p14="http://schemas.microsoft.com/office/powerpoint/2010/main" val="3374134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463-221F-764C-ACFF-CB41D5E04EE8}"/>
              </a:ext>
            </a:extLst>
          </p:cNvPr>
          <p:cNvSpPr>
            <a:spLocks noGrp="1"/>
          </p:cNvSpPr>
          <p:nvPr>
            <p:ph type="title"/>
          </p:nvPr>
        </p:nvSpPr>
        <p:spPr/>
        <p:txBody>
          <a:bodyPr/>
          <a:lstStyle/>
          <a:p>
            <a:r>
              <a:rPr lang="en-US" dirty="0"/>
              <a:t>Laws You Need to Know</a:t>
            </a:r>
          </a:p>
        </p:txBody>
      </p:sp>
      <p:sp>
        <p:nvSpPr>
          <p:cNvPr id="3" name="Content Placeholder 2">
            <a:extLst>
              <a:ext uri="{FF2B5EF4-FFF2-40B4-BE49-F238E27FC236}">
                <a16:creationId xmlns:a16="http://schemas.microsoft.com/office/drawing/2014/main" id="{A54000F2-E052-FE4A-8A5B-29FB3298B232}"/>
              </a:ext>
            </a:extLst>
          </p:cNvPr>
          <p:cNvSpPr>
            <a:spLocks noGrp="1"/>
          </p:cNvSpPr>
          <p:nvPr>
            <p:ph sz="half" idx="1"/>
          </p:nvPr>
        </p:nvSpPr>
        <p:spPr/>
        <p:txBody>
          <a:bodyPr numCol="1" spcCol="457200"/>
          <a:lstStyle/>
          <a:p>
            <a:pPr marL="11112"/>
            <a:r>
              <a:rPr lang="en-US" sz="2000" dirty="0">
                <a:solidFill>
                  <a:srgbClr val="008F47"/>
                </a:solidFill>
              </a:rPr>
              <a:t>Health Insurance Portability and Accountability Act (HIPAA)</a:t>
            </a:r>
          </a:p>
          <a:p>
            <a:pPr marL="11112"/>
            <a:r>
              <a:rPr lang="en-US" sz="2000" b="0" dirty="0">
                <a:solidFill>
                  <a:srgbClr val="2E3639"/>
                </a:solidFill>
              </a:rPr>
              <a:t>The </a:t>
            </a:r>
            <a:r>
              <a:rPr lang="en-US" sz="2000" dirty="0">
                <a:solidFill>
                  <a:srgbClr val="2E3639"/>
                </a:solidFill>
              </a:rPr>
              <a:t>HIPAA Privacy Rule </a:t>
            </a:r>
            <a:r>
              <a:rPr lang="en-US" sz="2000" b="0" dirty="0">
                <a:solidFill>
                  <a:srgbClr val="2E3639"/>
                </a:solidFill>
              </a:rPr>
              <a:t>requires covered entities to protect the privacy of their patients’ health care information. This information is called protected health information or PHI. </a:t>
            </a:r>
          </a:p>
          <a:p>
            <a:pPr marL="11112"/>
            <a:r>
              <a:rPr lang="en-US" sz="2000" b="0" dirty="0">
                <a:solidFill>
                  <a:srgbClr val="2E3639"/>
                </a:solidFill>
              </a:rPr>
              <a:t>The </a:t>
            </a:r>
            <a:r>
              <a:rPr lang="en-US" sz="2000" dirty="0">
                <a:solidFill>
                  <a:srgbClr val="2E3639"/>
                </a:solidFill>
              </a:rPr>
              <a:t>HIPAA Security Rule </a:t>
            </a:r>
            <a:r>
              <a:rPr lang="en-US" sz="2000" b="0" dirty="0">
                <a:solidFill>
                  <a:srgbClr val="2E3639"/>
                </a:solidFill>
              </a:rPr>
              <a:t>requires covered entities to implement administrative, physical and technical safeguards to protect electronic PHI (ePHI). In addition, covered entities are required to perform periodic HIPAA security risk assessments and remediate deficiencies found during the risk assessment that threaten the security of ePHI.</a:t>
            </a:r>
          </a:p>
          <a:p>
            <a:pPr marL="11112"/>
            <a:r>
              <a:rPr lang="en-US" sz="2000" b="0" dirty="0">
                <a:solidFill>
                  <a:srgbClr val="2E3639"/>
                </a:solidFill>
              </a:rPr>
              <a:t>HIPAA requires covered entities to obtain an authorization from the patient before using or disclosing the patient’s PHI. HIPAA does allow the use and disclosure of PHI without patient authorization if the use or disclosure is for treatment, payment, health care operations (TPO) or for certain other disclosures required by law. However, uses and disclosures should be limited to the minimum amount of information necessary. This is called “minimum necessary” under HIPAA.</a:t>
            </a:r>
          </a:p>
        </p:txBody>
      </p:sp>
      <p:sp>
        <p:nvSpPr>
          <p:cNvPr id="4" name="Slide Number Placeholder 3">
            <a:extLst>
              <a:ext uri="{FF2B5EF4-FFF2-40B4-BE49-F238E27FC236}">
                <a16:creationId xmlns:a16="http://schemas.microsoft.com/office/drawing/2014/main" id="{F2A2B4C8-23F1-4746-86A4-E86FF45BA2E3}"/>
              </a:ext>
            </a:extLst>
          </p:cNvPr>
          <p:cNvSpPr>
            <a:spLocks noGrp="1"/>
          </p:cNvSpPr>
          <p:nvPr>
            <p:ph type="sldNum" sz="quarter" idx="12"/>
          </p:nvPr>
        </p:nvSpPr>
        <p:spPr/>
        <p:txBody>
          <a:bodyPr/>
          <a:lstStyle/>
          <a:p>
            <a:fld id="{6EBBDEB6-ADCD-D641-8823-BCD8C814EB60}" type="slidenum">
              <a:rPr lang="en-US" smtClean="0"/>
              <a:t>32</a:t>
            </a:fld>
            <a:endParaRPr lang="en-US"/>
          </a:p>
        </p:txBody>
      </p:sp>
    </p:spTree>
    <p:extLst>
      <p:ext uri="{BB962C8B-B14F-4D97-AF65-F5344CB8AC3E}">
        <p14:creationId xmlns:p14="http://schemas.microsoft.com/office/powerpoint/2010/main" val="3763156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9DF984-77B0-1C42-905B-7F1314773F97}"/>
              </a:ext>
            </a:extLst>
          </p:cNvPr>
          <p:cNvSpPr>
            <a:spLocks noGrp="1"/>
          </p:cNvSpPr>
          <p:nvPr>
            <p:ph type="title"/>
          </p:nvPr>
        </p:nvSpPr>
        <p:spPr/>
        <p:txBody>
          <a:bodyPr/>
          <a:lstStyle/>
          <a:p>
            <a:r>
              <a:rPr lang="en-US" dirty="0"/>
              <a:t>More About HIPAA</a:t>
            </a:r>
          </a:p>
        </p:txBody>
      </p:sp>
      <p:sp>
        <p:nvSpPr>
          <p:cNvPr id="4" name="Slide Number Placeholder 3">
            <a:extLst>
              <a:ext uri="{FF2B5EF4-FFF2-40B4-BE49-F238E27FC236}">
                <a16:creationId xmlns:a16="http://schemas.microsoft.com/office/drawing/2014/main" id="{C19BE929-7162-7347-BEFF-0220D0264916}"/>
              </a:ext>
            </a:extLst>
          </p:cNvPr>
          <p:cNvSpPr>
            <a:spLocks noGrp="1"/>
          </p:cNvSpPr>
          <p:nvPr>
            <p:ph type="sldNum" sz="quarter" idx="12"/>
          </p:nvPr>
        </p:nvSpPr>
        <p:spPr/>
        <p:txBody>
          <a:bodyPr/>
          <a:lstStyle/>
          <a:p>
            <a:fld id="{6EBBDEB6-ADCD-D641-8823-BCD8C814EB60}" type="slidenum">
              <a:rPr lang="en-US" smtClean="0"/>
              <a:t>33</a:t>
            </a:fld>
            <a:endParaRPr lang="en-US"/>
          </a:p>
        </p:txBody>
      </p:sp>
      <p:sp>
        <p:nvSpPr>
          <p:cNvPr id="6" name="Content Placeholder 5">
            <a:extLst>
              <a:ext uri="{FF2B5EF4-FFF2-40B4-BE49-F238E27FC236}">
                <a16:creationId xmlns:a16="http://schemas.microsoft.com/office/drawing/2014/main" id="{58569638-A573-A841-91AF-43C3F6D063ED}"/>
              </a:ext>
            </a:extLst>
          </p:cNvPr>
          <p:cNvSpPr>
            <a:spLocks noGrp="1"/>
          </p:cNvSpPr>
          <p:nvPr>
            <p:ph idx="13"/>
          </p:nvPr>
        </p:nvSpPr>
        <p:spPr>
          <a:xfrm>
            <a:off x="402336" y="1207008"/>
            <a:ext cx="11384280" cy="4491986"/>
          </a:xfrm>
        </p:spPr>
        <p:txBody>
          <a:bodyPr numCol="1"/>
          <a:lstStyle/>
          <a:p>
            <a:pPr marL="4762" indent="0">
              <a:spcAft>
                <a:spcPts val="600"/>
              </a:spcAft>
              <a:buNone/>
            </a:pPr>
            <a:r>
              <a:rPr lang="en-US" sz="1800" b="1" dirty="0">
                <a:solidFill>
                  <a:srgbClr val="008F47"/>
                </a:solidFill>
              </a:rPr>
              <a:t>Patient Rights Under HIPAA</a:t>
            </a:r>
          </a:p>
          <a:p>
            <a:pPr marL="4762" indent="0">
              <a:spcAft>
                <a:spcPts val="600"/>
              </a:spcAft>
              <a:buNone/>
            </a:pPr>
            <a:r>
              <a:rPr lang="en-US" sz="1800" dirty="0"/>
              <a:t>HIPAA gives patients important rights with regards to their PHI. Patients have the right to:</a:t>
            </a:r>
          </a:p>
          <a:p>
            <a:pPr marL="4762" indent="0">
              <a:spcAft>
                <a:spcPts val="600"/>
              </a:spcAft>
              <a:buNone/>
            </a:pPr>
            <a:r>
              <a:rPr lang="en-US" sz="1800" b="1" dirty="0"/>
              <a:t>Receive a Notice of Privacy Practices:</a:t>
            </a:r>
            <a:r>
              <a:rPr lang="en-US" sz="1800" dirty="0"/>
              <a:t> This notice explains how the individual’s PHI will be used and disclosed. Covered entities are required by law to provide this notice (NPP) to individuals. Sample NPPs are available on the Office for Civil Rights website through the following link.</a:t>
            </a:r>
          </a:p>
          <a:p>
            <a:pPr marL="4762" indent="0">
              <a:spcAft>
                <a:spcPts val="600"/>
              </a:spcAft>
              <a:buNone/>
            </a:pPr>
            <a:r>
              <a:rPr lang="en-US" sz="1800" b="1" dirty="0">
                <a:solidFill>
                  <a:srgbClr val="82BE43"/>
                </a:solidFill>
                <a:hlinkClick r:id="rId2">
                  <a:extLst>
                    <a:ext uri="{A12FA001-AC4F-418D-AE19-62706E023703}">
                      <ahyp:hlinkClr xmlns:ahyp="http://schemas.microsoft.com/office/drawing/2018/hyperlinkcolor" val="tx"/>
                    </a:ext>
                  </a:extLst>
                </a:hlinkClick>
              </a:rPr>
              <a:t>https://</a:t>
            </a:r>
            <a:r>
              <a:rPr lang="en-US" sz="1800" b="1" dirty="0" err="1">
                <a:solidFill>
                  <a:srgbClr val="82BE43"/>
                </a:solidFill>
                <a:hlinkClick r:id="rId2">
                  <a:extLst>
                    <a:ext uri="{A12FA001-AC4F-418D-AE19-62706E023703}">
                      <ahyp:hlinkClr xmlns:ahyp="http://schemas.microsoft.com/office/drawing/2018/hyperlinkcolor" val="tx"/>
                    </a:ext>
                  </a:extLst>
                </a:hlinkClick>
              </a:rPr>
              <a:t>www.hhs.gov</a:t>
            </a:r>
            <a:r>
              <a:rPr lang="en-US" sz="1800" b="1" dirty="0">
                <a:solidFill>
                  <a:srgbClr val="82BE43"/>
                </a:solidFill>
                <a:hlinkClick r:id="rId2">
                  <a:extLst>
                    <a:ext uri="{A12FA001-AC4F-418D-AE19-62706E023703}">
                      <ahyp:hlinkClr xmlns:ahyp="http://schemas.microsoft.com/office/drawing/2018/hyperlinkcolor" val="tx"/>
                    </a:ext>
                  </a:extLst>
                </a:hlinkClick>
              </a:rPr>
              <a:t>/</a:t>
            </a:r>
            <a:r>
              <a:rPr lang="en-US" sz="1800" b="1" dirty="0" err="1">
                <a:solidFill>
                  <a:srgbClr val="82BE43"/>
                </a:solidFill>
                <a:hlinkClick r:id="rId2">
                  <a:extLst>
                    <a:ext uri="{A12FA001-AC4F-418D-AE19-62706E023703}">
                      <ahyp:hlinkClr xmlns:ahyp="http://schemas.microsoft.com/office/drawing/2018/hyperlinkcolor" val="tx"/>
                    </a:ext>
                  </a:extLst>
                </a:hlinkClick>
              </a:rPr>
              <a:t>hipaa</a:t>
            </a:r>
            <a:r>
              <a:rPr lang="en-US" sz="1800" b="1" dirty="0">
                <a:solidFill>
                  <a:srgbClr val="82BE43"/>
                </a:solidFill>
                <a:hlinkClick r:id="rId2">
                  <a:extLst>
                    <a:ext uri="{A12FA001-AC4F-418D-AE19-62706E023703}">
                      <ahyp:hlinkClr xmlns:ahyp="http://schemas.microsoft.com/office/drawing/2018/hyperlinkcolor" val="tx"/>
                    </a:ext>
                  </a:extLst>
                </a:hlinkClick>
              </a:rPr>
              <a:t>/for-professionals/privacy/guidance/model-notices-privacy-practices/</a:t>
            </a:r>
            <a:r>
              <a:rPr lang="en-US" sz="1800" b="1" dirty="0" err="1">
                <a:solidFill>
                  <a:srgbClr val="82BE43"/>
                </a:solidFill>
                <a:hlinkClick r:id="rId2">
                  <a:extLst>
                    <a:ext uri="{A12FA001-AC4F-418D-AE19-62706E023703}">
                      <ahyp:hlinkClr xmlns:ahyp="http://schemas.microsoft.com/office/drawing/2018/hyperlinkcolor" val="tx"/>
                    </a:ext>
                  </a:extLst>
                </a:hlinkClick>
              </a:rPr>
              <a:t>index.html</a:t>
            </a:r>
            <a:endParaRPr lang="en-US" sz="1800" b="1" dirty="0">
              <a:solidFill>
                <a:srgbClr val="82BE43"/>
              </a:solidFill>
            </a:endParaRPr>
          </a:p>
          <a:p>
            <a:pPr marL="4762" indent="0">
              <a:spcAft>
                <a:spcPts val="600"/>
              </a:spcAft>
              <a:buNone/>
            </a:pPr>
            <a:r>
              <a:rPr lang="en-US" sz="1800" b="1" dirty="0"/>
              <a:t>Access their PHI:</a:t>
            </a:r>
            <a:r>
              <a:rPr lang="en-US" sz="1800" dirty="0"/>
              <a:t> Patients have a right to access their PHI. A covered entity cannot deny access because a patient has not paid for health care services. Covered entities may charge a reasonable cost-based fee for providing copies to the patient, but covered entities may not charge a search fee or more than the cost of producing the record even if state law allows you to charge more.</a:t>
            </a:r>
          </a:p>
          <a:p>
            <a:pPr marL="4762" indent="0">
              <a:spcAft>
                <a:spcPts val="600"/>
              </a:spcAft>
              <a:buNone/>
            </a:pPr>
            <a:r>
              <a:rPr lang="en-US" sz="1800" b="1" dirty="0"/>
              <a:t>Request Confidential Communications:</a:t>
            </a:r>
            <a:r>
              <a:rPr lang="en-US" sz="1800" dirty="0"/>
              <a:t> Patients have a right to ask covered entities to contact them through alternative means such as by cell phone rather than home phone.</a:t>
            </a:r>
          </a:p>
        </p:txBody>
      </p:sp>
    </p:spTree>
    <p:extLst>
      <p:ext uri="{BB962C8B-B14F-4D97-AF65-F5344CB8AC3E}">
        <p14:creationId xmlns:p14="http://schemas.microsoft.com/office/powerpoint/2010/main" val="2164314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9DF984-77B0-1C42-905B-7F1314773F97}"/>
              </a:ext>
            </a:extLst>
          </p:cNvPr>
          <p:cNvSpPr>
            <a:spLocks noGrp="1"/>
          </p:cNvSpPr>
          <p:nvPr>
            <p:ph type="title"/>
          </p:nvPr>
        </p:nvSpPr>
        <p:spPr/>
        <p:txBody>
          <a:bodyPr/>
          <a:lstStyle/>
          <a:p>
            <a:r>
              <a:rPr lang="en-US" dirty="0"/>
              <a:t>More About HIPAA</a:t>
            </a:r>
          </a:p>
        </p:txBody>
      </p:sp>
      <p:sp>
        <p:nvSpPr>
          <p:cNvPr id="4" name="Slide Number Placeholder 3">
            <a:extLst>
              <a:ext uri="{FF2B5EF4-FFF2-40B4-BE49-F238E27FC236}">
                <a16:creationId xmlns:a16="http://schemas.microsoft.com/office/drawing/2014/main" id="{C19BE929-7162-7347-BEFF-0220D0264916}"/>
              </a:ext>
            </a:extLst>
          </p:cNvPr>
          <p:cNvSpPr>
            <a:spLocks noGrp="1"/>
          </p:cNvSpPr>
          <p:nvPr>
            <p:ph type="sldNum" sz="quarter" idx="12"/>
          </p:nvPr>
        </p:nvSpPr>
        <p:spPr/>
        <p:txBody>
          <a:bodyPr/>
          <a:lstStyle/>
          <a:p>
            <a:fld id="{6EBBDEB6-ADCD-D641-8823-BCD8C814EB60}" type="slidenum">
              <a:rPr lang="en-US" smtClean="0"/>
              <a:t>34</a:t>
            </a:fld>
            <a:endParaRPr lang="en-US"/>
          </a:p>
        </p:txBody>
      </p:sp>
      <p:sp>
        <p:nvSpPr>
          <p:cNvPr id="6" name="Content Placeholder 5">
            <a:extLst>
              <a:ext uri="{FF2B5EF4-FFF2-40B4-BE49-F238E27FC236}">
                <a16:creationId xmlns:a16="http://schemas.microsoft.com/office/drawing/2014/main" id="{58569638-A573-A841-91AF-43C3F6D063ED}"/>
              </a:ext>
            </a:extLst>
          </p:cNvPr>
          <p:cNvSpPr>
            <a:spLocks noGrp="1"/>
          </p:cNvSpPr>
          <p:nvPr>
            <p:ph idx="13"/>
          </p:nvPr>
        </p:nvSpPr>
        <p:spPr>
          <a:xfrm>
            <a:off x="402336" y="1207008"/>
            <a:ext cx="11384280" cy="4491986"/>
          </a:xfrm>
        </p:spPr>
        <p:txBody>
          <a:bodyPr numCol="1"/>
          <a:lstStyle/>
          <a:p>
            <a:pPr marL="4762" indent="0">
              <a:spcAft>
                <a:spcPts val="600"/>
              </a:spcAft>
              <a:buNone/>
            </a:pPr>
            <a:r>
              <a:rPr lang="en-US" sz="1800" b="1" dirty="0">
                <a:solidFill>
                  <a:srgbClr val="008F47"/>
                </a:solidFill>
              </a:rPr>
              <a:t>Patient Rights Under HIPAA (cont.)</a:t>
            </a:r>
          </a:p>
          <a:p>
            <a:pPr marL="4762" indent="0">
              <a:spcAft>
                <a:spcPts val="600"/>
              </a:spcAft>
              <a:buNone/>
            </a:pPr>
            <a:r>
              <a:rPr lang="en-US" sz="1800" b="1" dirty="0"/>
              <a:t>Request a Restriction:</a:t>
            </a:r>
            <a:r>
              <a:rPr lang="en-US" sz="1800" dirty="0"/>
              <a:t> Patients have the right to request limits on how covered entities use and disclose their PHI. You do not have to honor their request unless they have asked you not to submit information to their health insurance company and they paid for the health care services up front and in full.</a:t>
            </a:r>
          </a:p>
          <a:p>
            <a:pPr marL="4762" indent="0">
              <a:spcAft>
                <a:spcPts val="600"/>
              </a:spcAft>
              <a:buNone/>
            </a:pPr>
            <a:r>
              <a:rPr lang="en-US" sz="1800" b="1" dirty="0"/>
              <a:t>Amend or Correct their PHI:</a:t>
            </a:r>
            <a:r>
              <a:rPr lang="en-US" sz="1800" dirty="0"/>
              <a:t> Patients have a right to request an amendment or correction to their PHI. If you believe the patient’s medical record is correct and accurate, you do not have to make the requested change, but the patient may submit a statement of disagreement that must be added to the record.</a:t>
            </a:r>
          </a:p>
          <a:p>
            <a:pPr marL="4762" indent="0">
              <a:spcAft>
                <a:spcPts val="600"/>
              </a:spcAft>
              <a:buNone/>
            </a:pPr>
            <a:r>
              <a:rPr lang="en-US" sz="1800" b="1" dirty="0"/>
              <a:t>Receive an Accounting of Disclosures:</a:t>
            </a:r>
            <a:r>
              <a:rPr lang="en-US" sz="1800" dirty="0"/>
              <a:t> Patients have a right to receive a list of disclosures covered entities have made of their PHI. You must provide the accounting within 60 days of the patient’s request.</a:t>
            </a:r>
          </a:p>
          <a:p>
            <a:pPr marL="4762" indent="0">
              <a:spcAft>
                <a:spcPts val="600"/>
              </a:spcAft>
              <a:buNone/>
            </a:pPr>
            <a:r>
              <a:rPr lang="en-US" sz="1800" b="1" dirty="0"/>
              <a:t>File a Complaint:</a:t>
            </a:r>
            <a:r>
              <a:rPr lang="en-US" sz="1800" dirty="0"/>
              <a:t> Patients have a right to file a complaint if they believe the covered entity has violated their HIPAA rights.</a:t>
            </a:r>
          </a:p>
        </p:txBody>
      </p:sp>
    </p:spTree>
    <p:extLst>
      <p:ext uri="{BB962C8B-B14F-4D97-AF65-F5344CB8AC3E}">
        <p14:creationId xmlns:p14="http://schemas.microsoft.com/office/powerpoint/2010/main" val="3731288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FB2-1728-3285-4C36-05C3A2ECC9A8}"/>
              </a:ext>
            </a:extLst>
          </p:cNvPr>
          <p:cNvSpPr>
            <a:spLocks noGrp="1"/>
          </p:cNvSpPr>
          <p:nvPr>
            <p:ph type="title"/>
          </p:nvPr>
        </p:nvSpPr>
        <p:spPr>
          <a:xfrm>
            <a:off x="5029200" y="3429000"/>
            <a:ext cx="6263640" cy="1219200"/>
          </a:xfrm>
        </p:spPr>
        <p:txBody>
          <a:bodyPr/>
          <a:lstStyle/>
          <a:p>
            <a:r>
              <a:rPr lang="en-US" sz="3600" dirty="0"/>
              <a:t>More </a:t>
            </a:r>
            <a:br>
              <a:rPr lang="en-US" sz="3600" dirty="0"/>
            </a:br>
            <a:r>
              <a:rPr lang="en-US" sz="3600" dirty="0"/>
              <a:t>Information</a:t>
            </a:r>
            <a:endParaRPr lang="en-US" sz="4400" i="1" dirty="0"/>
          </a:p>
        </p:txBody>
      </p:sp>
      <p:sp>
        <p:nvSpPr>
          <p:cNvPr id="3" name="Slide Number Placeholder 2">
            <a:extLst>
              <a:ext uri="{FF2B5EF4-FFF2-40B4-BE49-F238E27FC236}">
                <a16:creationId xmlns:a16="http://schemas.microsoft.com/office/drawing/2014/main" id="{9EFF1C03-C8BF-CB03-F68B-22DC4A4DD85D}"/>
              </a:ext>
            </a:extLst>
          </p:cNvPr>
          <p:cNvSpPr>
            <a:spLocks noGrp="1"/>
          </p:cNvSpPr>
          <p:nvPr>
            <p:ph type="sldNum" sz="quarter" idx="12"/>
          </p:nvPr>
        </p:nvSpPr>
        <p:spPr/>
        <p:txBody>
          <a:bodyPr/>
          <a:lstStyle/>
          <a:p>
            <a:fld id="{6EBBDEB6-ADCD-D641-8823-BCD8C814EB60}" type="slidenum">
              <a:rPr lang="en-US" smtClean="0"/>
              <a:pPr/>
              <a:t>35</a:t>
            </a:fld>
            <a:endParaRPr lang="en-US" dirty="0">
              <a:solidFill>
                <a:schemeClr val="bg1"/>
              </a:solidFill>
            </a:endParaRPr>
          </a:p>
        </p:txBody>
      </p:sp>
    </p:spTree>
    <p:extLst>
      <p:ext uri="{BB962C8B-B14F-4D97-AF65-F5344CB8AC3E}">
        <p14:creationId xmlns:p14="http://schemas.microsoft.com/office/powerpoint/2010/main" val="3648726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9627BA-D6D0-274B-B846-1CE9F18758DD}"/>
              </a:ext>
            </a:extLst>
          </p:cNvPr>
          <p:cNvSpPr>
            <a:spLocks noGrp="1"/>
          </p:cNvSpPr>
          <p:nvPr>
            <p:ph type="title"/>
          </p:nvPr>
        </p:nvSpPr>
        <p:spPr/>
        <p:txBody>
          <a:bodyPr/>
          <a:lstStyle/>
          <a:p>
            <a:r>
              <a:rPr lang="en-US" dirty="0"/>
              <a:t>More Information</a:t>
            </a:r>
          </a:p>
        </p:txBody>
      </p:sp>
      <p:sp>
        <p:nvSpPr>
          <p:cNvPr id="4" name="Slide Number Placeholder 3">
            <a:extLst>
              <a:ext uri="{FF2B5EF4-FFF2-40B4-BE49-F238E27FC236}">
                <a16:creationId xmlns:a16="http://schemas.microsoft.com/office/drawing/2014/main" id="{FF39DB15-4F0C-044B-9F32-B9B4908FD831}"/>
              </a:ext>
            </a:extLst>
          </p:cNvPr>
          <p:cNvSpPr>
            <a:spLocks noGrp="1"/>
          </p:cNvSpPr>
          <p:nvPr>
            <p:ph type="sldNum" sz="quarter" idx="12"/>
          </p:nvPr>
        </p:nvSpPr>
        <p:spPr/>
        <p:txBody>
          <a:bodyPr/>
          <a:lstStyle/>
          <a:p>
            <a:fld id="{6EBBDEB6-ADCD-D641-8823-BCD8C814EB60}" type="slidenum">
              <a:rPr lang="en-US" smtClean="0"/>
              <a:t>36</a:t>
            </a:fld>
            <a:endParaRPr lang="en-US" dirty="0"/>
          </a:p>
        </p:txBody>
      </p:sp>
      <p:sp>
        <p:nvSpPr>
          <p:cNvPr id="7" name="Content Placeholder 6">
            <a:extLst>
              <a:ext uri="{FF2B5EF4-FFF2-40B4-BE49-F238E27FC236}">
                <a16:creationId xmlns:a16="http://schemas.microsoft.com/office/drawing/2014/main" id="{A8D01F93-2B7A-D849-8605-C5B9DC7BB073}"/>
              </a:ext>
            </a:extLst>
          </p:cNvPr>
          <p:cNvSpPr>
            <a:spLocks noGrp="1"/>
          </p:cNvSpPr>
          <p:nvPr>
            <p:ph idx="13"/>
          </p:nvPr>
        </p:nvSpPr>
        <p:spPr/>
        <p:txBody>
          <a:bodyPr numCol="1"/>
          <a:lstStyle/>
          <a:p>
            <a:pPr marL="4762" indent="0">
              <a:buNone/>
            </a:pPr>
            <a:r>
              <a:rPr lang="en-US" sz="2000" b="1" dirty="0">
                <a:solidFill>
                  <a:srgbClr val="008F47"/>
                </a:solidFill>
              </a:rPr>
              <a:t>You can get more information through the following documents:</a:t>
            </a:r>
          </a:p>
          <a:p>
            <a:pPr marL="180975" indent="-176213">
              <a:buFont typeface="Arial" panose="020B0604020202020204" pitchFamily="34" charset="0"/>
              <a:buChar char="•"/>
            </a:pPr>
            <a:r>
              <a:rPr lang="en-US" sz="2000" dirty="0">
                <a:solidFill>
                  <a:srgbClr val="82BE43"/>
                </a:solidFill>
                <a:hlinkClick r:id="rId3">
                  <a:extLst>
                    <a:ext uri="{A12FA001-AC4F-418D-AE19-62706E023703}">
                      <ahyp:hlinkClr xmlns:ahyp="http://schemas.microsoft.com/office/drawing/2018/hyperlinkcolor" val="tx"/>
                    </a:ext>
                  </a:extLst>
                </a:hlinkClick>
              </a:rPr>
              <a:t>The Health Plan’s FDR and Subcontractor Standards of Conduct</a:t>
            </a:r>
            <a:endParaRPr lang="en-US" sz="2000" dirty="0">
              <a:solidFill>
                <a:srgbClr val="82BE43"/>
              </a:solidFill>
            </a:endParaRPr>
          </a:p>
          <a:p>
            <a:pPr marL="180975" indent="-176213">
              <a:buFont typeface="Arial" panose="020B0604020202020204" pitchFamily="34" charset="0"/>
              <a:buChar char="•"/>
            </a:pPr>
            <a:r>
              <a:rPr lang="en-US" sz="2000" dirty="0">
                <a:solidFill>
                  <a:srgbClr val="82BE43"/>
                </a:solidFill>
                <a:hlinkClick r:id="rId4">
                  <a:extLst>
                    <a:ext uri="{A12FA001-AC4F-418D-AE19-62706E023703}">
                      <ahyp:hlinkClr xmlns:ahyp="http://schemas.microsoft.com/office/drawing/2018/hyperlinkcolor" val="tx"/>
                    </a:ext>
                  </a:extLst>
                </a:hlinkClick>
              </a:rPr>
              <a:t>Medicare Managed Care Manual – Compliance Program Guidelines</a:t>
            </a:r>
            <a:endParaRPr lang="en-US" sz="2000" dirty="0">
              <a:solidFill>
                <a:srgbClr val="82BE43"/>
              </a:solidFill>
            </a:endParaRPr>
          </a:p>
          <a:p>
            <a:pPr marL="180975" indent="-176213">
              <a:buFont typeface="Arial" panose="020B0604020202020204" pitchFamily="34" charset="0"/>
              <a:buChar char="•"/>
            </a:pPr>
            <a:r>
              <a:rPr lang="en-US" sz="2000" dirty="0">
                <a:solidFill>
                  <a:srgbClr val="82BE43"/>
                </a:solidFill>
                <a:hlinkClick r:id="rId5">
                  <a:extLst>
                    <a:ext uri="{A12FA001-AC4F-418D-AE19-62706E023703}">
                      <ahyp:hlinkClr xmlns:ahyp="http://schemas.microsoft.com/office/drawing/2018/hyperlinkcolor" val="tx"/>
                    </a:ext>
                  </a:extLst>
                </a:hlinkClick>
              </a:rPr>
              <a:t>OIG Compliance Program Guidance for Individual and Small Group Physician Practices</a:t>
            </a:r>
            <a:endParaRPr lang="en-US" sz="2000" dirty="0">
              <a:solidFill>
                <a:srgbClr val="82BE43"/>
              </a:solidFill>
            </a:endParaRPr>
          </a:p>
          <a:p>
            <a:pPr marL="180975" indent="-176213">
              <a:buFont typeface="Arial" panose="020B0604020202020204" pitchFamily="34" charset="0"/>
              <a:buChar char="•"/>
            </a:pPr>
            <a:r>
              <a:rPr lang="en-US" sz="2000" dirty="0">
                <a:solidFill>
                  <a:srgbClr val="82BE43"/>
                </a:solidFill>
                <a:hlinkClick r:id="rId6">
                  <a:extLst>
                    <a:ext uri="{A12FA001-AC4F-418D-AE19-62706E023703}">
                      <ahyp:hlinkClr xmlns:ahyp="http://schemas.microsoft.com/office/drawing/2018/hyperlinkcolor" val="tx"/>
                    </a:ext>
                  </a:extLst>
                </a:hlinkClick>
              </a:rPr>
              <a:t>OIG Compliance Program Guidance for </a:t>
            </a:r>
            <a:r>
              <a:rPr lang="en-US" sz="2000" dirty="0" err="1">
                <a:solidFill>
                  <a:srgbClr val="82BE43"/>
                </a:solidFill>
                <a:hlinkClick r:id="rId6">
                  <a:extLst>
                    <a:ext uri="{A12FA001-AC4F-418D-AE19-62706E023703}">
                      <ahyp:hlinkClr xmlns:ahyp="http://schemas.microsoft.com/office/drawing/2018/hyperlinkcolor" val="tx"/>
                    </a:ext>
                  </a:extLst>
                </a:hlinkClick>
              </a:rPr>
              <a:t>Medicare+Choice</a:t>
            </a:r>
            <a:r>
              <a:rPr lang="en-US" sz="2000" dirty="0">
                <a:solidFill>
                  <a:srgbClr val="82BE43"/>
                </a:solidFill>
                <a:hlinkClick r:id="rId6">
                  <a:extLst>
                    <a:ext uri="{A12FA001-AC4F-418D-AE19-62706E023703}">
                      <ahyp:hlinkClr xmlns:ahyp="http://schemas.microsoft.com/office/drawing/2018/hyperlinkcolor" val="tx"/>
                    </a:ext>
                  </a:extLst>
                </a:hlinkClick>
              </a:rPr>
              <a:t> Organizations</a:t>
            </a:r>
            <a:endParaRPr lang="en-US" sz="2000" dirty="0">
              <a:solidFill>
                <a:srgbClr val="82BE43"/>
              </a:solidFill>
            </a:endParaRPr>
          </a:p>
          <a:p>
            <a:pPr marL="180975" indent="-176213">
              <a:buFont typeface="Arial" panose="020B0604020202020204" pitchFamily="34" charset="0"/>
              <a:buChar char="•"/>
            </a:pPr>
            <a:r>
              <a:rPr lang="en-US" sz="2000" dirty="0">
                <a:solidFill>
                  <a:srgbClr val="82BE43"/>
                </a:solidFill>
                <a:hlinkClick r:id="rId7">
                  <a:extLst>
                    <a:ext uri="{A12FA001-AC4F-418D-AE19-62706E023703}">
                      <ahyp:hlinkClr xmlns:ahyp="http://schemas.microsoft.com/office/drawing/2018/hyperlinkcolor" val="tx"/>
                    </a:ext>
                  </a:extLst>
                </a:hlinkClick>
              </a:rPr>
              <a:t>OIG Compliance Program Guidance for Third-Party Medical Billing Companies</a:t>
            </a:r>
            <a:endParaRPr lang="en-US" sz="2000" dirty="0">
              <a:solidFill>
                <a:srgbClr val="82BE43"/>
              </a:solidFill>
            </a:endParaRPr>
          </a:p>
          <a:p>
            <a:pPr marL="180975" indent="-176213">
              <a:buFont typeface="Arial" panose="020B0604020202020204" pitchFamily="34" charset="0"/>
              <a:buChar char="•"/>
            </a:pPr>
            <a:r>
              <a:rPr lang="en-US" sz="2000" dirty="0">
                <a:solidFill>
                  <a:srgbClr val="82BE43"/>
                </a:solidFill>
                <a:hlinkClick r:id="rId8">
                  <a:extLst>
                    <a:ext uri="{A12FA001-AC4F-418D-AE19-62706E023703}">
                      <ahyp:hlinkClr xmlns:ahyp="http://schemas.microsoft.com/office/drawing/2018/hyperlinkcolor" val="tx"/>
                    </a:ext>
                  </a:extLst>
                </a:hlinkClick>
              </a:rPr>
              <a:t>OIG Provider Compliance Training Videos</a:t>
            </a:r>
            <a:endParaRPr lang="en-US" sz="2000" dirty="0">
              <a:solidFill>
                <a:srgbClr val="82BE43"/>
              </a:solidFill>
            </a:endParaRPr>
          </a:p>
          <a:p>
            <a:pPr marL="180975" indent="-176213">
              <a:buFont typeface="Arial" panose="020B0604020202020204" pitchFamily="34" charset="0"/>
              <a:buChar char="•"/>
            </a:pPr>
            <a:r>
              <a:rPr lang="en-US" sz="2000" dirty="0">
                <a:solidFill>
                  <a:srgbClr val="82BE43"/>
                </a:solidFill>
                <a:hlinkClick r:id="rId9">
                  <a:extLst>
                    <a:ext uri="{A12FA001-AC4F-418D-AE19-62706E023703}">
                      <ahyp:hlinkClr xmlns:ahyp="http://schemas.microsoft.com/office/drawing/2018/hyperlinkcolor" val="tx"/>
                    </a:ext>
                  </a:extLst>
                </a:hlinkClick>
              </a:rPr>
              <a:t>A Roadmap for New Physicians – Avoiding Medicare and Medicaid Fraud and Abuse</a:t>
            </a:r>
            <a:endParaRPr lang="en-US" sz="2000" dirty="0">
              <a:solidFill>
                <a:srgbClr val="82BE43"/>
              </a:solidFill>
            </a:endParaRPr>
          </a:p>
        </p:txBody>
      </p:sp>
      <p:sp>
        <p:nvSpPr>
          <p:cNvPr id="3" name="TextBox 2">
            <a:extLst>
              <a:ext uri="{FF2B5EF4-FFF2-40B4-BE49-F238E27FC236}">
                <a16:creationId xmlns:a16="http://schemas.microsoft.com/office/drawing/2014/main" id="{64E42B07-028B-9167-22B5-3A00953BE5D2}"/>
              </a:ext>
            </a:extLst>
          </p:cNvPr>
          <p:cNvSpPr txBox="1"/>
          <p:nvPr/>
        </p:nvSpPr>
        <p:spPr>
          <a:xfrm>
            <a:off x="10460736" y="6240047"/>
            <a:ext cx="1143000" cy="307777"/>
          </a:xfrm>
          <a:prstGeom prst="rect">
            <a:avLst/>
          </a:prstGeom>
          <a:noFill/>
        </p:spPr>
        <p:txBody>
          <a:bodyPr wrap="square" rtlCol="0">
            <a:spAutoFit/>
          </a:bodyPr>
          <a:lstStyle/>
          <a:p>
            <a:r>
              <a:rPr lang="en-US" sz="1400" dirty="0"/>
              <a:t>Rev. 12/2022</a:t>
            </a:r>
          </a:p>
        </p:txBody>
      </p:sp>
    </p:spTree>
    <p:extLst>
      <p:ext uri="{BB962C8B-B14F-4D97-AF65-F5344CB8AC3E}">
        <p14:creationId xmlns:p14="http://schemas.microsoft.com/office/powerpoint/2010/main" val="4244974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291A-813E-BE45-844F-68273184D1EE}"/>
              </a:ext>
            </a:extLst>
          </p:cNvPr>
          <p:cNvSpPr>
            <a:spLocks noGrp="1"/>
          </p:cNvSpPr>
          <p:nvPr>
            <p:ph type="title"/>
          </p:nvPr>
        </p:nvSpPr>
        <p:spPr/>
        <p:txBody>
          <a:bodyPr/>
          <a:lstStyle/>
          <a:p>
            <a:r>
              <a:rPr lang="en-US" dirty="0"/>
              <a:t>THP’s Compliance Program</a:t>
            </a:r>
          </a:p>
        </p:txBody>
      </p:sp>
      <p:sp>
        <p:nvSpPr>
          <p:cNvPr id="3" name="Slide Number Placeholder 2">
            <a:extLst>
              <a:ext uri="{FF2B5EF4-FFF2-40B4-BE49-F238E27FC236}">
                <a16:creationId xmlns:a16="http://schemas.microsoft.com/office/drawing/2014/main" id="{606D6144-8863-F546-B370-B630E29AFD0E}"/>
              </a:ext>
            </a:extLst>
          </p:cNvPr>
          <p:cNvSpPr>
            <a:spLocks noGrp="1"/>
          </p:cNvSpPr>
          <p:nvPr>
            <p:ph type="sldNum" sz="quarter" idx="12"/>
          </p:nvPr>
        </p:nvSpPr>
        <p:spPr/>
        <p:txBody>
          <a:bodyPr/>
          <a:lstStyle/>
          <a:p>
            <a:fld id="{6EBBDEB6-ADCD-D641-8823-BCD8C814EB60}" type="slidenum">
              <a:rPr lang="en-US" smtClean="0"/>
              <a:t>4</a:t>
            </a:fld>
            <a:endParaRPr lang="en-US"/>
          </a:p>
        </p:txBody>
      </p:sp>
      <p:sp>
        <p:nvSpPr>
          <p:cNvPr id="5" name="Content Placeholder 4">
            <a:extLst>
              <a:ext uri="{FF2B5EF4-FFF2-40B4-BE49-F238E27FC236}">
                <a16:creationId xmlns:a16="http://schemas.microsoft.com/office/drawing/2014/main" id="{DDE877D2-04F9-0E4C-B9FA-B98BA52C7E21}"/>
              </a:ext>
            </a:extLst>
          </p:cNvPr>
          <p:cNvSpPr>
            <a:spLocks noGrp="1"/>
          </p:cNvSpPr>
          <p:nvPr>
            <p:ph idx="13"/>
          </p:nvPr>
        </p:nvSpPr>
        <p:spPr>
          <a:xfrm>
            <a:off x="402336" y="1207008"/>
            <a:ext cx="11384280" cy="4558937"/>
          </a:xfrm>
        </p:spPr>
        <p:txBody>
          <a:bodyPr numCol="2" spcCol="914400"/>
          <a:lstStyle/>
          <a:p>
            <a:pPr marL="4762" indent="0">
              <a:buNone/>
            </a:pPr>
            <a:r>
              <a:rPr lang="en-US" sz="1900" b="1" dirty="0">
                <a:solidFill>
                  <a:srgbClr val="008F47"/>
                </a:solidFill>
                <a:latin typeface="Century Gothic"/>
                <a:cs typeface="Century Gothic"/>
              </a:rPr>
              <a:t>The Centers for Medicare and Medicaid Services (CMS) oversees the Medicare program, including Medicare Parts C and D:</a:t>
            </a:r>
          </a:p>
          <a:p>
            <a:pPr marL="296863" indent="-292100"/>
            <a:r>
              <a:rPr lang="en-US" sz="1800" dirty="0">
                <a:latin typeface="Century Gothic"/>
                <a:cs typeface="Century Gothic"/>
              </a:rPr>
              <a:t>Part C and D sponsors must have an effective compliance program and are obligated to have policies and procedures which include measures to prevent, detect and correct Medicare noncompliance and Fraud, Waste and Abuse (FWA).</a:t>
            </a:r>
          </a:p>
          <a:p>
            <a:pPr marL="296863" indent="-292100"/>
            <a:r>
              <a:rPr lang="en-US" sz="1800" dirty="0">
                <a:latin typeface="Century Gothic"/>
                <a:cs typeface="Century Gothic"/>
              </a:rPr>
              <a:t>The Health Plan is responsible for the services it delegates to its FDRs. As such, THP conducts regular auditing and monitoring of these entities.</a:t>
            </a:r>
          </a:p>
          <a:p>
            <a:pPr marL="4762" indent="0">
              <a:buNone/>
            </a:pPr>
            <a:r>
              <a:rPr lang="en-US" sz="1900" b="1" dirty="0">
                <a:solidFill>
                  <a:srgbClr val="008F47"/>
                </a:solidFill>
                <a:latin typeface="Century Gothic"/>
                <a:cs typeface="Century Gothic"/>
              </a:rPr>
              <a:t>West Virginia Mountain Health Trust (MHT) oversees West Virginia Medicaid and WVCHIP:</a:t>
            </a:r>
          </a:p>
          <a:p>
            <a:pPr marL="296863" indent="-292100"/>
            <a:r>
              <a:rPr lang="en-US" sz="1800" dirty="0">
                <a:latin typeface="Century Gothic"/>
                <a:cs typeface="Century Gothic"/>
              </a:rPr>
              <a:t>The Health Plan must have internal controls, policies and procedures to prevent and detect noncompliance and FWA.</a:t>
            </a:r>
          </a:p>
          <a:p>
            <a:pPr marL="296863" indent="-292100"/>
            <a:r>
              <a:rPr lang="en-US" sz="1800" dirty="0">
                <a:latin typeface="Century Gothic"/>
                <a:cs typeface="Century Gothic"/>
              </a:rPr>
              <a:t>The Health Plan must have a compliance plan that includes the seven elements of an effective compliance program.</a:t>
            </a:r>
          </a:p>
        </p:txBody>
      </p:sp>
    </p:spTree>
    <p:extLst>
      <p:ext uri="{BB962C8B-B14F-4D97-AF65-F5344CB8AC3E}">
        <p14:creationId xmlns:p14="http://schemas.microsoft.com/office/powerpoint/2010/main" val="14863175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E6C6-CBA9-0349-806F-DE8163578B0F}"/>
              </a:ext>
            </a:extLst>
          </p:cNvPr>
          <p:cNvSpPr>
            <a:spLocks noGrp="1"/>
          </p:cNvSpPr>
          <p:nvPr>
            <p:ph type="title"/>
          </p:nvPr>
        </p:nvSpPr>
        <p:spPr/>
        <p:txBody>
          <a:bodyPr/>
          <a:lstStyle/>
          <a:p>
            <a:r>
              <a:rPr lang="en-US" dirty="0"/>
              <a:t>You are the Key to Compliance</a:t>
            </a:r>
          </a:p>
        </p:txBody>
      </p:sp>
      <p:sp>
        <p:nvSpPr>
          <p:cNvPr id="3" name="Slide Number Placeholder 2">
            <a:extLst>
              <a:ext uri="{FF2B5EF4-FFF2-40B4-BE49-F238E27FC236}">
                <a16:creationId xmlns:a16="http://schemas.microsoft.com/office/drawing/2014/main" id="{CFE820BB-CC9B-C04E-A9AC-641EF8D1CA7B}"/>
              </a:ext>
            </a:extLst>
          </p:cNvPr>
          <p:cNvSpPr>
            <a:spLocks noGrp="1"/>
          </p:cNvSpPr>
          <p:nvPr>
            <p:ph type="sldNum" sz="quarter" idx="12"/>
          </p:nvPr>
        </p:nvSpPr>
        <p:spPr/>
        <p:txBody>
          <a:bodyPr/>
          <a:lstStyle/>
          <a:p>
            <a:fld id="{6EBBDEB6-ADCD-D641-8823-BCD8C814EB60}" type="slidenum">
              <a:rPr lang="en-US" smtClean="0"/>
              <a:t>5</a:t>
            </a:fld>
            <a:endParaRPr lang="en-US"/>
          </a:p>
        </p:txBody>
      </p:sp>
      <p:sp>
        <p:nvSpPr>
          <p:cNvPr id="4" name="Content Placeholder 3">
            <a:extLst>
              <a:ext uri="{FF2B5EF4-FFF2-40B4-BE49-F238E27FC236}">
                <a16:creationId xmlns:a16="http://schemas.microsoft.com/office/drawing/2014/main" id="{0C5602E1-975F-8C4C-8DBA-AB1451683EA3}"/>
              </a:ext>
            </a:extLst>
          </p:cNvPr>
          <p:cNvSpPr>
            <a:spLocks noGrp="1"/>
          </p:cNvSpPr>
          <p:nvPr>
            <p:ph idx="13"/>
          </p:nvPr>
        </p:nvSpPr>
        <p:spPr>
          <a:xfrm>
            <a:off x="402336" y="1207008"/>
            <a:ext cx="11384280" cy="3931921"/>
          </a:xfrm>
        </p:spPr>
        <p:txBody>
          <a:bodyPr/>
          <a:lstStyle/>
          <a:p>
            <a:pPr marL="4762" indent="0" algn="just">
              <a:buNone/>
            </a:pPr>
            <a:r>
              <a:rPr lang="en-US" dirty="0"/>
              <a:t>As a part of the health care delivery system, it is important that we conduct ourselves in an ethical, legal and compliant manner. In addition, we must commit fully to compliance and be vigilant in the detection, prevention and correction of noncompliance and FWA while administering health care benefits and services.</a:t>
            </a:r>
          </a:p>
          <a:p>
            <a:pPr marL="4762" indent="0" algn="just">
              <a:buNone/>
            </a:pPr>
            <a:r>
              <a:rPr lang="en-US" dirty="0"/>
              <a:t>In addition, if you are a provider of health care services to Medicare, West Virginia Medicaid and/or WVCHIP beneficiaries, you should have a compliance program that is based upon the seven elements of an effective compliance program.</a:t>
            </a:r>
          </a:p>
        </p:txBody>
      </p:sp>
    </p:spTree>
    <p:extLst>
      <p:ext uri="{BB962C8B-B14F-4D97-AF65-F5344CB8AC3E}">
        <p14:creationId xmlns:p14="http://schemas.microsoft.com/office/powerpoint/2010/main" val="871044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B409-E034-2B4E-B61D-4B4FDD02298F}"/>
              </a:ext>
            </a:extLst>
          </p:cNvPr>
          <p:cNvSpPr>
            <a:spLocks noGrp="1"/>
          </p:cNvSpPr>
          <p:nvPr>
            <p:ph type="title"/>
          </p:nvPr>
        </p:nvSpPr>
        <p:spPr/>
        <p:txBody>
          <a:bodyPr/>
          <a:lstStyle/>
          <a:p>
            <a:r>
              <a:rPr lang="en-US" dirty="0"/>
              <a:t>Compliance Program Requirements</a:t>
            </a:r>
          </a:p>
        </p:txBody>
      </p:sp>
      <p:sp>
        <p:nvSpPr>
          <p:cNvPr id="3" name="Content Placeholder 2">
            <a:extLst>
              <a:ext uri="{FF2B5EF4-FFF2-40B4-BE49-F238E27FC236}">
                <a16:creationId xmlns:a16="http://schemas.microsoft.com/office/drawing/2014/main" id="{A2802377-FAE4-684B-BF42-FC5E9BF91EEA}"/>
              </a:ext>
            </a:extLst>
          </p:cNvPr>
          <p:cNvSpPr>
            <a:spLocks noGrp="1"/>
          </p:cNvSpPr>
          <p:nvPr>
            <p:ph sz="half" idx="1"/>
          </p:nvPr>
        </p:nvSpPr>
        <p:spPr>
          <a:xfrm>
            <a:off x="402336" y="1170432"/>
            <a:ext cx="11402568" cy="5230368"/>
          </a:xfrm>
        </p:spPr>
        <p:txBody>
          <a:bodyPr numCol="1" spcCol="457200"/>
          <a:lstStyle/>
          <a:p>
            <a:pPr marL="11112">
              <a:spcAft>
                <a:spcPts val="1200"/>
              </a:spcAft>
            </a:pPr>
            <a:r>
              <a:rPr lang="en-US" sz="2200" dirty="0">
                <a:solidFill>
                  <a:srgbClr val="008F47"/>
                </a:solidFill>
              </a:rPr>
              <a:t>A compliance program should include seven core elements:</a:t>
            </a:r>
          </a:p>
          <a:p>
            <a:pPr marL="349250" indent="-339725">
              <a:spcAft>
                <a:spcPts val="1200"/>
              </a:spcAft>
              <a:buFont typeface="+mj-lt"/>
              <a:buAutoNum type="arabicPeriod"/>
            </a:pPr>
            <a:r>
              <a:rPr lang="en-US" sz="2200" b="0" dirty="0"/>
              <a:t>Written policies, procedures and standards of conduct</a:t>
            </a:r>
          </a:p>
          <a:p>
            <a:pPr marL="349250" indent="-339725">
              <a:spcAft>
                <a:spcPts val="1200"/>
              </a:spcAft>
              <a:buFont typeface="+mj-lt"/>
              <a:buAutoNum type="arabicPeriod"/>
            </a:pPr>
            <a:r>
              <a:rPr lang="en-US" sz="2200" b="0" dirty="0"/>
              <a:t>Compliance officer, compliance committee and high-level oversight</a:t>
            </a:r>
          </a:p>
          <a:p>
            <a:pPr marL="349250" indent="-339725">
              <a:spcAft>
                <a:spcPts val="1200"/>
              </a:spcAft>
              <a:buFont typeface="+mj-lt"/>
              <a:buAutoNum type="arabicPeriod"/>
            </a:pPr>
            <a:r>
              <a:rPr lang="en-US" sz="2200" b="0" dirty="0"/>
              <a:t>Effective training and education</a:t>
            </a:r>
          </a:p>
          <a:p>
            <a:pPr marL="349250" indent="-339725">
              <a:spcAft>
                <a:spcPts val="1200"/>
              </a:spcAft>
              <a:buFont typeface="+mj-lt"/>
              <a:buAutoNum type="arabicPeriod"/>
            </a:pPr>
            <a:r>
              <a:rPr lang="en-US" sz="2200" b="0" dirty="0"/>
              <a:t>Effective lines of communication</a:t>
            </a:r>
          </a:p>
          <a:p>
            <a:pPr marL="349250" indent="-339725">
              <a:spcAft>
                <a:spcPts val="1200"/>
              </a:spcAft>
              <a:buFont typeface="+mj-lt"/>
              <a:buAutoNum type="arabicPeriod"/>
            </a:pPr>
            <a:r>
              <a:rPr lang="en-US" sz="2200" b="0" dirty="0"/>
              <a:t>Well publicized disciplinary standards</a:t>
            </a:r>
          </a:p>
          <a:p>
            <a:pPr marL="349250" indent="-339725">
              <a:spcAft>
                <a:spcPts val="1200"/>
              </a:spcAft>
              <a:buFont typeface="+mj-lt"/>
              <a:buAutoNum type="arabicPeriod"/>
            </a:pPr>
            <a:r>
              <a:rPr lang="en-US" sz="2200" b="0" dirty="0"/>
              <a:t>Effective systems for routine monitoring and identification of compliance risks</a:t>
            </a:r>
          </a:p>
          <a:p>
            <a:pPr marL="349250" indent="-339725">
              <a:spcAft>
                <a:spcPts val="1200"/>
              </a:spcAft>
              <a:buFont typeface="+mj-lt"/>
              <a:buAutoNum type="arabicPeriod"/>
            </a:pPr>
            <a:r>
              <a:rPr lang="en-US" sz="2200" b="0" dirty="0"/>
              <a:t>Procedures and systems for prompt response to compliance issues</a:t>
            </a:r>
          </a:p>
          <a:p>
            <a:pPr marL="11112">
              <a:spcAft>
                <a:spcPts val="1200"/>
              </a:spcAft>
            </a:pPr>
            <a:r>
              <a:rPr lang="en-US" b="0" dirty="0"/>
              <a:t>42 C.F.R. §§ 422.503(b)(4)(vi) &amp; 423.504(b)(4)(vi); Internet-Only Manual (“IOM”), Pub. 100-16, Medicare Managed Care Manual Ch. 21; IOM, Pub. 100-18, Medicare Prescription Drug Benefit Manual Ch. 9.</a:t>
            </a:r>
          </a:p>
        </p:txBody>
      </p:sp>
      <p:sp>
        <p:nvSpPr>
          <p:cNvPr id="4" name="Slide Number Placeholder 3">
            <a:extLst>
              <a:ext uri="{FF2B5EF4-FFF2-40B4-BE49-F238E27FC236}">
                <a16:creationId xmlns:a16="http://schemas.microsoft.com/office/drawing/2014/main" id="{26CCC91C-552F-2E40-BB85-03DA21C2BC1D}"/>
              </a:ext>
            </a:extLst>
          </p:cNvPr>
          <p:cNvSpPr>
            <a:spLocks noGrp="1"/>
          </p:cNvSpPr>
          <p:nvPr>
            <p:ph type="sldNum" sz="quarter" idx="12"/>
          </p:nvPr>
        </p:nvSpPr>
        <p:spPr/>
        <p:txBody>
          <a:bodyPr/>
          <a:lstStyle/>
          <a:p>
            <a:fld id="{6EBBDEB6-ADCD-D641-8823-BCD8C814EB60}" type="slidenum">
              <a:rPr lang="en-US" smtClean="0"/>
              <a:t>6</a:t>
            </a:fld>
            <a:endParaRPr lang="en-US"/>
          </a:p>
        </p:txBody>
      </p:sp>
    </p:spTree>
    <p:extLst>
      <p:ext uri="{BB962C8B-B14F-4D97-AF65-F5344CB8AC3E}">
        <p14:creationId xmlns:p14="http://schemas.microsoft.com/office/powerpoint/2010/main" val="17888035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5B409-E034-2B4E-B61D-4B4FDD02298F}"/>
              </a:ext>
            </a:extLst>
          </p:cNvPr>
          <p:cNvSpPr>
            <a:spLocks noGrp="1"/>
          </p:cNvSpPr>
          <p:nvPr>
            <p:ph type="title"/>
          </p:nvPr>
        </p:nvSpPr>
        <p:spPr/>
        <p:txBody>
          <a:bodyPr/>
          <a:lstStyle/>
          <a:p>
            <a:r>
              <a:rPr lang="en-US" dirty="0"/>
              <a:t>Code of Conduct</a:t>
            </a:r>
          </a:p>
        </p:txBody>
      </p:sp>
      <p:sp>
        <p:nvSpPr>
          <p:cNvPr id="3" name="Content Placeholder 2">
            <a:extLst>
              <a:ext uri="{FF2B5EF4-FFF2-40B4-BE49-F238E27FC236}">
                <a16:creationId xmlns:a16="http://schemas.microsoft.com/office/drawing/2014/main" id="{A2802377-FAE4-684B-BF42-FC5E9BF91EEA}"/>
              </a:ext>
            </a:extLst>
          </p:cNvPr>
          <p:cNvSpPr>
            <a:spLocks noGrp="1"/>
          </p:cNvSpPr>
          <p:nvPr>
            <p:ph sz="half" idx="1"/>
          </p:nvPr>
        </p:nvSpPr>
        <p:spPr>
          <a:xfrm>
            <a:off x="402336" y="1170432"/>
            <a:ext cx="5227755" cy="5230368"/>
          </a:xfrm>
        </p:spPr>
        <p:txBody>
          <a:bodyPr numCol="1" spcCol="457200"/>
          <a:lstStyle/>
          <a:p>
            <a:pPr marL="11112">
              <a:spcAft>
                <a:spcPts val="1200"/>
              </a:spcAft>
            </a:pPr>
            <a:r>
              <a:rPr lang="en-US" sz="2400" b="0" dirty="0">
                <a:solidFill>
                  <a:srgbClr val="2E3639"/>
                </a:solidFill>
              </a:rPr>
              <a:t>The successful business operation and reputation of The Health Plan is built on the principles of fair dealing and ethical conduct. </a:t>
            </a:r>
            <a:br>
              <a:rPr lang="en-US" sz="2400" b="0" dirty="0">
                <a:solidFill>
                  <a:srgbClr val="2E3639"/>
                </a:solidFill>
              </a:rPr>
            </a:br>
            <a:r>
              <a:rPr lang="en-US" sz="2400" b="0" dirty="0">
                <a:solidFill>
                  <a:srgbClr val="2E3639"/>
                </a:solidFill>
              </a:rPr>
              <a:t>As a result, The Health Plan has adopted a code of conduct which requires compliance with all applicable laws and regulations. </a:t>
            </a:r>
          </a:p>
        </p:txBody>
      </p:sp>
      <p:sp>
        <p:nvSpPr>
          <p:cNvPr id="4" name="Slide Number Placeholder 3">
            <a:extLst>
              <a:ext uri="{FF2B5EF4-FFF2-40B4-BE49-F238E27FC236}">
                <a16:creationId xmlns:a16="http://schemas.microsoft.com/office/drawing/2014/main" id="{26CCC91C-552F-2E40-BB85-03DA21C2BC1D}"/>
              </a:ext>
            </a:extLst>
          </p:cNvPr>
          <p:cNvSpPr>
            <a:spLocks noGrp="1"/>
          </p:cNvSpPr>
          <p:nvPr>
            <p:ph type="sldNum" sz="quarter" idx="12"/>
          </p:nvPr>
        </p:nvSpPr>
        <p:spPr/>
        <p:txBody>
          <a:bodyPr/>
          <a:lstStyle/>
          <a:p>
            <a:fld id="{6EBBDEB6-ADCD-D641-8823-BCD8C814EB60}" type="slidenum">
              <a:rPr lang="en-US" smtClean="0"/>
              <a:t>7</a:t>
            </a:fld>
            <a:endParaRPr lang="en-US"/>
          </a:p>
        </p:txBody>
      </p:sp>
      <p:sp>
        <p:nvSpPr>
          <p:cNvPr id="5" name="TextBox 4">
            <a:extLst>
              <a:ext uri="{FF2B5EF4-FFF2-40B4-BE49-F238E27FC236}">
                <a16:creationId xmlns:a16="http://schemas.microsoft.com/office/drawing/2014/main" id="{E473D8F7-27FF-AC4C-9E30-A6E12C487CDB}"/>
              </a:ext>
            </a:extLst>
          </p:cNvPr>
          <p:cNvSpPr txBox="1"/>
          <p:nvPr/>
        </p:nvSpPr>
        <p:spPr>
          <a:xfrm>
            <a:off x="6096000" y="1170432"/>
            <a:ext cx="5693664" cy="4490845"/>
          </a:xfrm>
          <a:prstGeom prst="rect">
            <a:avLst/>
          </a:prstGeom>
          <a:solidFill>
            <a:srgbClr val="008F47"/>
          </a:solidFill>
        </p:spPr>
        <p:txBody>
          <a:bodyPr wrap="square" lIns="365760" tIns="365760" rIns="365760" bIns="365760" rtlCol="0">
            <a:spAutoFit/>
          </a:bodyPr>
          <a:lstStyle/>
          <a:p>
            <a:pPr>
              <a:lnSpc>
                <a:spcPct val="114000"/>
              </a:lnSpc>
            </a:pPr>
            <a:r>
              <a:rPr lang="en-US" sz="2400" dirty="0">
                <a:solidFill>
                  <a:schemeClr val="bg1"/>
                </a:solidFill>
                <a:latin typeface="Century Gothic" panose="020B0502020202020204" pitchFamily="34" charset="0"/>
              </a:rPr>
              <a:t>We expect our directors, officers, employees, contractors, FDRs/Subcontractors and contracted providers to conduct business in accordance with the letter, spirit and intent of all relevant laws and to refrain from illegal, dishonest or unethical conduct.</a:t>
            </a:r>
          </a:p>
        </p:txBody>
      </p:sp>
    </p:spTree>
    <p:extLst>
      <p:ext uri="{BB962C8B-B14F-4D97-AF65-F5344CB8AC3E}">
        <p14:creationId xmlns:p14="http://schemas.microsoft.com/office/powerpoint/2010/main" val="180763453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Code of Conduct</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3"/>
            <a:ext cx="11402568" cy="4747042"/>
          </a:xfrm>
        </p:spPr>
        <p:txBody>
          <a:bodyPr spcCol="457200"/>
          <a:lstStyle/>
          <a:p>
            <a:r>
              <a:rPr lang="en-US" sz="2000" dirty="0">
                <a:solidFill>
                  <a:srgbClr val="008F47"/>
                </a:solidFill>
              </a:rPr>
              <a:t>What is a Code of Conduct?</a:t>
            </a:r>
          </a:p>
          <a:p>
            <a:pPr marL="231775" indent="-220663">
              <a:buFont typeface="Arial" panose="020B0604020202020204" pitchFamily="34" charset="0"/>
              <a:buChar char="•"/>
            </a:pPr>
            <a:r>
              <a:rPr lang="en-US" sz="2000" b="0" dirty="0"/>
              <a:t>A set of principles and expectations that are considered binding on any person who is a member of a particular group.</a:t>
            </a:r>
          </a:p>
          <a:p>
            <a:pPr marL="231775" indent="-220663">
              <a:buFont typeface="Arial" panose="020B0604020202020204" pitchFamily="34" charset="0"/>
              <a:buChar char="•"/>
            </a:pPr>
            <a:r>
              <a:rPr lang="en-US" sz="2000" b="0" dirty="0"/>
              <a:t>A set of rules that guide behavior, actions and decisions in a specified situation.</a:t>
            </a:r>
          </a:p>
          <a:p>
            <a:pPr marL="231775" indent="-220663">
              <a:buFont typeface="Arial" panose="020B0604020202020204" pitchFamily="34" charset="0"/>
              <a:buChar char="•"/>
            </a:pPr>
            <a:r>
              <a:rPr lang="en-US" sz="2000" b="0" dirty="0"/>
              <a:t>A tool to encourage open discussions of ethics and ethical situations one may face in the workplace.</a:t>
            </a:r>
          </a:p>
          <a:p>
            <a:pPr marL="231775" indent="-220663">
              <a:buFont typeface="Arial" panose="020B0604020202020204" pitchFamily="34" charset="0"/>
              <a:buChar char="•"/>
            </a:pPr>
            <a:r>
              <a:rPr lang="en-US" sz="2000" b="0" dirty="0"/>
              <a:t>An example of how to promote a higher standard of practice and a positive public image.</a:t>
            </a:r>
          </a:p>
          <a:p>
            <a:endParaRPr lang="en-US" sz="2000" b="0" dirty="0"/>
          </a:p>
          <a:p>
            <a:r>
              <a:rPr lang="en-US" sz="2000" b="0" dirty="0"/>
              <a:t>All FDRs, Subcontractors and contracted providers of The Health Plan should adhere to our code of conduct or their own comparable standards of conduct. The Health Plan’s code of conduct can be accessed through the following link: </a:t>
            </a:r>
          </a:p>
          <a:p>
            <a:r>
              <a:rPr lang="en-US" sz="2000" dirty="0"/>
              <a:t>Access THP’s Code of Conduct </a:t>
            </a:r>
            <a:r>
              <a:rPr lang="en-US" sz="2000" dirty="0">
                <a:solidFill>
                  <a:srgbClr val="82BE43"/>
                </a:solidFill>
                <a:hlinkClick r:id="rId2"/>
              </a:rPr>
              <a:t>here</a:t>
            </a:r>
            <a:r>
              <a:rPr lang="en-US" sz="2000" b="0" dirty="0"/>
              <a:t>.</a:t>
            </a: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8</a:t>
            </a:fld>
            <a:endParaRPr lang="en-US"/>
          </a:p>
        </p:txBody>
      </p:sp>
    </p:spTree>
    <p:extLst>
      <p:ext uri="{BB962C8B-B14F-4D97-AF65-F5344CB8AC3E}">
        <p14:creationId xmlns:p14="http://schemas.microsoft.com/office/powerpoint/2010/main" val="2715298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750B-A8F4-CF47-BEE1-781A8E8ABF93}"/>
              </a:ext>
            </a:extLst>
          </p:cNvPr>
          <p:cNvSpPr>
            <a:spLocks noGrp="1"/>
          </p:cNvSpPr>
          <p:nvPr>
            <p:ph type="title"/>
          </p:nvPr>
        </p:nvSpPr>
        <p:spPr/>
        <p:txBody>
          <a:bodyPr/>
          <a:lstStyle/>
          <a:p>
            <a:r>
              <a:rPr lang="en-US" dirty="0"/>
              <a:t>Steps to Promote Compliance</a:t>
            </a:r>
          </a:p>
        </p:txBody>
      </p:sp>
      <p:sp>
        <p:nvSpPr>
          <p:cNvPr id="3" name="Content Placeholder 2">
            <a:extLst>
              <a:ext uri="{FF2B5EF4-FFF2-40B4-BE49-F238E27FC236}">
                <a16:creationId xmlns:a16="http://schemas.microsoft.com/office/drawing/2014/main" id="{470DEDC4-280D-354B-AFD2-ED155C9462AE}"/>
              </a:ext>
            </a:extLst>
          </p:cNvPr>
          <p:cNvSpPr>
            <a:spLocks noGrp="1"/>
          </p:cNvSpPr>
          <p:nvPr>
            <p:ph sz="half" idx="1"/>
          </p:nvPr>
        </p:nvSpPr>
        <p:spPr>
          <a:xfrm>
            <a:off x="402336" y="1170432"/>
            <a:ext cx="11402568" cy="4995237"/>
          </a:xfrm>
        </p:spPr>
        <p:txBody>
          <a:bodyPr spcCol="457200"/>
          <a:lstStyle/>
          <a:p>
            <a:r>
              <a:rPr lang="en-US" sz="2000" dirty="0">
                <a:solidFill>
                  <a:srgbClr val="008F47"/>
                </a:solidFill>
              </a:rPr>
              <a:t>Screen Your Employees</a:t>
            </a:r>
          </a:p>
          <a:p>
            <a:pPr marL="11112"/>
            <a:r>
              <a:rPr lang="en-US" sz="2000" b="0" dirty="0"/>
              <a:t>Federal law prohibits the payment of federal health care dollars to persons who are excluded from participation in federal health care programs. You should screen all your employees through the Office of Inspector General (OIG) List of Excluded Individuals and Entities and the Government Services Administration System for Award Management (GSA or SAM). You should conduct these screenings at hire and each month thereafter. You should also maintain records of these screenings for at least 10 years.</a:t>
            </a:r>
          </a:p>
          <a:p>
            <a:endParaRPr lang="en-US" sz="2000" b="0" dirty="0"/>
          </a:p>
          <a:p>
            <a:r>
              <a:rPr lang="en-US" sz="2000" dirty="0"/>
              <a:t>If you become excluded, or find you have hired an excluded individual, you must notify the compliance department at The Health Plan immediately.</a:t>
            </a:r>
          </a:p>
          <a:p>
            <a:r>
              <a:rPr lang="en-US" sz="2000" b="0" dirty="0"/>
              <a:t>The OIG exclusion database can be accessed at: </a:t>
            </a:r>
            <a:r>
              <a:rPr lang="en-US" sz="2000" b="0" dirty="0">
                <a:solidFill>
                  <a:srgbClr val="82BE43"/>
                </a:solidFill>
                <a:hlinkClick r:id="rId2">
                  <a:extLst>
                    <a:ext uri="{A12FA001-AC4F-418D-AE19-62706E023703}">
                      <ahyp:hlinkClr xmlns:ahyp="http://schemas.microsoft.com/office/drawing/2018/hyperlinkcolor" val="tx"/>
                    </a:ext>
                  </a:extLst>
                </a:hlinkClick>
              </a:rPr>
              <a:t>https://</a:t>
            </a:r>
            <a:r>
              <a:rPr lang="en-US" sz="2000" b="0" dirty="0" err="1">
                <a:solidFill>
                  <a:srgbClr val="82BE43"/>
                </a:solidFill>
                <a:hlinkClick r:id="rId2">
                  <a:extLst>
                    <a:ext uri="{A12FA001-AC4F-418D-AE19-62706E023703}">
                      <ahyp:hlinkClr xmlns:ahyp="http://schemas.microsoft.com/office/drawing/2018/hyperlinkcolor" val="tx"/>
                    </a:ext>
                  </a:extLst>
                </a:hlinkClick>
              </a:rPr>
              <a:t>oig.hhs.gov</a:t>
            </a:r>
            <a:r>
              <a:rPr lang="en-US" sz="2000" b="0" dirty="0">
                <a:solidFill>
                  <a:srgbClr val="82BE43"/>
                </a:solidFill>
                <a:hlinkClick r:id="rId2">
                  <a:extLst>
                    <a:ext uri="{A12FA001-AC4F-418D-AE19-62706E023703}">
                      <ahyp:hlinkClr xmlns:ahyp="http://schemas.microsoft.com/office/drawing/2018/hyperlinkcolor" val="tx"/>
                    </a:ext>
                  </a:extLst>
                </a:hlinkClick>
              </a:rPr>
              <a:t>/exclusions/</a:t>
            </a:r>
            <a:r>
              <a:rPr lang="en-US" sz="2000" b="0" dirty="0" err="1">
                <a:solidFill>
                  <a:srgbClr val="82BE43"/>
                </a:solidFill>
                <a:hlinkClick r:id="rId2">
                  <a:extLst>
                    <a:ext uri="{A12FA001-AC4F-418D-AE19-62706E023703}">
                      <ahyp:hlinkClr xmlns:ahyp="http://schemas.microsoft.com/office/drawing/2018/hyperlinkcolor" val="tx"/>
                    </a:ext>
                  </a:extLst>
                </a:hlinkClick>
              </a:rPr>
              <a:t>index.asp</a:t>
            </a:r>
            <a:endParaRPr lang="en-US" sz="2000" b="0" dirty="0">
              <a:solidFill>
                <a:srgbClr val="82BE43"/>
              </a:solidFill>
            </a:endParaRPr>
          </a:p>
          <a:p>
            <a:r>
              <a:rPr lang="en-US" sz="2000" b="0" dirty="0"/>
              <a:t>The SAM exclusion database can be accessed at: </a:t>
            </a:r>
            <a:r>
              <a:rPr lang="en-US" sz="2000" b="0" dirty="0">
                <a:solidFill>
                  <a:srgbClr val="82BE43"/>
                </a:solidFill>
                <a:hlinkClick r:id="rId3">
                  <a:extLst>
                    <a:ext uri="{A12FA001-AC4F-418D-AE19-62706E023703}">
                      <ahyp:hlinkClr xmlns:ahyp="http://schemas.microsoft.com/office/drawing/2018/hyperlinkcolor" val="tx"/>
                    </a:ext>
                  </a:extLst>
                </a:hlinkClick>
              </a:rPr>
              <a:t>https://</a:t>
            </a:r>
            <a:r>
              <a:rPr lang="en-US" sz="2000" b="0" dirty="0" err="1">
                <a:solidFill>
                  <a:srgbClr val="82BE43"/>
                </a:solidFill>
                <a:hlinkClick r:id="rId3">
                  <a:extLst>
                    <a:ext uri="{A12FA001-AC4F-418D-AE19-62706E023703}">
                      <ahyp:hlinkClr xmlns:ahyp="http://schemas.microsoft.com/office/drawing/2018/hyperlinkcolor" val="tx"/>
                    </a:ext>
                  </a:extLst>
                </a:hlinkClick>
              </a:rPr>
              <a:t>sam.gov</a:t>
            </a:r>
            <a:r>
              <a:rPr lang="en-US" sz="2000" b="0" dirty="0">
                <a:solidFill>
                  <a:srgbClr val="82BE43"/>
                </a:solidFill>
                <a:hlinkClick r:id="rId3">
                  <a:extLst>
                    <a:ext uri="{A12FA001-AC4F-418D-AE19-62706E023703}">
                      <ahyp:hlinkClr xmlns:ahyp="http://schemas.microsoft.com/office/drawing/2018/hyperlinkcolor" val="tx"/>
                    </a:ext>
                  </a:extLst>
                </a:hlinkClick>
              </a:rPr>
              <a:t>/content/home</a:t>
            </a:r>
            <a:endParaRPr lang="en-US" sz="2000" b="0" dirty="0">
              <a:solidFill>
                <a:srgbClr val="82BE43"/>
              </a:solidFill>
            </a:endParaRPr>
          </a:p>
        </p:txBody>
      </p:sp>
      <p:sp>
        <p:nvSpPr>
          <p:cNvPr id="4" name="Slide Number Placeholder 3">
            <a:extLst>
              <a:ext uri="{FF2B5EF4-FFF2-40B4-BE49-F238E27FC236}">
                <a16:creationId xmlns:a16="http://schemas.microsoft.com/office/drawing/2014/main" id="{8326F4DD-CEEF-F842-A9AB-36DE59CBB53D}"/>
              </a:ext>
            </a:extLst>
          </p:cNvPr>
          <p:cNvSpPr>
            <a:spLocks noGrp="1"/>
          </p:cNvSpPr>
          <p:nvPr>
            <p:ph type="sldNum" sz="quarter" idx="12"/>
          </p:nvPr>
        </p:nvSpPr>
        <p:spPr/>
        <p:txBody>
          <a:bodyPr/>
          <a:lstStyle/>
          <a:p>
            <a:fld id="{6EBBDEB6-ADCD-D641-8823-BCD8C814EB60}" type="slidenum">
              <a:rPr lang="en-US" smtClean="0"/>
              <a:t>9</a:t>
            </a:fld>
            <a:endParaRPr lang="en-US"/>
          </a:p>
        </p:txBody>
      </p:sp>
    </p:spTree>
    <p:extLst>
      <p:ext uri="{BB962C8B-B14F-4D97-AF65-F5344CB8AC3E}">
        <p14:creationId xmlns:p14="http://schemas.microsoft.com/office/powerpoint/2010/main" val="3214432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6109</TotalTime>
  <Words>4384</Words>
  <Application>Microsoft Macintosh PowerPoint</Application>
  <PresentationFormat>Widescreen</PresentationFormat>
  <Paragraphs>271</Paragraphs>
  <Slides>36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Century Gothic</vt:lpstr>
      <vt:lpstr>Office Theme</vt:lpstr>
      <vt:lpstr>Compliance and Fraud, Waste and Abuse</vt:lpstr>
      <vt:lpstr>FDR and Subcontractor Definitions</vt:lpstr>
      <vt:lpstr>The Health Plan’s (THP)  Compliance Program and Code of Conduct</vt:lpstr>
      <vt:lpstr>THP’s Compliance Program</vt:lpstr>
      <vt:lpstr>You are the Key to Compliance</vt:lpstr>
      <vt:lpstr>Compliance Program Requirements</vt:lpstr>
      <vt:lpstr>Code of Conduct</vt:lpstr>
      <vt:lpstr>Code of Conduct</vt:lpstr>
      <vt:lpstr>Steps to Promote Compliance</vt:lpstr>
      <vt:lpstr>Steps to Promote Compliance</vt:lpstr>
      <vt:lpstr>Steps to Promote Compliance</vt:lpstr>
      <vt:lpstr>Steps to Promote Compliance</vt:lpstr>
      <vt:lpstr>Reporting FWA and Noncompliance</vt:lpstr>
      <vt:lpstr>Reporting FWA and Noncompliance</vt:lpstr>
      <vt:lpstr>Compliance Program Review</vt:lpstr>
      <vt:lpstr>Fraud, Waste and Abuse (FWA) Detection and Prevention</vt:lpstr>
      <vt:lpstr>Why Focus on FWA?</vt:lpstr>
      <vt:lpstr>Why Focus on FWA?</vt:lpstr>
      <vt:lpstr>FWA Definitions</vt:lpstr>
      <vt:lpstr>More About Fraud and Abuse</vt:lpstr>
      <vt:lpstr>The What and Who of Fraud</vt:lpstr>
      <vt:lpstr>Examples of Provider Fraud</vt:lpstr>
      <vt:lpstr>Examples of Member Fraud</vt:lpstr>
      <vt:lpstr>Reporting Fraud, Waste and Abuse</vt:lpstr>
      <vt:lpstr>Important Health Care Industry Laws and Regulations</vt:lpstr>
      <vt:lpstr>Laws You Need to Know</vt:lpstr>
      <vt:lpstr>Examples of Potential False Claims</vt:lpstr>
      <vt:lpstr>More About the False Claims Act</vt:lpstr>
      <vt:lpstr>Laws You Need to Know</vt:lpstr>
      <vt:lpstr>Laws You Need to Know</vt:lpstr>
      <vt:lpstr>Laws You Need to Know</vt:lpstr>
      <vt:lpstr>Laws You Need to Know</vt:lpstr>
      <vt:lpstr>More About HIPAA</vt:lpstr>
      <vt:lpstr>More About HIPAA</vt:lpstr>
      <vt:lpstr>More  Information</vt:lpstr>
      <vt:lpstr>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Steffey</dc:creator>
  <cp:lastModifiedBy>Tiffany Wildern</cp:lastModifiedBy>
  <cp:revision>331</cp:revision>
  <dcterms:created xsi:type="dcterms:W3CDTF">2020-10-06T13:25:01Z</dcterms:created>
  <dcterms:modified xsi:type="dcterms:W3CDTF">2022-12-22T16:25:25Z</dcterms:modified>
</cp:coreProperties>
</file>