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710" r:id="rId3"/>
    <p:sldId id="711" r:id="rId4"/>
    <p:sldId id="659" r:id="rId5"/>
    <p:sldId id="712" r:id="rId6"/>
    <p:sldId id="713" r:id="rId7"/>
    <p:sldId id="714" r:id="rId8"/>
    <p:sldId id="715" r:id="rId9"/>
    <p:sldId id="716" r:id="rId10"/>
    <p:sldId id="717" r:id="rId11"/>
    <p:sldId id="718" r:id="rId12"/>
    <p:sldId id="719" r:id="rId13"/>
    <p:sldId id="720" r:id="rId14"/>
    <p:sldId id="721" r:id="rId15"/>
    <p:sldId id="722" r:id="rId16"/>
    <p:sldId id="723" r:id="rId17"/>
    <p:sldId id="724" r:id="rId18"/>
    <p:sldId id="725" r:id="rId19"/>
    <p:sldId id="726" r:id="rId20"/>
    <p:sldId id="727" r:id="rId21"/>
    <p:sldId id="728" r:id="rId22"/>
    <p:sldId id="729" r:id="rId23"/>
    <p:sldId id="730" r:id="rId24"/>
    <p:sldId id="731" r:id="rId25"/>
    <p:sldId id="732" r:id="rId26"/>
    <p:sldId id="662" r:id="rId27"/>
    <p:sldId id="734" r:id="rId28"/>
    <p:sldId id="735" r:id="rId29"/>
    <p:sldId id="736" r:id="rId30"/>
    <p:sldId id="737" r:id="rId31"/>
    <p:sldId id="738" r:id="rId32"/>
    <p:sldId id="739" r:id="rId33"/>
    <p:sldId id="740" r:id="rId34"/>
    <p:sldId id="610" r:id="rId35"/>
    <p:sldId id="742" r:id="rId36"/>
    <p:sldId id="743" r:id="rId37"/>
    <p:sldId id="744" r:id="rId38"/>
    <p:sldId id="74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xanne Loughery" initials="RL" lastIdx="2" clrIdx="0">
    <p:extLst>
      <p:ext uri="{19B8F6BF-5375-455C-9EA6-DF929625EA0E}">
        <p15:presenceInfo xmlns:p15="http://schemas.microsoft.com/office/powerpoint/2012/main" userId="S::conrloughery@healthplan.org::a04cba22-6ee0-4496-921e-a0b4258256d6" providerId="AD"/>
      </p:ext>
    </p:extLst>
  </p:cmAuthor>
  <p:cmAuthor id="2" name="Neal Ford, PharmD" initials="NFP" lastIdx="28" clrIdx="1">
    <p:extLst>
      <p:ext uri="{19B8F6BF-5375-455C-9EA6-DF929625EA0E}">
        <p15:presenceInfo xmlns:p15="http://schemas.microsoft.com/office/powerpoint/2012/main" userId="Neal Ford, PharmD" providerId="None"/>
      </p:ext>
    </p:extLst>
  </p:cmAuthor>
  <p:cmAuthor id="3" name="Gina Mori" initials="GM" lastIdx="18" clrIdx="2">
    <p:extLst>
      <p:ext uri="{19B8F6BF-5375-455C-9EA6-DF929625EA0E}">
        <p15:presenceInfo xmlns:p15="http://schemas.microsoft.com/office/powerpoint/2012/main" userId="S::gmori@healthplan.org::52492394-ba64-41ad-a75a-dff87376e4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44"/>
    <a:srgbClr val="82BE43"/>
    <a:srgbClr val="2E3639"/>
    <a:srgbClr val="D2480A"/>
    <a:srgbClr val="008F47"/>
    <a:srgbClr val="54585A"/>
    <a:srgbClr val="808180"/>
    <a:srgbClr val="C9920E"/>
    <a:srgbClr val="006838"/>
    <a:srgbClr val="0072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20" autoAdjust="0"/>
    <p:restoredTop sz="87465" autoAdjust="0"/>
  </p:normalViewPr>
  <p:slideViewPr>
    <p:cSldViewPr snapToObjects="1">
      <p:cViewPr>
        <p:scale>
          <a:sx n="72" d="100"/>
          <a:sy n="72" d="100"/>
        </p:scale>
        <p:origin x="752" y="8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780DA-D577-2649-8BD2-6F61FFE0B9A1}"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73EB8-FB9F-9147-94AB-522A0CD01013}" type="slidenum">
              <a:rPr lang="en-US" smtClean="0"/>
              <a:t>‹#›</a:t>
            </a:fld>
            <a:endParaRPr lang="en-US"/>
          </a:p>
        </p:txBody>
      </p:sp>
    </p:spTree>
    <p:extLst>
      <p:ext uri="{BB962C8B-B14F-4D97-AF65-F5344CB8AC3E}">
        <p14:creationId xmlns:p14="http://schemas.microsoft.com/office/powerpoint/2010/main" val="166057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4</a:t>
            </a:fld>
            <a:endParaRPr lang="en-US"/>
          </a:p>
        </p:txBody>
      </p:sp>
    </p:spTree>
    <p:extLst>
      <p:ext uri="{BB962C8B-B14F-4D97-AF65-F5344CB8AC3E}">
        <p14:creationId xmlns:p14="http://schemas.microsoft.com/office/powerpoint/2010/main" val="370331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14</a:t>
            </a:fld>
            <a:endParaRPr lang="en-US"/>
          </a:p>
        </p:txBody>
      </p:sp>
    </p:spTree>
    <p:extLst>
      <p:ext uri="{BB962C8B-B14F-4D97-AF65-F5344CB8AC3E}">
        <p14:creationId xmlns:p14="http://schemas.microsoft.com/office/powerpoint/2010/main" val="1023346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16</a:t>
            </a:fld>
            <a:endParaRPr lang="en-US"/>
          </a:p>
        </p:txBody>
      </p:sp>
    </p:spTree>
    <p:extLst>
      <p:ext uri="{BB962C8B-B14F-4D97-AF65-F5344CB8AC3E}">
        <p14:creationId xmlns:p14="http://schemas.microsoft.com/office/powerpoint/2010/main" val="212122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17</a:t>
            </a:fld>
            <a:endParaRPr lang="en-US"/>
          </a:p>
        </p:txBody>
      </p:sp>
    </p:spTree>
    <p:extLst>
      <p:ext uri="{BB962C8B-B14F-4D97-AF65-F5344CB8AC3E}">
        <p14:creationId xmlns:p14="http://schemas.microsoft.com/office/powerpoint/2010/main" val="3892004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21</a:t>
            </a:fld>
            <a:endParaRPr lang="en-US"/>
          </a:p>
        </p:txBody>
      </p:sp>
    </p:spTree>
    <p:extLst>
      <p:ext uri="{BB962C8B-B14F-4D97-AF65-F5344CB8AC3E}">
        <p14:creationId xmlns:p14="http://schemas.microsoft.com/office/powerpoint/2010/main" val="284744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23</a:t>
            </a:fld>
            <a:endParaRPr lang="en-US"/>
          </a:p>
        </p:txBody>
      </p:sp>
    </p:spTree>
    <p:extLst>
      <p:ext uri="{BB962C8B-B14F-4D97-AF65-F5344CB8AC3E}">
        <p14:creationId xmlns:p14="http://schemas.microsoft.com/office/powerpoint/2010/main" val="1391240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25</a:t>
            </a:fld>
            <a:endParaRPr lang="en-US"/>
          </a:p>
        </p:txBody>
      </p:sp>
    </p:spTree>
    <p:extLst>
      <p:ext uri="{BB962C8B-B14F-4D97-AF65-F5344CB8AC3E}">
        <p14:creationId xmlns:p14="http://schemas.microsoft.com/office/powerpoint/2010/main" val="1668917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Company overview- who we are</a:t>
            </a:r>
          </a:p>
        </p:txBody>
      </p:sp>
      <p:sp>
        <p:nvSpPr>
          <p:cNvPr id="4" name="Slide Number Placeholder 3"/>
          <p:cNvSpPr>
            <a:spLocks noGrp="1"/>
          </p:cNvSpPr>
          <p:nvPr>
            <p:ph type="sldNum" sz="quarter" idx="10"/>
          </p:nvPr>
        </p:nvSpPr>
        <p:spPr/>
        <p:txBody>
          <a:bodyPr/>
          <a:lstStyle/>
          <a:p>
            <a:fld id="{89012512-9CF4-E44B-A987-92715690F062}" type="slidenum">
              <a:rPr lang="en-US" smtClean="0"/>
              <a:t>26</a:t>
            </a:fld>
            <a:endParaRPr lang="en-US" dirty="0"/>
          </a:p>
        </p:txBody>
      </p:sp>
    </p:spTree>
    <p:extLst>
      <p:ext uri="{BB962C8B-B14F-4D97-AF65-F5344CB8AC3E}">
        <p14:creationId xmlns:p14="http://schemas.microsoft.com/office/powerpoint/2010/main" val="2334798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27</a:t>
            </a:fld>
            <a:endParaRPr lang="en-US"/>
          </a:p>
        </p:txBody>
      </p:sp>
    </p:spTree>
    <p:extLst>
      <p:ext uri="{BB962C8B-B14F-4D97-AF65-F5344CB8AC3E}">
        <p14:creationId xmlns:p14="http://schemas.microsoft.com/office/powerpoint/2010/main" val="3095616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28</a:t>
            </a:fld>
            <a:endParaRPr lang="en-US"/>
          </a:p>
        </p:txBody>
      </p:sp>
    </p:spTree>
    <p:extLst>
      <p:ext uri="{BB962C8B-B14F-4D97-AF65-F5344CB8AC3E}">
        <p14:creationId xmlns:p14="http://schemas.microsoft.com/office/powerpoint/2010/main" val="1897076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30</a:t>
            </a:fld>
            <a:endParaRPr lang="en-US"/>
          </a:p>
        </p:txBody>
      </p:sp>
    </p:spTree>
    <p:extLst>
      <p:ext uri="{BB962C8B-B14F-4D97-AF65-F5344CB8AC3E}">
        <p14:creationId xmlns:p14="http://schemas.microsoft.com/office/powerpoint/2010/main" val="94378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5</a:t>
            </a:fld>
            <a:endParaRPr lang="en-US"/>
          </a:p>
        </p:txBody>
      </p:sp>
    </p:spTree>
    <p:extLst>
      <p:ext uri="{BB962C8B-B14F-4D97-AF65-F5344CB8AC3E}">
        <p14:creationId xmlns:p14="http://schemas.microsoft.com/office/powerpoint/2010/main" val="368397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32</a:t>
            </a:fld>
            <a:endParaRPr lang="en-US"/>
          </a:p>
        </p:txBody>
      </p:sp>
    </p:spTree>
    <p:extLst>
      <p:ext uri="{BB962C8B-B14F-4D97-AF65-F5344CB8AC3E}">
        <p14:creationId xmlns:p14="http://schemas.microsoft.com/office/powerpoint/2010/main" val="367685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33</a:t>
            </a:fld>
            <a:endParaRPr lang="en-US"/>
          </a:p>
        </p:txBody>
      </p:sp>
    </p:spTree>
    <p:extLst>
      <p:ext uri="{BB962C8B-B14F-4D97-AF65-F5344CB8AC3E}">
        <p14:creationId xmlns:p14="http://schemas.microsoft.com/office/powerpoint/2010/main" val="3184276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12512-9CF4-E44B-A987-92715690F062}" type="slidenum">
              <a:rPr lang="en-US" smtClean="0"/>
              <a:t>34</a:t>
            </a:fld>
            <a:endParaRPr lang="en-US" dirty="0"/>
          </a:p>
        </p:txBody>
      </p:sp>
    </p:spTree>
    <p:extLst>
      <p:ext uri="{BB962C8B-B14F-4D97-AF65-F5344CB8AC3E}">
        <p14:creationId xmlns:p14="http://schemas.microsoft.com/office/powerpoint/2010/main" val="4176352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35</a:t>
            </a:fld>
            <a:endParaRPr lang="en-US"/>
          </a:p>
        </p:txBody>
      </p:sp>
    </p:spTree>
    <p:extLst>
      <p:ext uri="{BB962C8B-B14F-4D97-AF65-F5344CB8AC3E}">
        <p14:creationId xmlns:p14="http://schemas.microsoft.com/office/powerpoint/2010/main" val="168466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6</a:t>
            </a:fld>
            <a:endParaRPr lang="en-US"/>
          </a:p>
        </p:txBody>
      </p:sp>
    </p:spTree>
    <p:extLst>
      <p:ext uri="{BB962C8B-B14F-4D97-AF65-F5344CB8AC3E}">
        <p14:creationId xmlns:p14="http://schemas.microsoft.com/office/powerpoint/2010/main" val="1879023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7</a:t>
            </a:fld>
            <a:endParaRPr lang="en-US"/>
          </a:p>
        </p:txBody>
      </p:sp>
    </p:spTree>
    <p:extLst>
      <p:ext uri="{BB962C8B-B14F-4D97-AF65-F5344CB8AC3E}">
        <p14:creationId xmlns:p14="http://schemas.microsoft.com/office/powerpoint/2010/main" val="2128996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8</a:t>
            </a:fld>
            <a:endParaRPr lang="en-US"/>
          </a:p>
        </p:txBody>
      </p:sp>
    </p:spTree>
    <p:extLst>
      <p:ext uri="{BB962C8B-B14F-4D97-AF65-F5344CB8AC3E}">
        <p14:creationId xmlns:p14="http://schemas.microsoft.com/office/powerpoint/2010/main" val="229881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9</a:t>
            </a:fld>
            <a:endParaRPr lang="en-US"/>
          </a:p>
        </p:txBody>
      </p:sp>
    </p:spTree>
    <p:extLst>
      <p:ext uri="{BB962C8B-B14F-4D97-AF65-F5344CB8AC3E}">
        <p14:creationId xmlns:p14="http://schemas.microsoft.com/office/powerpoint/2010/main" val="19525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11</a:t>
            </a:fld>
            <a:endParaRPr lang="en-US"/>
          </a:p>
        </p:txBody>
      </p:sp>
    </p:spTree>
    <p:extLst>
      <p:ext uri="{BB962C8B-B14F-4D97-AF65-F5344CB8AC3E}">
        <p14:creationId xmlns:p14="http://schemas.microsoft.com/office/powerpoint/2010/main" val="250781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12</a:t>
            </a:fld>
            <a:endParaRPr lang="en-US"/>
          </a:p>
        </p:txBody>
      </p:sp>
    </p:spTree>
    <p:extLst>
      <p:ext uri="{BB962C8B-B14F-4D97-AF65-F5344CB8AC3E}">
        <p14:creationId xmlns:p14="http://schemas.microsoft.com/office/powerpoint/2010/main" val="3511029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13</a:t>
            </a:fld>
            <a:endParaRPr lang="en-US"/>
          </a:p>
        </p:txBody>
      </p:sp>
    </p:spTree>
    <p:extLst>
      <p:ext uri="{BB962C8B-B14F-4D97-AF65-F5344CB8AC3E}">
        <p14:creationId xmlns:p14="http://schemas.microsoft.com/office/powerpoint/2010/main" val="445126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2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2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mailto:dt@healthplan.org" TargetMode="External"/><Relationship Id="rId5" Type="http://schemas.openxmlformats.org/officeDocument/2006/relationships/image" Target="../media/image31.jpeg"/><Relationship Id="rId4" Type="http://schemas.openxmlformats.org/officeDocument/2006/relationships/image" Target="../media/image30.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mailto:dt@healthplan.org" TargetMode="External"/><Relationship Id="rId5" Type="http://schemas.openxmlformats.org/officeDocument/2006/relationships/image" Target="../media/image31.jpeg"/><Relationship Id="rId4" Type="http://schemas.openxmlformats.org/officeDocument/2006/relationships/image" Target="../media/image30.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mailto:dt@healthplan.org" TargetMode="External"/><Relationship Id="rId5" Type="http://schemas.openxmlformats.org/officeDocument/2006/relationships/image" Target="../media/image31.jpeg"/><Relationship Id="rId4" Type="http://schemas.openxmlformats.org/officeDocument/2006/relationships/image" Target="../media/image3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A2806D-3FC5-C645-8B5D-C00B2D85561F}"/>
              </a:ext>
            </a:extLst>
          </p:cNvPr>
          <p:cNvPicPr>
            <a:picLocks noChangeAspect="1"/>
          </p:cNvPicPr>
          <p:nvPr userDrawn="1"/>
        </p:nvPicPr>
        <p:blipFill>
          <a:blip r:embed="rId2"/>
          <a:srcRect/>
          <a:stretch/>
        </p:blipFill>
        <p:spPr>
          <a:xfrm>
            <a:off x="-152400" y="2050697"/>
            <a:ext cx="7615762" cy="5082452"/>
          </a:xfrm>
          <a:prstGeom prst="rect">
            <a:avLst/>
          </a:prstGeom>
        </p:spPr>
      </p:pic>
      <p:sp>
        <p:nvSpPr>
          <p:cNvPr id="3" name="Snip Single Corner Rectangle 2">
            <a:extLst>
              <a:ext uri="{FF2B5EF4-FFF2-40B4-BE49-F238E27FC236}">
                <a16:creationId xmlns:a16="http://schemas.microsoft.com/office/drawing/2014/main" id="{BDC07724-208F-4449-A515-F8C78FF5D893}"/>
              </a:ext>
            </a:extLst>
          </p:cNvPr>
          <p:cNvSpPr/>
          <p:nvPr userDrawn="1"/>
        </p:nvSpPr>
        <p:spPr>
          <a:xfrm rot="10800000">
            <a:off x="0" y="0"/>
            <a:ext cx="12188952" cy="6941127"/>
          </a:xfrm>
          <a:custGeom>
            <a:avLst/>
            <a:gdLst>
              <a:gd name="connsiteX0" fmla="*/ 0 w 12188952"/>
              <a:gd name="connsiteY0" fmla="*/ 0 h 6858000"/>
              <a:gd name="connsiteX1" fmla="*/ 11045929 w 12188952"/>
              <a:gd name="connsiteY1" fmla="*/ 0 h 6858000"/>
              <a:gd name="connsiteX2" fmla="*/ 12188952 w 12188952"/>
              <a:gd name="connsiteY2" fmla="*/ 1143023 h 6858000"/>
              <a:gd name="connsiteX3" fmla="*/ 12188952 w 12188952"/>
              <a:gd name="connsiteY3" fmla="*/ 6858000 h 6858000"/>
              <a:gd name="connsiteX4" fmla="*/ 0 w 12188952"/>
              <a:gd name="connsiteY4" fmla="*/ 6858000 h 6858000"/>
              <a:gd name="connsiteX5" fmla="*/ 0 w 12188952"/>
              <a:gd name="connsiteY5" fmla="*/ 0 h 6858000"/>
              <a:gd name="connsiteX0" fmla="*/ 0 w 12188952"/>
              <a:gd name="connsiteY0" fmla="*/ 0 h 6858000"/>
              <a:gd name="connsiteX1" fmla="*/ 6141419 w 12188952"/>
              <a:gd name="connsiteY1" fmla="*/ 308759 h 6858000"/>
              <a:gd name="connsiteX2" fmla="*/ 12188952 w 12188952"/>
              <a:gd name="connsiteY2" fmla="*/ 1143023 h 6858000"/>
              <a:gd name="connsiteX3" fmla="*/ 12188952 w 12188952"/>
              <a:gd name="connsiteY3" fmla="*/ 6858000 h 6858000"/>
              <a:gd name="connsiteX4" fmla="*/ 0 w 12188952"/>
              <a:gd name="connsiteY4" fmla="*/ 6858000 h 6858000"/>
              <a:gd name="connsiteX5" fmla="*/ 0 w 12188952"/>
              <a:gd name="connsiteY5" fmla="*/ 0 h 6858000"/>
              <a:gd name="connsiteX0" fmla="*/ 0 w 12188952"/>
              <a:gd name="connsiteY0" fmla="*/ 83127 h 6941127"/>
              <a:gd name="connsiteX1" fmla="*/ 5060764 w 12188952"/>
              <a:gd name="connsiteY1" fmla="*/ 0 h 6941127"/>
              <a:gd name="connsiteX2" fmla="*/ 12188952 w 12188952"/>
              <a:gd name="connsiteY2" fmla="*/ 1226150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224578"/>
              <a:gd name="connsiteY0" fmla="*/ 83127 h 6941127"/>
              <a:gd name="connsiteX1" fmla="*/ 5060764 w 12224578"/>
              <a:gd name="connsiteY1" fmla="*/ 0 h 6941127"/>
              <a:gd name="connsiteX2" fmla="*/ 12224578 w 12224578"/>
              <a:gd name="connsiteY2" fmla="*/ 5976279 h 6941127"/>
              <a:gd name="connsiteX3" fmla="*/ 12188952 w 12224578"/>
              <a:gd name="connsiteY3" fmla="*/ 6941127 h 6941127"/>
              <a:gd name="connsiteX4" fmla="*/ 0 w 12224578"/>
              <a:gd name="connsiteY4" fmla="*/ 6941127 h 6941127"/>
              <a:gd name="connsiteX5" fmla="*/ 0 w 12224578"/>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6941127">
                <a:moveTo>
                  <a:pt x="0" y="83127"/>
                </a:moveTo>
                <a:lnTo>
                  <a:pt x="5060764" y="0"/>
                </a:lnTo>
                <a:cubicBezTo>
                  <a:pt x="5382396" y="3389424"/>
                  <a:pt x="6250292" y="6992602"/>
                  <a:pt x="12188952" y="3755594"/>
                </a:cubicBezTo>
                <a:lnTo>
                  <a:pt x="12188952" y="6941127"/>
                </a:lnTo>
                <a:lnTo>
                  <a:pt x="0" y="6941127"/>
                </a:lnTo>
                <a:lnTo>
                  <a:pt x="0" y="831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186D32-CB2F-1B46-B5B9-CB801924967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79292" cy="6857995"/>
          </a:xfrm>
          <a:prstGeom prst="rect">
            <a:avLst/>
          </a:prstGeom>
        </p:spPr>
      </p:pic>
      <p:cxnSp>
        <p:nvCxnSpPr>
          <p:cNvPr id="5" name="Straight Connector 4">
            <a:extLst>
              <a:ext uri="{FF2B5EF4-FFF2-40B4-BE49-F238E27FC236}">
                <a16:creationId xmlns:a16="http://schemas.microsoft.com/office/drawing/2014/main" id="{3EF154F3-C520-1E45-8B32-E30F1C557E9F}"/>
              </a:ext>
            </a:extLst>
          </p:cNvPr>
          <p:cNvCxnSpPr>
            <a:cxnSpLocks/>
          </p:cNvCxnSpPr>
          <p:nvPr userDrawn="1"/>
        </p:nvCxnSpPr>
        <p:spPr>
          <a:xfrm>
            <a:off x="4787900" y="1356330"/>
            <a:ext cx="7010908" cy="0"/>
          </a:xfrm>
          <a:prstGeom prst="line">
            <a:avLst/>
          </a:prstGeom>
          <a:ln>
            <a:solidFill>
              <a:srgbClr val="80818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DBAC83-EEF5-B04F-B1C2-5EBB5032F27D}"/>
              </a:ext>
            </a:extLst>
          </p:cNvPr>
          <p:cNvSpPr>
            <a:spLocks noGrp="1"/>
          </p:cNvSpPr>
          <p:nvPr>
            <p:ph type="ctrTitle"/>
          </p:nvPr>
        </p:nvSpPr>
        <p:spPr>
          <a:xfrm>
            <a:off x="4315968" y="755678"/>
            <a:ext cx="7479792" cy="565027"/>
          </a:xfrm>
        </p:spPr>
        <p:txBody>
          <a:bodyPr anchor="t" anchorCtr="0"/>
          <a:lstStyle>
            <a:lvl1pPr algn="r">
              <a:lnSpc>
                <a:spcPct val="114000"/>
              </a:lnSpc>
              <a:spcAft>
                <a:spcPts val="600"/>
              </a:spcAft>
              <a:defRPr sz="3200" b="1" i="1">
                <a:solidFill>
                  <a:srgbClr val="008F47"/>
                </a:solidFill>
                <a:latin typeface="Century Gothic" panose="020B0502020202020204"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5A88891-6822-9A4B-B283-EAF814A5EC3D}"/>
              </a:ext>
            </a:extLst>
          </p:cNvPr>
          <p:cNvSpPr>
            <a:spLocks noGrp="1"/>
          </p:cNvSpPr>
          <p:nvPr>
            <p:ph type="body" sz="quarter" idx="10"/>
          </p:nvPr>
        </p:nvSpPr>
        <p:spPr>
          <a:xfrm>
            <a:off x="5419024" y="1391956"/>
            <a:ext cx="6376736" cy="504221"/>
          </a:xfrm>
        </p:spPr>
        <p:txBody>
          <a:bodyPr/>
          <a:lstStyle>
            <a:lvl1pPr algn="r">
              <a:buNone/>
              <a:defRPr sz="2400" b="0" i="1">
                <a:solidFill>
                  <a:srgbClr val="82BE43"/>
                </a:solidFill>
              </a:defRPr>
            </a:lvl1pPr>
          </a:lstStyle>
          <a:p>
            <a:pPr lvl="0"/>
            <a:r>
              <a:rPr lang="en-US" dirty="0"/>
              <a:t>Click to edit Master text styles</a:t>
            </a:r>
          </a:p>
        </p:txBody>
      </p:sp>
    </p:spTree>
    <p:extLst>
      <p:ext uri="{BB962C8B-B14F-4D97-AF65-F5344CB8AC3E}">
        <p14:creationId xmlns:p14="http://schemas.microsoft.com/office/powerpoint/2010/main" val="93919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90A35E-CE96-1047-B384-273F287549F0}"/>
              </a:ext>
            </a:extLst>
          </p:cNvPr>
          <p:cNvPicPr>
            <a:picLocks noChangeAspect="1"/>
          </p:cNvPicPr>
          <p:nvPr userDrawn="1"/>
        </p:nvPicPr>
        <p:blipFill>
          <a:blip r:embed="rId2"/>
          <a:stretch>
            <a:fillRect/>
          </a:stretch>
        </p:blipFill>
        <p:spPr>
          <a:xfrm>
            <a:off x="1524" y="1715"/>
            <a:ext cx="12188951" cy="6856285"/>
          </a:xfrm>
          <a:prstGeom prst="rect">
            <a:avLst/>
          </a:prstGeom>
        </p:spPr>
      </p:pic>
      <p:pic>
        <p:nvPicPr>
          <p:cNvPr id="8" name="Picture 7">
            <a:extLst>
              <a:ext uri="{FF2B5EF4-FFF2-40B4-BE49-F238E27FC236}">
                <a16:creationId xmlns:a16="http://schemas.microsoft.com/office/drawing/2014/main" id="{6F3B7645-2A74-A442-B767-1F75E774FD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1" y="458058"/>
            <a:ext cx="2743197" cy="809468"/>
          </a:xfrm>
          <a:prstGeom prst="rect">
            <a:avLst/>
          </a:prstGeom>
        </p:spPr>
      </p:pic>
      <p:cxnSp>
        <p:nvCxnSpPr>
          <p:cNvPr id="9" name="Straight Connector 8">
            <a:extLst>
              <a:ext uri="{FF2B5EF4-FFF2-40B4-BE49-F238E27FC236}">
                <a16:creationId xmlns:a16="http://schemas.microsoft.com/office/drawing/2014/main" id="{B5786F43-3949-CB40-879E-ACE01D29381E}"/>
              </a:ext>
            </a:extLst>
          </p:cNvPr>
          <p:cNvCxnSpPr>
            <a:cxnSpLocks/>
          </p:cNvCxnSpPr>
          <p:nvPr userDrawn="1"/>
        </p:nvCxnSpPr>
        <p:spPr>
          <a:xfrm>
            <a:off x="402335" y="1473042"/>
            <a:ext cx="7132784" cy="0"/>
          </a:xfrm>
          <a:prstGeom prst="line">
            <a:avLst/>
          </a:prstGeom>
          <a:ln>
            <a:solidFill>
              <a:srgbClr val="80818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2989B4E-2EB3-8049-A317-117B9004F3A3}"/>
              </a:ext>
            </a:extLst>
          </p:cNvPr>
          <p:cNvSpPr>
            <a:spLocks noGrp="1"/>
          </p:cNvSpPr>
          <p:nvPr>
            <p:ph type="title"/>
          </p:nvPr>
        </p:nvSpPr>
        <p:spPr>
          <a:xfrm>
            <a:off x="5001768" y="3218688"/>
            <a:ext cx="6263640" cy="1847088"/>
          </a:xfrm>
        </p:spPr>
        <p:txBody>
          <a:bodyPr anchor="t" anchorCtr="0"/>
          <a:lstStyle>
            <a:lvl1pPr algn="ctr">
              <a:lnSpc>
                <a:spcPct val="100000"/>
              </a:lnSpc>
              <a:defRPr sz="5800">
                <a:solidFill>
                  <a:srgbClr val="54585A"/>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1BAC8A5-DB2D-FD4E-B77D-DA732F2F3CB0}"/>
              </a:ext>
            </a:extLst>
          </p:cNvPr>
          <p:cNvSpPr>
            <a:spLocks noGrp="1"/>
          </p:cNvSpPr>
          <p:nvPr>
            <p:ph type="sldNum" sz="quarter" idx="12"/>
          </p:nvPr>
        </p:nvSpPr>
        <p:spPr>
          <a:xfrm>
            <a:off x="9966960" y="6400800"/>
            <a:ext cx="2130552" cy="365125"/>
          </a:xfrm>
          <a:prstGeom prst="rect">
            <a:avLst/>
          </a:prstGeom>
        </p:spPr>
        <p:txBody>
          <a:bodyPr/>
          <a:lstStyle>
            <a:lvl1pPr>
              <a:defRPr>
                <a:solidFill>
                  <a:schemeClr val="bg1"/>
                </a:solidFill>
              </a:defRPr>
            </a:lvl1pPr>
          </a:lstStyle>
          <a:p>
            <a:fld id="{6EBBDEB6-ADCD-D641-8823-BCD8C814EB60}" type="slidenum">
              <a:rPr lang="en-US" smtClean="0"/>
              <a:pPr/>
              <a:t>‹#›</a:t>
            </a:fld>
            <a:endParaRPr lang="en-US" dirty="0">
              <a:solidFill>
                <a:schemeClr val="bg1"/>
              </a:solidFill>
            </a:endParaRPr>
          </a:p>
        </p:txBody>
      </p:sp>
    </p:spTree>
    <p:extLst>
      <p:ext uri="{BB962C8B-B14F-4D97-AF65-F5344CB8AC3E}">
        <p14:creationId xmlns:p14="http://schemas.microsoft.com/office/powerpoint/2010/main" val="131240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Text Right Gear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084F131-9A5D-FB48-9405-636A48360688}"/>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FCA174-ACF2-0E41-8418-B70D9D353502}"/>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DCB4D9D-4189-C84D-B0E4-FEBC654C9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pic>
        <p:nvPicPr>
          <p:cNvPr id="11" name="Picture 10">
            <a:extLst>
              <a:ext uri="{FF2B5EF4-FFF2-40B4-BE49-F238E27FC236}">
                <a16:creationId xmlns:a16="http://schemas.microsoft.com/office/drawing/2014/main" id="{F5442DAB-16E0-074B-A85B-76B746DF0E39}"/>
              </a:ext>
            </a:extLst>
          </p:cNvPr>
          <p:cNvPicPr>
            <a:picLocks noChangeAspect="1"/>
          </p:cNvPicPr>
          <p:nvPr userDrawn="1"/>
        </p:nvPicPr>
        <p:blipFill>
          <a:blip r:embed="rId3"/>
          <a:stretch>
            <a:fillRect/>
          </a:stretch>
        </p:blipFill>
        <p:spPr>
          <a:xfrm>
            <a:off x="8348209" y="1107842"/>
            <a:ext cx="1028700" cy="1028700"/>
          </a:xfrm>
          <a:prstGeom prst="rect">
            <a:avLst/>
          </a:prstGeom>
        </p:spPr>
      </p:pic>
      <p:pic>
        <p:nvPicPr>
          <p:cNvPr id="12" name="Picture 11">
            <a:extLst>
              <a:ext uri="{FF2B5EF4-FFF2-40B4-BE49-F238E27FC236}">
                <a16:creationId xmlns:a16="http://schemas.microsoft.com/office/drawing/2014/main" id="{083024C6-3ECE-444F-854D-CE785BAD4496}"/>
              </a:ext>
            </a:extLst>
          </p:cNvPr>
          <p:cNvPicPr>
            <a:picLocks noChangeAspect="1"/>
          </p:cNvPicPr>
          <p:nvPr userDrawn="1"/>
        </p:nvPicPr>
        <p:blipFill>
          <a:blip r:embed="rId4"/>
          <a:stretch>
            <a:fillRect/>
          </a:stretch>
        </p:blipFill>
        <p:spPr>
          <a:xfrm>
            <a:off x="8700472" y="1415979"/>
            <a:ext cx="317500" cy="419100"/>
          </a:xfrm>
          <a:prstGeom prst="rect">
            <a:avLst/>
          </a:prstGeom>
        </p:spPr>
      </p:pic>
      <p:pic>
        <p:nvPicPr>
          <p:cNvPr id="13" name="Picture 12">
            <a:extLst>
              <a:ext uri="{FF2B5EF4-FFF2-40B4-BE49-F238E27FC236}">
                <a16:creationId xmlns:a16="http://schemas.microsoft.com/office/drawing/2014/main" id="{B2BCDC22-F680-E34E-B307-518960F06970}"/>
              </a:ext>
            </a:extLst>
          </p:cNvPr>
          <p:cNvPicPr>
            <a:picLocks noChangeAspect="1"/>
          </p:cNvPicPr>
          <p:nvPr userDrawn="1"/>
        </p:nvPicPr>
        <p:blipFill>
          <a:blip r:embed="rId5"/>
          <a:stretch>
            <a:fillRect/>
          </a:stretch>
        </p:blipFill>
        <p:spPr>
          <a:xfrm>
            <a:off x="7961155" y="1992082"/>
            <a:ext cx="3492500" cy="4013200"/>
          </a:xfrm>
          <a:prstGeom prst="rect">
            <a:avLst/>
          </a:prstGeom>
        </p:spPr>
      </p:pic>
      <p:pic>
        <p:nvPicPr>
          <p:cNvPr id="14" name="Picture 13">
            <a:extLst>
              <a:ext uri="{FF2B5EF4-FFF2-40B4-BE49-F238E27FC236}">
                <a16:creationId xmlns:a16="http://schemas.microsoft.com/office/drawing/2014/main" id="{805DE6E8-30E6-9444-A76B-693D02A373F5}"/>
              </a:ext>
            </a:extLst>
          </p:cNvPr>
          <p:cNvPicPr>
            <a:picLocks noChangeAspect="1"/>
          </p:cNvPicPr>
          <p:nvPr userDrawn="1"/>
        </p:nvPicPr>
        <p:blipFill>
          <a:blip r:embed="rId6"/>
          <a:stretch>
            <a:fillRect/>
          </a:stretch>
        </p:blipFill>
        <p:spPr>
          <a:xfrm>
            <a:off x="7801137" y="1949654"/>
            <a:ext cx="1054100" cy="1054100"/>
          </a:xfrm>
          <a:prstGeom prst="rect">
            <a:avLst/>
          </a:prstGeom>
        </p:spPr>
      </p:pic>
      <p:pic>
        <p:nvPicPr>
          <p:cNvPr id="15" name="Picture 14">
            <a:extLst>
              <a:ext uri="{FF2B5EF4-FFF2-40B4-BE49-F238E27FC236}">
                <a16:creationId xmlns:a16="http://schemas.microsoft.com/office/drawing/2014/main" id="{E7381B2B-359A-D24F-8AB0-18F9CF43CEF0}"/>
              </a:ext>
            </a:extLst>
          </p:cNvPr>
          <p:cNvPicPr>
            <a:picLocks noChangeAspect="1"/>
          </p:cNvPicPr>
          <p:nvPr userDrawn="1"/>
        </p:nvPicPr>
        <p:blipFill>
          <a:blip r:embed="rId7"/>
          <a:stretch>
            <a:fillRect/>
          </a:stretch>
        </p:blipFill>
        <p:spPr>
          <a:xfrm>
            <a:off x="9141784" y="1458861"/>
            <a:ext cx="1663700" cy="1676400"/>
          </a:xfrm>
          <a:prstGeom prst="rect">
            <a:avLst/>
          </a:prstGeom>
        </p:spPr>
      </p:pic>
      <p:pic>
        <p:nvPicPr>
          <p:cNvPr id="16" name="Picture 15">
            <a:extLst>
              <a:ext uri="{FF2B5EF4-FFF2-40B4-BE49-F238E27FC236}">
                <a16:creationId xmlns:a16="http://schemas.microsoft.com/office/drawing/2014/main" id="{C2A3F634-9FB7-8E4A-9533-9CFB5BBA5CD4}"/>
              </a:ext>
            </a:extLst>
          </p:cNvPr>
          <p:cNvPicPr>
            <a:picLocks noChangeAspect="1"/>
          </p:cNvPicPr>
          <p:nvPr userDrawn="1"/>
        </p:nvPicPr>
        <p:blipFill>
          <a:blip r:embed="rId8"/>
          <a:stretch>
            <a:fillRect/>
          </a:stretch>
        </p:blipFill>
        <p:spPr>
          <a:xfrm>
            <a:off x="10627139" y="2330431"/>
            <a:ext cx="1092200" cy="1092200"/>
          </a:xfrm>
          <a:prstGeom prst="rect">
            <a:avLst/>
          </a:prstGeom>
        </p:spPr>
      </p:pic>
      <p:pic>
        <p:nvPicPr>
          <p:cNvPr id="17" name="Picture 16">
            <a:extLst>
              <a:ext uri="{FF2B5EF4-FFF2-40B4-BE49-F238E27FC236}">
                <a16:creationId xmlns:a16="http://schemas.microsoft.com/office/drawing/2014/main" id="{33F2025F-2C94-A94C-9EC7-E9C6329CF500}"/>
              </a:ext>
            </a:extLst>
          </p:cNvPr>
          <p:cNvPicPr>
            <a:picLocks noChangeAspect="1"/>
          </p:cNvPicPr>
          <p:nvPr userDrawn="1"/>
        </p:nvPicPr>
        <p:blipFill>
          <a:blip r:embed="rId9"/>
          <a:stretch>
            <a:fillRect/>
          </a:stretch>
        </p:blipFill>
        <p:spPr>
          <a:xfrm>
            <a:off x="8350250" y="3156372"/>
            <a:ext cx="977900" cy="977900"/>
          </a:xfrm>
          <a:prstGeom prst="rect">
            <a:avLst/>
          </a:prstGeom>
        </p:spPr>
      </p:pic>
      <p:pic>
        <p:nvPicPr>
          <p:cNvPr id="18" name="Picture 17">
            <a:extLst>
              <a:ext uri="{FF2B5EF4-FFF2-40B4-BE49-F238E27FC236}">
                <a16:creationId xmlns:a16="http://schemas.microsoft.com/office/drawing/2014/main" id="{070F018A-0345-4446-BB39-79DEAB5E7478}"/>
              </a:ext>
            </a:extLst>
          </p:cNvPr>
          <p:cNvPicPr>
            <a:picLocks noChangeAspect="1"/>
          </p:cNvPicPr>
          <p:nvPr userDrawn="1"/>
        </p:nvPicPr>
        <p:blipFill>
          <a:blip r:embed="rId10"/>
          <a:stretch>
            <a:fillRect/>
          </a:stretch>
        </p:blipFill>
        <p:spPr>
          <a:xfrm>
            <a:off x="9304791" y="3097809"/>
            <a:ext cx="1358900" cy="1358900"/>
          </a:xfrm>
          <a:prstGeom prst="rect">
            <a:avLst/>
          </a:prstGeom>
        </p:spPr>
      </p:pic>
      <p:pic>
        <p:nvPicPr>
          <p:cNvPr id="19" name="Picture 18">
            <a:extLst>
              <a:ext uri="{FF2B5EF4-FFF2-40B4-BE49-F238E27FC236}">
                <a16:creationId xmlns:a16="http://schemas.microsoft.com/office/drawing/2014/main" id="{592E2EE8-A6EC-4F4E-ABC0-B1FF7F392978}"/>
              </a:ext>
            </a:extLst>
          </p:cNvPr>
          <p:cNvPicPr>
            <a:picLocks noChangeAspect="1"/>
          </p:cNvPicPr>
          <p:nvPr userDrawn="1"/>
        </p:nvPicPr>
        <p:blipFill>
          <a:blip r:embed="rId11"/>
          <a:stretch>
            <a:fillRect/>
          </a:stretch>
        </p:blipFill>
        <p:spPr>
          <a:xfrm>
            <a:off x="10416623" y="4054966"/>
            <a:ext cx="723900" cy="711200"/>
          </a:xfrm>
          <a:prstGeom prst="rect">
            <a:avLst/>
          </a:prstGeom>
        </p:spPr>
      </p:pic>
      <p:pic>
        <p:nvPicPr>
          <p:cNvPr id="20" name="Picture 19">
            <a:extLst>
              <a:ext uri="{FF2B5EF4-FFF2-40B4-BE49-F238E27FC236}">
                <a16:creationId xmlns:a16="http://schemas.microsoft.com/office/drawing/2014/main" id="{D0E606B2-CEC2-FD42-8EAB-D93AF3B83784}"/>
              </a:ext>
            </a:extLst>
          </p:cNvPr>
          <p:cNvPicPr>
            <a:picLocks noChangeAspect="1"/>
          </p:cNvPicPr>
          <p:nvPr userDrawn="1"/>
        </p:nvPicPr>
        <p:blipFill>
          <a:blip r:embed="rId12"/>
          <a:stretch>
            <a:fillRect/>
          </a:stretch>
        </p:blipFill>
        <p:spPr>
          <a:xfrm>
            <a:off x="10825506" y="4581364"/>
            <a:ext cx="762000" cy="749300"/>
          </a:xfrm>
          <a:prstGeom prst="rect">
            <a:avLst/>
          </a:prstGeom>
        </p:spPr>
      </p:pic>
      <p:pic>
        <p:nvPicPr>
          <p:cNvPr id="21" name="Picture 20">
            <a:extLst>
              <a:ext uri="{FF2B5EF4-FFF2-40B4-BE49-F238E27FC236}">
                <a16:creationId xmlns:a16="http://schemas.microsoft.com/office/drawing/2014/main" id="{1B2B129D-C83C-3747-A331-00263E87B043}"/>
              </a:ext>
            </a:extLst>
          </p:cNvPr>
          <p:cNvPicPr>
            <a:picLocks noChangeAspect="1"/>
          </p:cNvPicPr>
          <p:nvPr userDrawn="1"/>
        </p:nvPicPr>
        <p:blipFill>
          <a:blip r:embed="rId13"/>
          <a:stretch>
            <a:fillRect/>
          </a:stretch>
        </p:blipFill>
        <p:spPr>
          <a:xfrm>
            <a:off x="8329076" y="4177053"/>
            <a:ext cx="1663700" cy="1663700"/>
          </a:xfrm>
          <a:prstGeom prst="rect">
            <a:avLst/>
          </a:prstGeom>
        </p:spPr>
      </p:pic>
      <p:pic>
        <p:nvPicPr>
          <p:cNvPr id="22" name="Picture 21">
            <a:extLst>
              <a:ext uri="{FF2B5EF4-FFF2-40B4-BE49-F238E27FC236}">
                <a16:creationId xmlns:a16="http://schemas.microsoft.com/office/drawing/2014/main" id="{DD02A97B-54C5-D142-A577-B143EF574AE3}"/>
              </a:ext>
            </a:extLst>
          </p:cNvPr>
          <p:cNvPicPr>
            <a:picLocks noChangeAspect="1"/>
          </p:cNvPicPr>
          <p:nvPr userDrawn="1"/>
        </p:nvPicPr>
        <p:blipFill>
          <a:blip r:embed="rId14"/>
          <a:stretch>
            <a:fillRect/>
          </a:stretch>
        </p:blipFill>
        <p:spPr>
          <a:xfrm>
            <a:off x="9727154" y="5220315"/>
            <a:ext cx="1092200" cy="1079500"/>
          </a:xfrm>
          <a:prstGeom prst="rect">
            <a:avLst/>
          </a:prstGeom>
        </p:spPr>
      </p:pic>
      <p:pic>
        <p:nvPicPr>
          <p:cNvPr id="23" name="Picture 22">
            <a:extLst>
              <a:ext uri="{FF2B5EF4-FFF2-40B4-BE49-F238E27FC236}">
                <a16:creationId xmlns:a16="http://schemas.microsoft.com/office/drawing/2014/main" id="{0EDFCEB5-B5ED-254E-9339-42D590E4C9F7}"/>
              </a:ext>
            </a:extLst>
          </p:cNvPr>
          <p:cNvPicPr>
            <a:picLocks noChangeAspect="1"/>
          </p:cNvPicPr>
          <p:nvPr userDrawn="1"/>
        </p:nvPicPr>
        <p:blipFill>
          <a:blip r:embed="rId15"/>
          <a:stretch>
            <a:fillRect/>
          </a:stretch>
        </p:blipFill>
        <p:spPr>
          <a:xfrm>
            <a:off x="7710490" y="5349448"/>
            <a:ext cx="927100" cy="9398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6473952" cy="5118812"/>
          </a:xfrm>
        </p:spPr>
        <p:txBody>
          <a:bodyPr lIns="0" tIns="0" rIns="0" bIns="0">
            <a:noAutofit/>
          </a:bodyPr>
          <a:lstStyle>
            <a:lvl1pPr>
              <a:buNone/>
              <a:defRPr sz="2200" b="1">
                <a:solidFill>
                  <a:srgbClr val="008F47"/>
                </a:solidFill>
              </a:defRPr>
            </a:lvl1pPr>
            <a:lvl2pPr marL="236538" indent="-236538">
              <a:buNone/>
              <a:tabLst/>
              <a:defRPr/>
            </a:lvl2pPr>
            <a:lvl3pPr marL="236538" indent="-236538">
              <a:tabLst/>
              <a:defRPr/>
            </a:lvl3pPr>
            <a:lvl4pPr marL="461963" indent="-225425">
              <a:tabLst/>
              <a:defRPr/>
            </a:lvl4pPr>
            <a:lvl5pPr marL="687388" indent="-2254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Tree>
    <p:extLst>
      <p:ext uri="{BB962C8B-B14F-4D97-AF65-F5344CB8AC3E}">
        <p14:creationId xmlns:p14="http://schemas.microsoft.com/office/powerpoint/2010/main" val="200739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1450" fill="hold"/>
                                        <p:tgtEl>
                                          <p:spTgt spid="14"/>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2000" fill="hold"/>
                                        <p:tgtEl>
                                          <p:spTgt spid="1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1450" fill="hold"/>
                                        <p:tgtEl>
                                          <p:spTgt spid="16"/>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1450" fill="hold"/>
                                        <p:tgtEl>
                                          <p:spTgt spid="17"/>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5650" fill="hold"/>
                                        <p:tgtEl>
                                          <p:spTgt spid="1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5000" fill="hold"/>
                                        <p:tgtEl>
                                          <p:spTgt spid="19"/>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15000" fill="hold"/>
                                        <p:tgtEl>
                                          <p:spTgt spid="20"/>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2100" fill="hold"/>
                                        <p:tgtEl>
                                          <p:spTgt spid="21"/>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1450" fill="hold"/>
                                        <p:tgtEl>
                                          <p:spTgt spid="22"/>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15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Gears Right Tex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084F131-9A5D-FB48-9405-636A48360688}"/>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FCA174-ACF2-0E41-8418-B70D9D353502}"/>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DCB4D9D-4189-C84D-B0E4-FEBC654C9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5330952" y="1170432"/>
            <a:ext cx="6473952" cy="5118812"/>
          </a:xfrm>
        </p:spPr>
        <p:txBody>
          <a:bodyPr lIns="0" tIns="0" rIns="0" bIns="0">
            <a:noAutofit/>
          </a:bodyPr>
          <a:lstStyle>
            <a:lvl1pPr>
              <a:buNone/>
              <a:defRPr sz="2200" b="1">
                <a:solidFill>
                  <a:srgbClr val="008F47"/>
                </a:solidFill>
              </a:defRPr>
            </a:lvl1pPr>
            <a:lvl2pPr marL="236538" indent="-236538">
              <a:buNone/>
              <a:tabLst/>
              <a:defRPr/>
            </a:lvl2pPr>
            <a:lvl3pPr marL="236538" indent="-236538">
              <a:tabLst/>
              <a:defRPr/>
            </a:lvl3pPr>
            <a:lvl4pPr marL="461963" indent="-225425">
              <a:tabLst/>
              <a:defRPr/>
            </a:lvl4pPr>
            <a:lvl5pPr marL="687388" indent="-2254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pic>
        <p:nvPicPr>
          <p:cNvPr id="24" name="Picture 23">
            <a:extLst>
              <a:ext uri="{FF2B5EF4-FFF2-40B4-BE49-F238E27FC236}">
                <a16:creationId xmlns:a16="http://schemas.microsoft.com/office/drawing/2014/main" id="{B401170B-9469-B74D-803D-B28BB0A61AF3}"/>
              </a:ext>
            </a:extLst>
          </p:cNvPr>
          <p:cNvPicPr>
            <a:picLocks noChangeAspect="1"/>
          </p:cNvPicPr>
          <p:nvPr userDrawn="1"/>
        </p:nvPicPr>
        <p:blipFill>
          <a:blip r:embed="rId3"/>
          <a:stretch>
            <a:fillRect/>
          </a:stretch>
        </p:blipFill>
        <p:spPr>
          <a:xfrm>
            <a:off x="1040055" y="1107842"/>
            <a:ext cx="1028700" cy="1028700"/>
          </a:xfrm>
          <a:prstGeom prst="rect">
            <a:avLst/>
          </a:prstGeom>
        </p:spPr>
      </p:pic>
      <p:pic>
        <p:nvPicPr>
          <p:cNvPr id="25" name="Picture 24">
            <a:extLst>
              <a:ext uri="{FF2B5EF4-FFF2-40B4-BE49-F238E27FC236}">
                <a16:creationId xmlns:a16="http://schemas.microsoft.com/office/drawing/2014/main" id="{F61A3D4B-1120-9B4B-ACB2-2D7D30396073}"/>
              </a:ext>
            </a:extLst>
          </p:cNvPr>
          <p:cNvPicPr>
            <a:picLocks noChangeAspect="1"/>
          </p:cNvPicPr>
          <p:nvPr userDrawn="1"/>
        </p:nvPicPr>
        <p:blipFill>
          <a:blip r:embed="rId4"/>
          <a:stretch>
            <a:fillRect/>
          </a:stretch>
        </p:blipFill>
        <p:spPr>
          <a:xfrm>
            <a:off x="1392318" y="1415979"/>
            <a:ext cx="317500" cy="419100"/>
          </a:xfrm>
          <a:prstGeom prst="rect">
            <a:avLst/>
          </a:prstGeom>
        </p:spPr>
      </p:pic>
      <p:pic>
        <p:nvPicPr>
          <p:cNvPr id="26" name="Picture 25">
            <a:extLst>
              <a:ext uri="{FF2B5EF4-FFF2-40B4-BE49-F238E27FC236}">
                <a16:creationId xmlns:a16="http://schemas.microsoft.com/office/drawing/2014/main" id="{719DE7B2-035D-CE41-9C46-B2BD45B167FA}"/>
              </a:ext>
            </a:extLst>
          </p:cNvPr>
          <p:cNvPicPr>
            <a:picLocks noChangeAspect="1"/>
          </p:cNvPicPr>
          <p:nvPr userDrawn="1"/>
        </p:nvPicPr>
        <p:blipFill>
          <a:blip r:embed="rId5"/>
          <a:stretch>
            <a:fillRect/>
          </a:stretch>
        </p:blipFill>
        <p:spPr>
          <a:xfrm>
            <a:off x="653001" y="1992082"/>
            <a:ext cx="3492500" cy="4013200"/>
          </a:xfrm>
          <a:prstGeom prst="rect">
            <a:avLst/>
          </a:prstGeom>
        </p:spPr>
      </p:pic>
      <p:pic>
        <p:nvPicPr>
          <p:cNvPr id="27" name="Picture 26">
            <a:extLst>
              <a:ext uri="{FF2B5EF4-FFF2-40B4-BE49-F238E27FC236}">
                <a16:creationId xmlns:a16="http://schemas.microsoft.com/office/drawing/2014/main" id="{0F7AE12B-E8AC-B142-BD35-4B22DBE92C2A}"/>
              </a:ext>
            </a:extLst>
          </p:cNvPr>
          <p:cNvPicPr>
            <a:picLocks noChangeAspect="1"/>
          </p:cNvPicPr>
          <p:nvPr userDrawn="1"/>
        </p:nvPicPr>
        <p:blipFill>
          <a:blip r:embed="rId6"/>
          <a:stretch>
            <a:fillRect/>
          </a:stretch>
        </p:blipFill>
        <p:spPr>
          <a:xfrm>
            <a:off x="492983" y="1949654"/>
            <a:ext cx="1054100" cy="1054100"/>
          </a:xfrm>
          <a:prstGeom prst="rect">
            <a:avLst/>
          </a:prstGeom>
        </p:spPr>
      </p:pic>
      <p:pic>
        <p:nvPicPr>
          <p:cNvPr id="28" name="Picture 27">
            <a:extLst>
              <a:ext uri="{FF2B5EF4-FFF2-40B4-BE49-F238E27FC236}">
                <a16:creationId xmlns:a16="http://schemas.microsoft.com/office/drawing/2014/main" id="{0F22D9A4-C23B-4E46-B498-078F7707C8F4}"/>
              </a:ext>
            </a:extLst>
          </p:cNvPr>
          <p:cNvPicPr>
            <a:picLocks noChangeAspect="1"/>
          </p:cNvPicPr>
          <p:nvPr userDrawn="1"/>
        </p:nvPicPr>
        <p:blipFill>
          <a:blip r:embed="rId7"/>
          <a:stretch>
            <a:fillRect/>
          </a:stretch>
        </p:blipFill>
        <p:spPr>
          <a:xfrm>
            <a:off x="1833630" y="1458861"/>
            <a:ext cx="1663700" cy="1676400"/>
          </a:xfrm>
          <a:prstGeom prst="rect">
            <a:avLst/>
          </a:prstGeom>
        </p:spPr>
      </p:pic>
      <p:pic>
        <p:nvPicPr>
          <p:cNvPr id="29" name="Picture 28">
            <a:extLst>
              <a:ext uri="{FF2B5EF4-FFF2-40B4-BE49-F238E27FC236}">
                <a16:creationId xmlns:a16="http://schemas.microsoft.com/office/drawing/2014/main" id="{874A15CC-A454-BE42-960C-97955086F0F3}"/>
              </a:ext>
            </a:extLst>
          </p:cNvPr>
          <p:cNvPicPr>
            <a:picLocks noChangeAspect="1"/>
          </p:cNvPicPr>
          <p:nvPr userDrawn="1"/>
        </p:nvPicPr>
        <p:blipFill>
          <a:blip r:embed="rId8"/>
          <a:stretch>
            <a:fillRect/>
          </a:stretch>
        </p:blipFill>
        <p:spPr>
          <a:xfrm>
            <a:off x="3318985" y="2330431"/>
            <a:ext cx="1092200" cy="1092200"/>
          </a:xfrm>
          <a:prstGeom prst="rect">
            <a:avLst/>
          </a:prstGeom>
        </p:spPr>
      </p:pic>
      <p:pic>
        <p:nvPicPr>
          <p:cNvPr id="30" name="Picture 29">
            <a:extLst>
              <a:ext uri="{FF2B5EF4-FFF2-40B4-BE49-F238E27FC236}">
                <a16:creationId xmlns:a16="http://schemas.microsoft.com/office/drawing/2014/main" id="{B556541C-C7A8-6645-AA7E-E136E973BE83}"/>
              </a:ext>
            </a:extLst>
          </p:cNvPr>
          <p:cNvPicPr>
            <a:picLocks noChangeAspect="1"/>
          </p:cNvPicPr>
          <p:nvPr userDrawn="1"/>
        </p:nvPicPr>
        <p:blipFill>
          <a:blip r:embed="rId9"/>
          <a:stretch>
            <a:fillRect/>
          </a:stretch>
        </p:blipFill>
        <p:spPr>
          <a:xfrm>
            <a:off x="1042096" y="3156372"/>
            <a:ext cx="977900" cy="977900"/>
          </a:xfrm>
          <a:prstGeom prst="rect">
            <a:avLst/>
          </a:prstGeom>
        </p:spPr>
      </p:pic>
      <p:pic>
        <p:nvPicPr>
          <p:cNvPr id="31" name="Picture 30">
            <a:extLst>
              <a:ext uri="{FF2B5EF4-FFF2-40B4-BE49-F238E27FC236}">
                <a16:creationId xmlns:a16="http://schemas.microsoft.com/office/drawing/2014/main" id="{0366B84E-7564-684E-9E56-34F0BACCF789}"/>
              </a:ext>
            </a:extLst>
          </p:cNvPr>
          <p:cNvPicPr>
            <a:picLocks noChangeAspect="1"/>
          </p:cNvPicPr>
          <p:nvPr userDrawn="1"/>
        </p:nvPicPr>
        <p:blipFill>
          <a:blip r:embed="rId10"/>
          <a:stretch>
            <a:fillRect/>
          </a:stretch>
        </p:blipFill>
        <p:spPr>
          <a:xfrm>
            <a:off x="1996637" y="3097809"/>
            <a:ext cx="1358900" cy="1358900"/>
          </a:xfrm>
          <a:prstGeom prst="rect">
            <a:avLst/>
          </a:prstGeom>
        </p:spPr>
      </p:pic>
      <p:pic>
        <p:nvPicPr>
          <p:cNvPr id="32" name="Picture 31">
            <a:extLst>
              <a:ext uri="{FF2B5EF4-FFF2-40B4-BE49-F238E27FC236}">
                <a16:creationId xmlns:a16="http://schemas.microsoft.com/office/drawing/2014/main" id="{35DFE5F2-B132-914C-9592-BD3694F1BC5D}"/>
              </a:ext>
            </a:extLst>
          </p:cNvPr>
          <p:cNvPicPr>
            <a:picLocks noChangeAspect="1"/>
          </p:cNvPicPr>
          <p:nvPr userDrawn="1"/>
        </p:nvPicPr>
        <p:blipFill>
          <a:blip r:embed="rId11"/>
          <a:stretch>
            <a:fillRect/>
          </a:stretch>
        </p:blipFill>
        <p:spPr>
          <a:xfrm>
            <a:off x="3108469" y="4054966"/>
            <a:ext cx="723900" cy="711200"/>
          </a:xfrm>
          <a:prstGeom prst="rect">
            <a:avLst/>
          </a:prstGeom>
        </p:spPr>
      </p:pic>
      <p:pic>
        <p:nvPicPr>
          <p:cNvPr id="33" name="Picture 32">
            <a:extLst>
              <a:ext uri="{FF2B5EF4-FFF2-40B4-BE49-F238E27FC236}">
                <a16:creationId xmlns:a16="http://schemas.microsoft.com/office/drawing/2014/main" id="{40B0E539-3EBF-F94E-BE98-30466C3B3694}"/>
              </a:ext>
            </a:extLst>
          </p:cNvPr>
          <p:cNvPicPr>
            <a:picLocks noChangeAspect="1"/>
          </p:cNvPicPr>
          <p:nvPr userDrawn="1"/>
        </p:nvPicPr>
        <p:blipFill>
          <a:blip r:embed="rId12"/>
          <a:stretch>
            <a:fillRect/>
          </a:stretch>
        </p:blipFill>
        <p:spPr>
          <a:xfrm>
            <a:off x="3517352" y="4581364"/>
            <a:ext cx="762000" cy="749300"/>
          </a:xfrm>
          <a:prstGeom prst="rect">
            <a:avLst/>
          </a:prstGeom>
        </p:spPr>
      </p:pic>
      <p:pic>
        <p:nvPicPr>
          <p:cNvPr id="34" name="Picture 33">
            <a:extLst>
              <a:ext uri="{FF2B5EF4-FFF2-40B4-BE49-F238E27FC236}">
                <a16:creationId xmlns:a16="http://schemas.microsoft.com/office/drawing/2014/main" id="{CB4FF7B6-09E8-0446-94F2-9874EBA0AE67}"/>
              </a:ext>
            </a:extLst>
          </p:cNvPr>
          <p:cNvPicPr>
            <a:picLocks noChangeAspect="1"/>
          </p:cNvPicPr>
          <p:nvPr userDrawn="1"/>
        </p:nvPicPr>
        <p:blipFill>
          <a:blip r:embed="rId13"/>
          <a:stretch>
            <a:fillRect/>
          </a:stretch>
        </p:blipFill>
        <p:spPr>
          <a:xfrm>
            <a:off x="1020922" y="4177053"/>
            <a:ext cx="1663700" cy="1663700"/>
          </a:xfrm>
          <a:prstGeom prst="rect">
            <a:avLst/>
          </a:prstGeom>
        </p:spPr>
      </p:pic>
      <p:pic>
        <p:nvPicPr>
          <p:cNvPr id="35" name="Picture 34">
            <a:extLst>
              <a:ext uri="{FF2B5EF4-FFF2-40B4-BE49-F238E27FC236}">
                <a16:creationId xmlns:a16="http://schemas.microsoft.com/office/drawing/2014/main" id="{3D605F23-0AEA-BC4C-9DAA-D08CD46796FB}"/>
              </a:ext>
            </a:extLst>
          </p:cNvPr>
          <p:cNvPicPr>
            <a:picLocks noChangeAspect="1"/>
          </p:cNvPicPr>
          <p:nvPr userDrawn="1"/>
        </p:nvPicPr>
        <p:blipFill>
          <a:blip r:embed="rId14"/>
          <a:stretch>
            <a:fillRect/>
          </a:stretch>
        </p:blipFill>
        <p:spPr>
          <a:xfrm>
            <a:off x="2419000" y="5220315"/>
            <a:ext cx="1092200" cy="1079500"/>
          </a:xfrm>
          <a:prstGeom prst="rect">
            <a:avLst/>
          </a:prstGeom>
        </p:spPr>
      </p:pic>
      <p:pic>
        <p:nvPicPr>
          <p:cNvPr id="36" name="Picture 35">
            <a:extLst>
              <a:ext uri="{FF2B5EF4-FFF2-40B4-BE49-F238E27FC236}">
                <a16:creationId xmlns:a16="http://schemas.microsoft.com/office/drawing/2014/main" id="{9595E385-B307-C347-9D21-28076A31F2B5}"/>
              </a:ext>
            </a:extLst>
          </p:cNvPr>
          <p:cNvPicPr>
            <a:picLocks noChangeAspect="1"/>
          </p:cNvPicPr>
          <p:nvPr userDrawn="1"/>
        </p:nvPicPr>
        <p:blipFill>
          <a:blip r:embed="rId15"/>
          <a:stretch>
            <a:fillRect/>
          </a:stretch>
        </p:blipFill>
        <p:spPr>
          <a:xfrm>
            <a:off x="402336" y="5349448"/>
            <a:ext cx="927100" cy="939800"/>
          </a:xfrm>
          <a:prstGeom prst="rect">
            <a:avLst/>
          </a:prstGeom>
        </p:spPr>
      </p:pic>
      <p:cxnSp>
        <p:nvCxnSpPr>
          <p:cNvPr id="37" name="Straight Connector 36">
            <a:extLst>
              <a:ext uri="{FF2B5EF4-FFF2-40B4-BE49-F238E27FC236}">
                <a16:creationId xmlns:a16="http://schemas.microsoft.com/office/drawing/2014/main" id="{ACA46B06-8E70-DD4D-85C5-C7C73B7529F8}"/>
              </a:ext>
            </a:extLst>
          </p:cNvPr>
          <p:cNvCxnSpPr/>
          <p:nvPr userDrawn="1"/>
        </p:nvCxnSpPr>
        <p:spPr>
          <a:xfrm>
            <a:off x="4899959" y="1170432"/>
            <a:ext cx="0" cy="5116068"/>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6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2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1450" fill="hold"/>
                                        <p:tgtEl>
                                          <p:spTgt spid="2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2000" fill="hold"/>
                                        <p:tgtEl>
                                          <p:spTgt spid="2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1450" fill="hold"/>
                                        <p:tgtEl>
                                          <p:spTgt spid="29"/>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1450" fill="hold"/>
                                        <p:tgtEl>
                                          <p:spTgt spid="3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5650" fill="hold"/>
                                        <p:tgtEl>
                                          <p:spTgt spid="31"/>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5000" fill="hold"/>
                                        <p:tgtEl>
                                          <p:spTgt spid="32"/>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15000" fill="hold"/>
                                        <p:tgtEl>
                                          <p:spTgt spid="33"/>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2100" fill="hold"/>
                                        <p:tgtEl>
                                          <p:spTgt spid="34"/>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1450" fill="hold"/>
                                        <p:tgtEl>
                                          <p:spTgt spid="35"/>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15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er Service Lori and Marl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24D7F-4DE4-144D-B2D4-308633E793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714DAB-0D05-034E-A303-2BE02D6659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457199"/>
            <a:ext cx="3657600" cy="1079291"/>
          </a:xfrm>
          <a:prstGeom prst="rect">
            <a:avLst/>
          </a:prstGeom>
        </p:spPr>
      </p:pic>
      <p:cxnSp>
        <p:nvCxnSpPr>
          <p:cNvPr id="10" name="Straight Connector 9">
            <a:extLst>
              <a:ext uri="{FF2B5EF4-FFF2-40B4-BE49-F238E27FC236}">
                <a16:creationId xmlns:a16="http://schemas.microsoft.com/office/drawing/2014/main" id="{7384F0D0-EED0-8545-A8F8-C3C01063DDD9}"/>
              </a:ext>
            </a:extLst>
          </p:cNvPr>
          <p:cNvCxnSpPr>
            <a:cxnSpLocks/>
          </p:cNvCxnSpPr>
          <p:nvPr userDrawn="1"/>
        </p:nvCxnSpPr>
        <p:spPr>
          <a:xfrm>
            <a:off x="5083702" y="6537960"/>
            <a:ext cx="6547577"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a:xfrm>
            <a:off x="5084064" y="347472"/>
            <a:ext cx="6720840" cy="4937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hasCustomPrompt="1"/>
          </p:nvPr>
        </p:nvSpPr>
        <p:spPr>
          <a:xfrm>
            <a:off x="5084064" y="1170432"/>
            <a:ext cx="6720840" cy="5367528"/>
          </a:xfrm>
        </p:spPr>
        <p:txBody>
          <a:bodyPr lIns="0" tIns="0" rIns="0" bIns="0" numCol="2" spcCol="182880">
            <a:noAutofit/>
          </a:bodyPr>
          <a:lstStyle>
            <a:lvl1pPr>
              <a:lnSpc>
                <a:spcPct val="112000"/>
              </a:lnSpc>
              <a:spcAft>
                <a:spcPts val="1000"/>
              </a:spcAft>
              <a:buNone/>
              <a:defRPr sz="1500" b="0">
                <a:solidFill>
                  <a:srgbClr val="54585A"/>
                </a:solidFill>
              </a:defRPr>
            </a:lvl1pPr>
            <a:lvl2pPr marL="236538" indent="-236538">
              <a:lnSpc>
                <a:spcPct val="112000"/>
              </a:lnSpc>
              <a:spcAft>
                <a:spcPts val="1000"/>
              </a:spcAft>
              <a:buNone/>
              <a:tabLst/>
              <a:defRPr sz="1500">
                <a:solidFill>
                  <a:srgbClr val="54585A"/>
                </a:solidFill>
              </a:defRPr>
            </a:lvl2pPr>
            <a:lvl3pPr marL="177800" indent="-177800">
              <a:lnSpc>
                <a:spcPct val="112000"/>
              </a:lnSpc>
              <a:spcAft>
                <a:spcPts val="1000"/>
              </a:spcAft>
              <a:tabLst/>
              <a:defRPr sz="1500">
                <a:solidFill>
                  <a:srgbClr val="54585A"/>
                </a:solidFill>
              </a:defRPr>
            </a:lvl3pPr>
            <a:lvl4pPr marL="461963" indent="-225425">
              <a:lnSpc>
                <a:spcPct val="112000"/>
              </a:lnSpc>
              <a:spcAft>
                <a:spcPts val="1000"/>
              </a:spcAft>
              <a:tabLst/>
              <a:defRPr sz="1500">
                <a:solidFill>
                  <a:srgbClr val="54585A"/>
                </a:solidFill>
              </a:defRPr>
            </a:lvl4pPr>
            <a:lvl5pPr marL="687388" indent="-225425">
              <a:lnSpc>
                <a:spcPct val="112000"/>
              </a:lnSpc>
              <a:spcAft>
                <a:spcPts val="1000"/>
              </a:spcAft>
              <a:tabLst/>
              <a:defRPr sz="1500">
                <a:solidFill>
                  <a:srgbClr val="54585A"/>
                </a:solidFill>
              </a:defRPr>
            </a:lvl5pPr>
          </a:lstStyle>
          <a:p>
            <a:pPr lvl="2"/>
            <a:r>
              <a:rPr lang="en-US" dirty="0"/>
              <a:t>Third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cxnSp>
        <p:nvCxnSpPr>
          <p:cNvPr id="11" name="Straight Connector 10">
            <a:extLst>
              <a:ext uri="{FF2B5EF4-FFF2-40B4-BE49-F238E27FC236}">
                <a16:creationId xmlns:a16="http://schemas.microsoft.com/office/drawing/2014/main" id="{563B150E-1A6F-BC4C-A860-50C2A417E84C}"/>
              </a:ext>
            </a:extLst>
          </p:cNvPr>
          <p:cNvCxnSpPr>
            <a:cxnSpLocks/>
          </p:cNvCxnSpPr>
          <p:nvPr userDrawn="1"/>
        </p:nvCxnSpPr>
        <p:spPr>
          <a:xfrm>
            <a:off x="5083702" y="905256"/>
            <a:ext cx="6720840"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18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right)">
                                      <p:cBhvr>
                                        <p:cTn id="20" dur="500"/>
                                        <p:tgtEl>
                                          <p:spTgt spid="2"/>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Slide 1 Column Top Righ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1"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Tree>
    <p:extLst>
      <p:ext uri="{BB962C8B-B14F-4D97-AF65-F5344CB8AC3E}">
        <p14:creationId xmlns:p14="http://schemas.microsoft.com/office/powerpoint/2010/main" val="871463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Slide 2 Columns Top Righ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2"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Tree>
    <p:extLst>
      <p:ext uri="{BB962C8B-B14F-4D97-AF65-F5344CB8AC3E}">
        <p14:creationId xmlns:p14="http://schemas.microsoft.com/office/powerpoint/2010/main" val="3372692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Slide 3 Columns Top Righ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3"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Tree>
    <p:extLst>
      <p:ext uri="{BB962C8B-B14F-4D97-AF65-F5344CB8AC3E}">
        <p14:creationId xmlns:p14="http://schemas.microsoft.com/office/powerpoint/2010/main" val="98451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Slide 1 Column Bottom Lef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a:xfrm>
            <a:off x="402336" y="347472"/>
            <a:ext cx="11402568" cy="4937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1"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pic>
        <p:nvPicPr>
          <p:cNvPr id="8" name="Picture 7">
            <a:extLst>
              <a:ext uri="{FF2B5EF4-FFF2-40B4-BE49-F238E27FC236}">
                <a16:creationId xmlns:a16="http://schemas.microsoft.com/office/drawing/2014/main" id="{6BE1F520-88B8-E046-9CC9-7450D764E6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60863793-B199-944E-82CB-8B49E4CDE4DA}"/>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994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Slide 2 Column Bottom Lef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a:xfrm>
            <a:off x="402336" y="347472"/>
            <a:ext cx="11402568" cy="4937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2" spcCol="274320">
            <a:noAutofit/>
          </a:bodyPr>
          <a:lstStyle>
            <a:lvl1pPr marL="11113" indent="0" algn="l">
              <a:buNone/>
              <a:tabLst/>
              <a:defRPr sz="1800" b="1"/>
            </a:lvl1pPr>
            <a:lvl2pPr marL="177800" indent="-166688" algn="l">
              <a:buNone/>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pic>
        <p:nvPicPr>
          <p:cNvPr id="8" name="Picture 7">
            <a:extLst>
              <a:ext uri="{FF2B5EF4-FFF2-40B4-BE49-F238E27FC236}">
                <a16:creationId xmlns:a16="http://schemas.microsoft.com/office/drawing/2014/main" id="{6BE1F520-88B8-E046-9CC9-7450D764E6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60863793-B199-944E-82CB-8B49E4CDE4DA}"/>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289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Slide 3 Columns Bottom Lef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a:xfrm>
            <a:off x="402336" y="347472"/>
            <a:ext cx="11402568" cy="4937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3"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pic>
        <p:nvPicPr>
          <p:cNvPr id="8" name="Picture 7">
            <a:extLst>
              <a:ext uri="{FF2B5EF4-FFF2-40B4-BE49-F238E27FC236}">
                <a16:creationId xmlns:a16="http://schemas.microsoft.com/office/drawing/2014/main" id="{6BE1F520-88B8-E046-9CC9-7450D764E6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60863793-B199-944E-82CB-8B49E4CDE4DA}"/>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413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iss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CA0907-5D4A-904F-B179-63FFBBE4D33B}"/>
              </a:ext>
            </a:extLst>
          </p:cNvPr>
          <p:cNvPicPr>
            <a:picLocks noChangeAspect="1"/>
          </p:cNvPicPr>
          <p:nvPr userDrawn="1"/>
        </p:nvPicPr>
        <p:blipFill>
          <a:blip r:embed="rId2"/>
          <a:stretch>
            <a:fillRect/>
          </a:stretch>
        </p:blipFill>
        <p:spPr>
          <a:xfrm>
            <a:off x="0" y="1333"/>
            <a:ext cx="12198096" cy="6861429"/>
          </a:xfrm>
          <a:prstGeom prst="rect">
            <a:avLst/>
          </a:prstGeom>
        </p:spPr>
      </p:pic>
      <p:pic>
        <p:nvPicPr>
          <p:cNvPr id="8" name="Picture 7">
            <a:extLst>
              <a:ext uri="{FF2B5EF4-FFF2-40B4-BE49-F238E27FC236}">
                <a16:creationId xmlns:a16="http://schemas.microsoft.com/office/drawing/2014/main" id="{F2119750-738D-CA4F-A618-F7BEB1839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08AF283A-B848-1148-A5A9-583B963E5DA1}"/>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1AE9C9-3A76-6649-A0E7-F3C2675B71E8}"/>
              </a:ext>
            </a:extLst>
          </p:cNvPr>
          <p:cNvSpPr>
            <a:spLocks noGrp="1"/>
          </p:cNvSpPr>
          <p:nvPr>
            <p:ph type="title"/>
          </p:nvPr>
        </p:nvSpPr>
        <p:spPr>
          <a:xfrm>
            <a:off x="402336" y="274320"/>
            <a:ext cx="11411712" cy="740664"/>
          </a:xfrm>
        </p:spPr>
        <p:txBody>
          <a:bodyPr/>
          <a:lstStyle>
            <a:lvl1pPr algn="r">
              <a:defRPr sz="4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9B74F-2F3C-0642-9C7B-0C5B3ABEB0DA}"/>
              </a:ext>
            </a:extLst>
          </p:cNvPr>
          <p:cNvSpPr>
            <a:spLocks noGrp="1"/>
          </p:cNvSpPr>
          <p:nvPr>
            <p:ph idx="1"/>
          </p:nvPr>
        </p:nvSpPr>
        <p:spPr>
          <a:xfrm>
            <a:off x="2724912" y="2286000"/>
            <a:ext cx="9006840" cy="3291840"/>
          </a:xfrm>
        </p:spPr>
        <p:txBody>
          <a:bodyPr lIns="0" tIns="0" rIns="0" bIns="0">
            <a:noAutofit/>
          </a:bodyPr>
          <a:lstStyle>
            <a:lvl1pPr>
              <a:lnSpc>
                <a:spcPct val="130000"/>
              </a:lnSpc>
              <a:spcBef>
                <a:spcPts val="0"/>
              </a:spcBef>
              <a:defRPr sz="2200">
                <a:solidFill>
                  <a:srgbClr val="54585A"/>
                </a:solidFill>
              </a:defRPr>
            </a:lvl1pPr>
            <a:lvl2pPr>
              <a:defRPr sz="2200">
                <a:solidFill>
                  <a:srgbClr val="54585A"/>
                </a:solidFill>
              </a:defRPr>
            </a:lvl2pPr>
            <a:lvl3pPr>
              <a:defRPr sz="2200">
                <a:solidFill>
                  <a:srgbClr val="54585A"/>
                </a:solidFill>
              </a:defRPr>
            </a:lvl3pPr>
            <a:lvl4pPr>
              <a:defRPr sz="2200">
                <a:solidFill>
                  <a:srgbClr val="54585A"/>
                </a:solidFill>
              </a:defRPr>
            </a:lvl4pPr>
            <a:lvl5pPr>
              <a:defRPr sz="2200">
                <a:solidFill>
                  <a:srgbClr val="54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3BFF6DA-719A-B541-84AA-066A58C108F5}"/>
              </a:ext>
            </a:extLst>
          </p:cNvPr>
          <p:cNvSpPr>
            <a:spLocks noGrp="1"/>
          </p:cNvSpPr>
          <p:nvPr>
            <p:ph type="sldNum" sz="quarter" idx="12"/>
          </p:nvPr>
        </p:nvSpPr>
        <p:spPr>
          <a:xfrm>
            <a:off x="9966960" y="6400800"/>
            <a:ext cx="2130552" cy="365125"/>
          </a:xfrm>
          <a:prstGeom prst="rect">
            <a:avLst/>
          </a:prstGeom>
        </p:spPr>
        <p:txBody>
          <a:bodyPr/>
          <a:lstStyle>
            <a:lvl1pPr>
              <a:defRPr>
                <a:solidFill>
                  <a:srgbClr val="808180"/>
                </a:solidFill>
              </a:defRPr>
            </a:lvl1pPr>
          </a:lstStyle>
          <a:p>
            <a:fld id="{6EBBDEB6-ADCD-D641-8823-BCD8C814EB60}" type="slidenum">
              <a:rPr lang="en-US" smtClean="0"/>
              <a:pPr/>
              <a:t>‹#›</a:t>
            </a:fld>
            <a:endParaRPr lang="en-US" dirty="0">
              <a:solidFill>
                <a:srgbClr val="808180"/>
              </a:solidFill>
            </a:endParaRPr>
          </a:p>
        </p:txBody>
      </p:sp>
    </p:spTree>
    <p:extLst>
      <p:ext uri="{BB962C8B-B14F-4D97-AF65-F5344CB8AC3E}">
        <p14:creationId xmlns:p14="http://schemas.microsoft.com/office/powerpoint/2010/main" val="2598613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enter Rule Top Righ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5394960" cy="3593592"/>
          </a:xfrm>
        </p:spPr>
        <p:txBody>
          <a:bodyPr lIns="0" tIns="0" rIns="0" bIns="0" numCol="1"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cxnSp>
        <p:nvCxnSpPr>
          <p:cNvPr id="8" name="Straight Connector 7">
            <a:extLst>
              <a:ext uri="{FF2B5EF4-FFF2-40B4-BE49-F238E27FC236}">
                <a16:creationId xmlns:a16="http://schemas.microsoft.com/office/drawing/2014/main" id="{62458FE3-28F9-9E40-BE1A-9FE19B17A682}"/>
              </a:ext>
            </a:extLst>
          </p:cNvPr>
          <p:cNvCxnSpPr>
            <a:cxnSpLocks/>
          </p:cNvCxnSpPr>
          <p:nvPr userDrawn="1"/>
        </p:nvCxnSpPr>
        <p:spPr>
          <a:xfrm>
            <a:off x="6094476" y="1143000"/>
            <a:ext cx="0" cy="5052916"/>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AE12D78-5BD3-0C47-85B6-6AF8C0111881}"/>
              </a:ext>
            </a:extLst>
          </p:cNvPr>
          <p:cNvSpPr>
            <a:spLocks noGrp="1"/>
          </p:cNvSpPr>
          <p:nvPr>
            <p:ph sz="half" idx="13"/>
          </p:nvPr>
        </p:nvSpPr>
        <p:spPr>
          <a:xfrm>
            <a:off x="6409944" y="1170432"/>
            <a:ext cx="5394960" cy="3593592"/>
          </a:xfrm>
        </p:spPr>
        <p:txBody>
          <a:bodyPr lIns="0" tIns="0" rIns="0" bIns="0" numCol="1"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48488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ck Legg  Contact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grpSp>
        <p:nvGrpSpPr>
          <p:cNvPr id="12" name="Group 11">
            <a:extLst>
              <a:ext uri="{FF2B5EF4-FFF2-40B4-BE49-F238E27FC236}">
                <a16:creationId xmlns:a16="http://schemas.microsoft.com/office/drawing/2014/main" id="{3E0B4E48-D518-AB41-96B9-2936FDA85001}"/>
              </a:ext>
            </a:extLst>
          </p:cNvPr>
          <p:cNvGrpSpPr/>
          <p:nvPr userDrawn="1"/>
        </p:nvGrpSpPr>
        <p:grpSpPr>
          <a:xfrm>
            <a:off x="2851296" y="2958494"/>
            <a:ext cx="914400" cy="3337214"/>
            <a:chOff x="402336" y="3079394"/>
            <a:chExt cx="914400" cy="3337214"/>
          </a:xfrm>
        </p:grpSpPr>
        <p:pic>
          <p:nvPicPr>
            <p:cNvPr id="13" name="Picture 12">
              <a:extLst>
                <a:ext uri="{FF2B5EF4-FFF2-40B4-BE49-F238E27FC236}">
                  <a16:creationId xmlns:a16="http://schemas.microsoft.com/office/drawing/2014/main" id="{0CD67B45-0CAC-9446-960E-C3E303E49195}"/>
                </a:ext>
              </a:extLst>
            </p:cNvPr>
            <p:cNvPicPr>
              <a:picLocks noChangeAspect="1"/>
            </p:cNvPicPr>
            <p:nvPr/>
          </p:nvPicPr>
          <p:blipFill>
            <a:blip r:embed="rId3"/>
            <a:stretch>
              <a:fillRect/>
            </a:stretch>
          </p:blipFill>
          <p:spPr>
            <a:xfrm>
              <a:off x="402336" y="3079394"/>
              <a:ext cx="914400" cy="914400"/>
            </a:xfrm>
            <a:prstGeom prst="rect">
              <a:avLst/>
            </a:prstGeom>
          </p:spPr>
        </p:pic>
        <p:pic>
          <p:nvPicPr>
            <p:cNvPr id="14" name="Picture 13">
              <a:extLst>
                <a:ext uri="{FF2B5EF4-FFF2-40B4-BE49-F238E27FC236}">
                  <a16:creationId xmlns:a16="http://schemas.microsoft.com/office/drawing/2014/main" id="{98B8D2E3-09BE-0443-997E-056A9B5111D6}"/>
                </a:ext>
              </a:extLst>
            </p:cNvPr>
            <p:cNvPicPr>
              <a:picLocks noChangeAspect="1"/>
            </p:cNvPicPr>
            <p:nvPr/>
          </p:nvPicPr>
          <p:blipFill>
            <a:blip r:embed="rId4"/>
            <a:stretch>
              <a:fillRect/>
            </a:stretch>
          </p:blipFill>
          <p:spPr>
            <a:xfrm>
              <a:off x="402336" y="4290801"/>
              <a:ext cx="914400" cy="914400"/>
            </a:xfrm>
            <a:prstGeom prst="rect">
              <a:avLst/>
            </a:prstGeom>
          </p:spPr>
        </p:pic>
        <p:pic>
          <p:nvPicPr>
            <p:cNvPr id="15" name="Picture 14">
              <a:extLst>
                <a:ext uri="{FF2B5EF4-FFF2-40B4-BE49-F238E27FC236}">
                  <a16:creationId xmlns:a16="http://schemas.microsoft.com/office/drawing/2014/main" id="{786BECC7-59C1-7B4F-A804-D52D4C0A9E92}"/>
                </a:ext>
              </a:extLst>
            </p:cNvPr>
            <p:cNvPicPr>
              <a:picLocks noChangeAspect="1"/>
            </p:cNvPicPr>
            <p:nvPr/>
          </p:nvPicPr>
          <p:blipFill>
            <a:blip r:embed="rId5"/>
            <a:stretch>
              <a:fillRect/>
            </a:stretch>
          </p:blipFill>
          <p:spPr>
            <a:xfrm>
              <a:off x="402336" y="5502208"/>
              <a:ext cx="914400" cy="914400"/>
            </a:xfrm>
            <a:prstGeom prst="rect">
              <a:avLst/>
            </a:prstGeom>
          </p:spPr>
        </p:pic>
      </p:grpSp>
      <p:sp>
        <p:nvSpPr>
          <p:cNvPr id="19" name="Content Placeholder 2">
            <a:extLst>
              <a:ext uri="{FF2B5EF4-FFF2-40B4-BE49-F238E27FC236}">
                <a16:creationId xmlns:a16="http://schemas.microsoft.com/office/drawing/2014/main" id="{75606293-7DA3-5B4A-A721-B2CFBB86B28E}"/>
              </a:ext>
            </a:extLst>
          </p:cNvPr>
          <p:cNvSpPr>
            <a:spLocks noGrp="1"/>
          </p:cNvSpPr>
          <p:nvPr>
            <p:ph idx="1" hasCustomPrompt="1"/>
          </p:nvPr>
        </p:nvSpPr>
        <p:spPr>
          <a:xfrm>
            <a:off x="2851295" y="1170432"/>
            <a:ext cx="6427089" cy="1560093"/>
          </a:xfrm>
        </p:spPr>
        <p:txBody>
          <a:bodyPr lIns="0" tIns="0" rIns="0" bIns="0">
            <a:noAutofit/>
          </a:bodyPr>
          <a:lstStyle>
            <a:lvl1pPr marL="0" indent="0">
              <a:lnSpc>
                <a:spcPct val="114000"/>
              </a:lnSpc>
              <a:spcBef>
                <a:spcPts val="0"/>
              </a:spcBef>
              <a:spcAft>
                <a:spcPts val="1800"/>
              </a:spcAft>
              <a:buNone/>
              <a:defRPr/>
            </a:lvl1pPr>
          </a:lstStyle>
          <a:p>
            <a:pPr marL="0" indent="0">
              <a:lnSpc>
                <a:spcPct val="114000"/>
              </a:lnSpc>
              <a:spcBef>
                <a:spcPts val="0"/>
              </a:spcBef>
              <a:spcAft>
                <a:spcPts val="600"/>
              </a:spcAft>
              <a:buNone/>
            </a:pPr>
            <a:r>
              <a:rPr lang="en-US" sz="3300" b="1" dirty="0">
                <a:solidFill>
                  <a:srgbClr val="008F47"/>
                </a:solidFill>
                <a:latin typeface="Century Gothic" panose="020B0502020202020204" pitchFamily="34" charset="0"/>
              </a:rPr>
              <a:t>Rick Legg</a:t>
            </a:r>
          </a:p>
          <a:p>
            <a:pPr marL="0" indent="0">
              <a:lnSpc>
                <a:spcPct val="114000"/>
              </a:lnSpc>
              <a:spcBef>
                <a:spcPts val="0"/>
              </a:spcBef>
              <a:spcAft>
                <a:spcPts val="1800"/>
              </a:spcAft>
              <a:buNone/>
            </a:pPr>
            <a:r>
              <a:rPr lang="en-US" sz="2600" dirty="0">
                <a:solidFill>
                  <a:srgbClr val="54585A"/>
                </a:solidFill>
                <a:latin typeface="Century Gothic" panose="020B0502020202020204" pitchFamily="34" charset="0"/>
              </a:rPr>
              <a:t>Senior Vice President, </a:t>
            </a:r>
            <a:br>
              <a:rPr lang="en-US" sz="2600" dirty="0">
                <a:solidFill>
                  <a:srgbClr val="54585A"/>
                </a:solidFill>
                <a:latin typeface="Century Gothic" panose="020B0502020202020204" pitchFamily="34" charset="0"/>
              </a:rPr>
            </a:br>
            <a:r>
              <a:rPr lang="en-US" sz="2600" dirty="0">
                <a:solidFill>
                  <a:srgbClr val="54585A"/>
                </a:solidFill>
                <a:latin typeface="Century Gothic" panose="020B0502020202020204" pitchFamily="34" charset="0"/>
              </a:rPr>
              <a:t>Sales &amp; Account Management</a:t>
            </a:r>
          </a:p>
        </p:txBody>
      </p:sp>
      <p:sp>
        <p:nvSpPr>
          <p:cNvPr id="20" name="Content Placeholder 2">
            <a:extLst>
              <a:ext uri="{FF2B5EF4-FFF2-40B4-BE49-F238E27FC236}">
                <a16:creationId xmlns:a16="http://schemas.microsoft.com/office/drawing/2014/main" id="{CC94326A-E6E4-E746-8734-B8297228DF11}"/>
              </a:ext>
            </a:extLst>
          </p:cNvPr>
          <p:cNvSpPr>
            <a:spLocks noGrp="1"/>
          </p:cNvSpPr>
          <p:nvPr>
            <p:ph idx="13" hasCustomPrompt="1"/>
          </p:nvPr>
        </p:nvSpPr>
        <p:spPr>
          <a:xfrm>
            <a:off x="2851296" y="2958494"/>
            <a:ext cx="6427089" cy="914400"/>
          </a:xfrm>
        </p:spPr>
        <p:txBody>
          <a:bodyPr lIns="0" tIns="0" rIns="0" bIns="0" anchor="ctr" anchorCtr="0">
            <a:noAutofit/>
          </a:bodyPr>
          <a:lstStyle>
            <a:lvl1pPr marL="1146175" indent="0">
              <a:lnSpc>
                <a:spcPct val="114000"/>
              </a:lnSpc>
              <a:spcBef>
                <a:spcPts val="0"/>
              </a:spcBef>
              <a:spcAft>
                <a:spcPts val="2400"/>
              </a:spcAft>
              <a:buNone/>
              <a:defRPr/>
            </a:lvl1pPr>
          </a:lstStyle>
          <a:p>
            <a:pPr marL="1146175" indent="0">
              <a:lnSpc>
                <a:spcPct val="114000"/>
              </a:lnSpc>
              <a:spcBef>
                <a:spcPts val="0"/>
              </a:spcBef>
              <a:spcAft>
                <a:spcPts val="2400"/>
              </a:spcAft>
              <a:buNone/>
            </a:pPr>
            <a:r>
              <a:rPr lang="en-US" sz="2600" dirty="0">
                <a:solidFill>
                  <a:srgbClr val="008F47"/>
                </a:solidFill>
                <a:latin typeface="Century Gothic" panose="020B0502020202020204" pitchFamily="34" charset="0"/>
                <a:hlinkClick r:id="rId6">
                  <a:extLst>
                    <a:ext uri="{A12FA001-AC4F-418D-AE19-62706E023703}">
                      <ahyp:hlinkClr xmlns:ahyp="http://schemas.microsoft.com/office/drawing/2018/hyperlinkcolor" val="tx"/>
                    </a:ext>
                  </a:extLst>
                </a:hlinkClick>
              </a:rPr>
              <a:t>rlegg@healthplan.org</a:t>
            </a:r>
            <a:endParaRPr lang="en-US" sz="2600" dirty="0">
              <a:solidFill>
                <a:srgbClr val="008F47"/>
              </a:solidFill>
              <a:latin typeface="Century Gothic" panose="020B0502020202020204" pitchFamily="34" charset="0"/>
            </a:endParaRPr>
          </a:p>
        </p:txBody>
      </p:sp>
      <p:sp>
        <p:nvSpPr>
          <p:cNvPr id="21" name="Content Placeholder 2">
            <a:extLst>
              <a:ext uri="{FF2B5EF4-FFF2-40B4-BE49-F238E27FC236}">
                <a16:creationId xmlns:a16="http://schemas.microsoft.com/office/drawing/2014/main" id="{9432102F-9435-5545-A1E8-00ABF2B5038E}"/>
              </a:ext>
            </a:extLst>
          </p:cNvPr>
          <p:cNvSpPr>
            <a:spLocks noGrp="1"/>
          </p:cNvSpPr>
          <p:nvPr>
            <p:ph idx="14" hasCustomPrompt="1"/>
          </p:nvPr>
        </p:nvSpPr>
        <p:spPr>
          <a:xfrm>
            <a:off x="2851296" y="4169901"/>
            <a:ext cx="6427089" cy="914400"/>
          </a:xfrm>
        </p:spPr>
        <p:txBody>
          <a:bodyPr lIns="0" tIns="0" rIns="0" bIns="0" anchor="ctr" anchorCtr="0">
            <a:noAutofit/>
          </a:bodyPr>
          <a:lstStyle>
            <a:lvl1pPr marL="2413000" indent="-1266825">
              <a:lnSpc>
                <a:spcPct val="114000"/>
              </a:lnSpc>
              <a:spcBef>
                <a:spcPts val="0"/>
              </a:spcBef>
              <a:spcAft>
                <a:spcPts val="0"/>
              </a:spcAft>
              <a:buNone/>
              <a:defRPr/>
            </a:lvl1pPr>
          </a:lstStyle>
          <a:p>
            <a:pPr marL="2413000" indent="-1266825">
              <a:lnSpc>
                <a:spcPct val="114000"/>
              </a:lnSpc>
              <a:spcBef>
                <a:spcPts val="0"/>
              </a:spcBef>
              <a:buNone/>
            </a:pPr>
            <a:r>
              <a:rPr lang="en-US" sz="2600" dirty="0">
                <a:solidFill>
                  <a:srgbClr val="54585A"/>
                </a:solidFill>
                <a:latin typeface="Century Gothic" panose="020B0502020202020204" pitchFamily="34" charset="0"/>
              </a:rPr>
              <a:t>Direct:	740.699.6260</a:t>
            </a:r>
          </a:p>
          <a:p>
            <a:pPr marL="2413000" indent="-1266825">
              <a:lnSpc>
                <a:spcPct val="114000"/>
              </a:lnSpc>
              <a:spcBef>
                <a:spcPts val="0"/>
              </a:spcBef>
              <a:spcAft>
                <a:spcPts val="2400"/>
              </a:spcAft>
              <a:buNone/>
            </a:pPr>
            <a:r>
              <a:rPr lang="en-US" sz="2600" dirty="0">
                <a:solidFill>
                  <a:srgbClr val="54585A"/>
                </a:solidFill>
                <a:latin typeface="Century Gothic" panose="020B0502020202020204" pitchFamily="34" charset="0"/>
              </a:rPr>
              <a:t>Cell:	304.552.0474</a:t>
            </a:r>
          </a:p>
        </p:txBody>
      </p:sp>
      <p:sp>
        <p:nvSpPr>
          <p:cNvPr id="22" name="Content Placeholder 2">
            <a:extLst>
              <a:ext uri="{FF2B5EF4-FFF2-40B4-BE49-F238E27FC236}">
                <a16:creationId xmlns:a16="http://schemas.microsoft.com/office/drawing/2014/main" id="{0F7D6AB7-6524-FA41-A773-D192F4151600}"/>
              </a:ext>
            </a:extLst>
          </p:cNvPr>
          <p:cNvSpPr>
            <a:spLocks noGrp="1"/>
          </p:cNvSpPr>
          <p:nvPr>
            <p:ph idx="15" hasCustomPrompt="1"/>
          </p:nvPr>
        </p:nvSpPr>
        <p:spPr>
          <a:xfrm>
            <a:off x="2851296" y="5381307"/>
            <a:ext cx="6427089" cy="914395"/>
          </a:xfrm>
        </p:spPr>
        <p:txBody>
          <a:bodyPr lIns="0" tIns="0" rIns="0" bIns="0" anchor="ctr" anchorCtr="0">
            <a:noAutofit/>
          </a:bodyPr>
          <a:lstStyle>
            <a:lvl1pPr>
              <a:spcAft>
                <a:spcPts val="0"/>
              </a:spcAft>
              <a:defRPr/>
            </a:lvl1pPr>
          </a:lstStyle>
          <a:p>
            <a:pPr marL="1146175" indent="0">
              <a:lnSpc>
                <a:spcPct val="114000"/>
              </a:lnSpc>
              <a:spcBef>
                <a:spcPts val="0"/>
              </a:spcBef>
              <a:spcAft>
                <a:spcPts val="2400"/>
              </a:spcAft>
              <a:buNone/>
            </a:pPr>
            <a:r>
              <a:rPr lang="en-US" sz="2600" dirty="0">
                <a:solidFill>
                  <a:srgbClr val="54585A"/>
                </a:solidFill>
                <a:latin typeface="Century Gothic" panose="020B0502020202020204" pitchFamily="34" charset="0"/>
              </a:rPr>
              <a:t>1110 Main Street</a:t>
            </a:r>
            <a:br>
              <a:rPr lang="en-US" sz="2600" dirty="0">
                <a:solidFill>
                  <a:srgbClr val="54585A"/>
                </a:solidFill>
                <a:latin typeface="Century Gothic" panose="020B0502020202020204" pitchFamily="34" charset="0"/>
              </a:rPr>
            </a:br>
            <a:r>
              <a:rPr lang="en-US" sz="2600" dirty="0">
                <a:solidFill>
                  <a:srgbClr val="54585A"/>
                </a:solidFill>
                <a:latin typeface="Century Gothic" panose="020B0502020202020204" pitchFamily="34" charset="0"/>
              </a:rPr>
              <a:t>Wheeling, WV 26003-2704</a:t>
            </a:r>
          </a:p>
        </p:txBody>
      </p:sp>
    </p:spTree>
    <p:extLst>
      <p:ext uri="{BB962C8B-B14F-4D97-AF65-F5344CB8AC3E}">
        <p14:creationId xmlns:p14="http://schemas.microsoft.com/office/powerpoint/2010/main" val="2358584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T Contact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grpSp>
        <p:nvGrpSpPr>
          <p:cNvPr id="12" name="Group 11">
            <a:extLst>
              <a:ext uri="{FF2B5EF4-FFF2-40B4-BE49-F238E27FC236}">
                <a16:creationId xmlns:a16="http://schemas.microsoft.com/office/drawing/2014/main" id="{3E0B4E48-D518-AB41-96B9-2936FDA85001}"/>
              </a:ext>
            </a:extLst>
          </p:cNvPr>
          <p:cNvGrpSpPr/>
          <p:nvPr userDrawn="1"/>
        </p:nvGrpSpPr>
        <p:grpSpPr>
          <a:xfrm>
            <a:off x="2634997" y="2533229"/>
            <a:ext cx="914400" cy="3337214"/>
            <a:chOff x="402336" y="3079394"/>
            <a:chExt cx="914400" cy="3337214"/>
          </a:xfrm>
        </p:grpSpPr>
        <p:pic>
          <p:nvPicPr>
            <p:cNvPr id="13" name="Picture 12">
              <a:extLst>
                <a:ext uri="{FF2B5EF4-FFF2-40B4-BE49-F238E27FC236}">
                  <a16:creationId xmlns:a16="http://schemas.microsoft.com/office/drawing/2014/main" id="{0CD67B45-0CAC-9446-960E-C3E303E49195}"/>
                </a:ext>
              </a:extLst>
            </p:cNvPr>
            <p:cNvPicPr>
              <a:picLocks noChangeAspect="1"/>
            </p:cNvPicPr>
            <p:nvPr/>
          </p:nvPicPr>
          <p:blipFill>
            <a:blip r:embed="rId3"/>
            <a:stretch>
              <a:fillRect/>
            </a:stretch>
          </p:blipFill>
          <p:spPr>
            <a:xfrm>
              <a:off x="402336" y="3079394"/>
              <a:ext cx="914400" cy="914400"/>
            </a:xfrm>
            <a:prstGeom prst="rect">
              <a:avLst/>
            </a:prstGeom>
          </p:spPr>
        </p:pic>
        <p:pic>
          <p:nvPicPr>
            <p:cNvPr id="14" name="Picture 13">
              <a:extLst>
                <a:ext uri="{FF2B5EF4-FFF2-40B4-BE49-F238E27FC236}">
                  <a16:creationId xmlns:a16="http://schemas.microsoft.com/office/drawing/2014/main" id="{98B8D2E3-09BE-0443-997E-056A9B5111D6}"/>
                </a:ext>
              </a:extLst>
            </p:cNvPr>
            <p:cNvPicPr>
              <a:picLocks noChangeAspect="1"/>
            </p:cNvPicPr>
            <p:nvPr/>
          </p:nvPicPr>
          <p:blipFill>
            <a:blip r:embed="rId4"/>
            <a:stretch>
              <a:fillRect/>
            </a:stretch>
          </p:blipFill>
          <p:spPr>
            <a:xfrm>
              <a:off x="402336" y="4290801"/>
              <a:ext cx="914400" cy="914400"/>
            </a:xfrm>
            <a:prstGeom prst="rect">
              <a:avLst/>
            </a:prstGeom>
          </p:spPr>
        </p:pic>
        <p:pic>
          <p:nvPicPr>
            <p:cNvPr id="15" name="Picture 14">
              <a:extLst>
                <a:ext uri="{FF2B5EF4-FFF2-40B4-BE49-F238E27FC236}">
                  <a16:creationId xmlns:a16="http://schemas.microsoft.com/office/drawing/2014/main" id="{786BECC7-59C1-7B4F-A804-D52D4C0A9E92}"/>
                </a:ext>
              </a:extLst>
            </p:cNvPr>
            <p:cNvPicPr>
              <a:picLocks noChangeAspect="1"/>
            </p:cNvPicPr>
            <p:nvPr/>
          </p:nvPicPr>
          <p:blipFill>
            <a:blip r:embed="rId5"/>
            <a:stretch>
              <a:fillRect/>
            </a:stretch>
          </p:blipFill>
          <p:spPr>
            <a:xfrm>
              <a:off x="402336" y="5502208"/>
              <a:ext cx="914400" cy="914400"/>
            </a:xfrm>
            <a:prstGeom prst="rect">
              <a:avLst/>
            </a:prstGeom>
          </p:spPr>
        </p:pic>
      </p:grpSp>
      <p:sp>
        <p:nvSpPr>
          <p:cNvPr id="19" name="Content Placeholder 2">
            <a:extLst>
              <a:ext uri="{FF2B5EF4-FFF2-40B4-BE49-F238E27FC236}">
                <a16:creationId xmlns:a16="http://schemas.microsoft.com/office/drawing/2014/main" id="{75606293-7DA3-5B4A-A721-B2CFBB86B28E}"/>
              </a:ext>
            </a:extLst>
          </p:cNvPr>
          <p:cNvSpPr>
            <a:spLocks noGrp="1"/>
          </p:cNvSpPr>
          <p:nvPr>
            <p:ph idx="1" hasCustomPrompt="1"/>
          </p:nvPr>
        </p:nvSpPr>
        <p:spPr>
          <a:xfrm>
            <a:off x="2634996" y="1170433"/>
            <a:ext cx="6922008" cy="1124474"/>
          </a:xfrm>
        </p:spPr>
        <p:txBody>
          <a:bodyPr lIns="0" tIns="0" rIns="0" bIns="0">
            <a:noAutofit/>
          </a:bodyPr>
          <a:lstStyle>
            <a:lvl1pPr>
              <a:spcAft>
                <a:spcPts val="0"/>
              </a:spcAft>
              <a:defRPr/>
            </a:lvl1pPr>
          </a:lstStyle>
          <a:p>
            <a:pPr marL="0" indent="0">
              <a:lnSpc>
                <a:spcPct val="114000"/>
              </a:lnSpc>
              <a:spcBef>
                <a:spcPts val="0"/>
              </a:spcBef>
              <a:spcAft>
                <a:spcPts val="600"/>
              </a:spcAft>
              <a:buNone/>
            </a:pPr>
            <a:r>
              <a:rPr lang="en-US" sz="3300" b="1" dirty="0">
                <a:solidFill>
                  <a:srgbClr val="008F47"/>
                </a:solidFill>
                <a:latin typeface="Century Gothic" panose="020B0502020202020204" pitchFamily="34" charset="0"/>
              </a:rPr>
              <a:t>Dave Thomas</a:t>
            </a:r>
          </a:p>
          <a:p>
            <a:pPr marL="0" indent="0">
              <a:lnSpc>
                <a:spcPct val="114000"/>
              </a:lnSpc>
              <a:spcBef>
                <a:spcPts val="0"/>
              </a:spcBef>
              <a:spcAft>
                <a:spcPts val="1800"/>
              </a:spcAft>
              <a:buNone/>
            </a:pPr>
            <a:r>
              <a:rPr lang="en-US" sz="2600" dirty="0">
                <a:solidFill>
                  <a:srgbClr val="54585A"/>
                </a:solidFill>
                <a:latin typeface="Century Gothic" panose="020B0502020202020204" pitchFamily="34" charset="0"/>
              </a:rPr>
              <a:t>Assistant Vice President, National Accounts</a:t>
            </a:r>
          </a:p>
        </p:txBody>
      </p:sp>
      <p:sp>
        <p:nvSpPr>
          <p:cNvPr id="20" name="Content Placeholder 2">
            <a:extLst>
              <a:ext uri="{FF2B5EF4-FFF2-40B4-BE49-F238E27FC236}">
                <a16:creationId xmlns:a16="http://schemas.microsoft.com/office/drawing/2014/main" id="{CC94326A-E6E4-E746-8734-B8297228DF11}"/>
              </a:ext>
            </a:extLst>
          </p:cNvPr>
          <p:cNvSpPr>
            <a:spLocks noGrp="1"/>
          </p:cNvSpPr>
          <p:nvPr>
            <p:ph idx="13" hasCustomPrompt="1"/>
          </p:nvPr>
        </p:nvSpPr>
        <p:spPr>
          <a:xfrm>
            <a:off x="2634997" y="2532888"/>
            <a:ext cx="6922007" cy="914400"/>
          </a:xfrm>
        </p:spPr>
        <p:txBody>
          <a:bodyPr lIns="0" tIns="0" rIns="0" bIns="0" anchor="ctr" anchorCtr="0">
            <a:noAutofit/>
          </a:bodyPr>
          <a:lstStyle>
            <a:lvl1pPr>
              <a:spcAft>
                <a:spcPts val="0"/>
              </a:spcAft>
              <a:defRPr/>
            </a:lvl1pPr>
          </a:lstStyle>
          <a:p>
            <a:pPr marL="1146175" indent="0">
              <a:lnSpc>
                <a:spcPct val="114000"/>
              </a:lnSpc>
              <a:spcBef>
                <a:spcPts val="0"/>
              </a:spcBef>
              <a:spcAft>
                <a:spcPts val="2400"/>
              </a:spcAft>
              <a:buNone/>
            </a:pPr>
            <a:r>
              <a:rPr lang="en-US" sz="2600" dirty="0">
                <a:solidFill>
                  <a:srgbClr val="008F47"/>
                </a:solidFill>
                <a:latin typeface="Century Gothic" panose="020B0502020202020204" pitchFamily="34" charset="0"/>
                <a:hlinkClick r:id="rId6">
                  <a:extLst>
                    <a:ext uri="{A12FA001-AC4F-418D-AE19-62706E023703}">
                      <ahyp:hlinkClr xmlns:ahyp="http://schemas.microsoft.com/office/drawing/2018/hyperlinkcolor" val="tx"/>
                    </a:ext>
                  </a:extLst>
                </a:hlinkClick>
              </a:rPr>
              <a:t>dt@healthplan.org</a:t>
            </a:r>
            <a:endParaRPr lang="en-US" sz="2600" dirty="0">
              <a:solidFill>
                <a:srgbClr val="008F47"/>
              </a:solidFill>
              <a:latin typeface="Century Gothic" panose="020B0502020202020204" pitchFamily="34" charset="0"/>
            </a:endParaRPr>
          </a:p>
        </p:txBody>
      </p:sp>
      <p:sp>
        <p:nvSpPr>
          <p:cNvPr id="21" name="Content Placeholder 2">
            <a:extLst>
              <a:ext uri="{FF2B5EF4-FFF2-40B4-BE49-F238E27FC236}">
                <a16:creationId xmlns:a16="http://schemas.microsoft.com/office/drawing/2014/main" id="{9432102F-9435-5545-A1E8-00ABF2B5038E}"/>
              </a:ext>
            </a:extLst>
          </p:cNvPr>
          <p:cNvSpPr>
            <a:spLocks noGrp="1"/>
          </p:cNvSpPr>
          <p:nvPr>
            <p:ph idx="14" hasCustomPrompt="1"/>
          </p:nvPr>
        </p:nvSpPr>
        <p:spPr>
          <a:xfrm>
            <a:off x="2634997" y="3739896"/>
            <a:ext cx="6922007" cy="914400"/>
          </a:xfrm>
        </p:spPr>
        <p:txBody>
          <a:bodyPr lIns="0" tIns="0" rIns="0" bIns="0" anchor="ctr" anchorCtr="0">
            <a:noAutofit/>
          </a:bodyPr>
          <a:lstStyle>
            <a:lvl1pPr>
              <a:spcAft>
                <a:spcPts val="0"/>
              </a:spcAft>
              <a:defRPr/>
            </a:lvl1pPr>
          </a:lstStyle>
          <a:p>
            <a:pPr marL="2413000" indent="-1266825">
              <a:lnSpc>
                <a:spcPct val="114000"/>
              </a:lnSpc>
              <a:spcBef>
                <a:spcPts val="0"/>
              </a:spcBef>
              <a:buNone/>
            </a:pPr>
            <a:r>
              <a:rPr lang="en-US" sz="2600" dirty="0">
                <a:solidFill>
                  <a:srgbClr val="54585A"/>
                </a:solidFill>
                <a:latin typeface="Century Gothic" panose="020B0502020202020204" pitchFamily="34" charset="0"/>
              </a:rPr>
              <a:t>Direct:	304.907.6620</a:t>
            </a:r>
          </a:p>
          <a:p>
            <a:pPr marL="2413000" indent="-1266825">
              <a:lnSpc>
                <a:spcPct val="114000"/>
              </a:lnSpc>
              <a:spcBef>
                <a:spcPts val="0"/>
              </a:spcBef>
              <a:spcAft>
                <a:spcPts val="2400"/>
              </a:spcAft>
              <a:buNone/>
            </a:pPr>
            <a:r>
              <a:rPr lang="en-US" sz="2600" dirty="0">
                <a:solidFill>
                  <a:srgbClr val="54585A"/>
                </a:solidFill>
                <a:latin typeface="Century Gothic" panose="020B0502020202020204" pitchFamily="34" charset="0"/>
              </a:rPr>
              <a:t>Cell:	847.345.9391</a:t>
            </a:r>
          </a:p>
        </p:txBody>
      </p:sp>
      <p:sp>
        <p:nvSpPr>
          <p:cNvPr id="22" name="Content Placeholder 2">
            <a:extLst>
              <a:ext uri="{FF2B5EF4-FFF2-40B4-BE49-F238E27FC236}">
                <a16:creationId xmlns:a16="http://schemas.microsoft.com/office/drawing/2014/main" id="{0F7D6AB7-6524-FA41-A773-D192F4151600}"/>
              </a:ext>
            </a:extLst>
          </p:cNvPr>
          <p:cNvSpPr>
            <a:spLocks noGrp="1"/>
          </p:cNvSpPr>
          <p:nvPr>
            <p:ph idx="15" hasCustomPrompt="1"/>
          </p:nvPr>
        </p:nvSpPr>
        <p:spPr>
          <a:xfrm>
            <a:off x="2634997" y="4956048"/>
            <a:ext cx="6922007" cy="914395"/>
          </a:xfrm>
        </p:spPr>
        <p:txBody>
          <a:bodyPr lIns="0" tIns="0" rIns="0" bIns="0" anchor="ctr" anchorCtr="0">
            <a:noAutofit/>
          </a:bodyPr>
          <a:lstStyle>
            <a:lvl1pPr>
              <a:spcAft>
                <a:spcPts val="0"/>
              </a:spcAft>
              <a:defRPr/>
            </a:lvl1pPr>
          </a:lstStyle>
          <a:p>
            <a:pPr marL="1146175" indent="0">
              <a:lnSpc>
                <a:spcPct val="114000"/>
              </a:lnSpc>
              <a:spcBef>
                <a:spcPts val="0"/>
              </a:spcBef>
              <a:spcAft>
                <a:spcPts val="2400"/>
              </a:spcAft>
              <a:buNone/>
            </a:pPr>
            <a:r>
              <a:rPr lang="en-US" sz="2600" dirty="0">
                <a:solidFill>
                  <a:srgbClr val="54585A"/>
                </a:solidFill>
                <a:latin typeface="Century Gothic" panose="020B0502020202020204" pitchFamily="34" charset="0"/>
              </a:rPr>
              <a:t>1110 Main Street</a:t>
            </a:r>
            <a:br>
              <a:rPr lang="en-US" sz="2600" dirty="0">
                <a:solidFill>
                  <a:srgbClr val="54585A"/>
                </a:solidFill>
                <a:latin typeface="Century Gothic" panose="020B0502020202020204" pitchFamily="34" charset="0"/>
              </a:rPr>
            </a:br>
            <a:r>
              <a:rPr lang="en-US" sz="2600" dirty="0">
                <a:solidFill>
                  <a:srgbClr val="54585A"/>
                </a:solidFill>
                <a:latin typeface="Century Gothic" panose="020B0502020202020204" pitchFamily="34" charset="0"/>
              </a:rPr>
              <a:t>Wheeling, WV 26003-2704</a:t>
            </a:r>
          </a:p>
        </p:txBody>
      </p:sp>
    </p:spTree>
    <p:extLst>
      <p:ext uri="{BB962C8B-B14F-4D97-AF65-F5344CB8AC3E}">
        <p14:creationId xmlns:p14="http://schemas.microsoft.com/office/powerpoint/2010/main" val="3341010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ott Dail Contact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grpSp>
        <p:nvGrpSpPr>
          <p:cNvPr id="12" name="Group 11">
            <a:extLst>
              <a:ext uri="{FF2B5EF4-FFF2-40B4-BE49-F238E27FC236}">
                <a16:creationId xmlns:a16="http://schemas.microsoft.com/office/drawing/2014/main" id="{3E0B4E48-D518-AB41-96B9-2936FDA85001}"/>
              </a:ext>
            </a:extLst>
          </p:cNvPr>
          <p:cNvGrpSpPr/>
          <p:nvPr userDrawn="1"/>
        </p:nvGrpSpPr>
        <p:grpSpPr>
          <a:xfrm>
            <a:off x="2851296" y="2532888"/>
            <a:ext cx="914400" cy="3337214"/>
            <a:chOff x="402336" y="3079394"/>
            <a:chExt cx="914400" cy="3337214"/>
          </a:xfrm>
        </p:grpSpPr>
        <p:pic>
          <p:nvPicPr>
            <p:cNvPr id="13" name="Picture 12">
              <a:extLst>
                <a:ext uri="{FF2B5EF4-FFF2-40B4-BE49-F238E27FC236}">
                  <a16:creationId xmlns:a16="http://schemas.microsoft.com/office/drawing/2014/main" id="{0CD67B45-0CAC-9446-960E-C3E303E49195}"/>
                </a:ext>
              </a:extLst>
            </p:cNvPr>
            <p:cNvPicPr>
              <a:picLocks noChangeAspect="1"/>
            </p:cNvPicPr>
            <p:nvPr/>
          </p:nvPicPr>
          <p:blipFill>
            <a:blip r:embed="rId3"/>
            <a:stretch>
              <a:fillRect/>
            </a:stretch>
          </p:blipFill>
          <p:spPr>
            <a:xfrm>
              <a:off x="402336" y="3079394"/>
              <a:ext cx="914400" cy="914400"/>
            </a:xfrm>
            <a:prstGeom prst="rect">
              <a:avLst/>
            </a:prstGeom>
          </p:spPr>
        </p:pic>
        <p:pic>
          <p:nvPicPr>
            <p:cNvPr id="14" name="Picture 13">
              <a:extLst>
                <a:ext uri="{FF2B5EF4-FFF2-40B4-BE49-F238E27FC236}">
                  <a16:creationId xmlns:a16="http://schemas.microsoft.com/office/drawing/2014/main" id="{98B8D2E3-09BE-0443-997E-056A9B5111D6}"/>
                </a:ext>
              </a:extLst>
            </p:cNvPr>
            <p:cNvPicPr>
              <a:picLocks noChangeAspect="1"/>
            </p:cNvPicPr>
            <p:nvPr/>
          </p:nvPicPr>
          <p:blipFill>
            <a:blip r:embed="rId4"/>
            <a:stretch>
              <a:fillRect/>
            </a:stretch>
          </p:blipFill>
          <p:spPr>
            <a:xfrm>
              <a:off x="402336" y="4290801"/>
              <a:ext cx="914400" cy="914400"/>
            </a:xfrm>
            <a:prstGeom prst="rect">
              <a:avLst/>
            </a:prstGeom>
          </p:spPr>
        </p:pic>
        <p:pic>
          <p:nvPicPr>
            <p:cNvPr id="15" name="Picture 14">
              <a:extLst>
                <a:ext uri="{FF2B5EF4-FFF2-40B4-BE49-F238E27FC236}">
                  <a16:creationId xmlns:a16="http://schemas.microsoft.com/office/drawing/2014/main" id="{786BECC7-59C1-7B4F-A804-D52D4C0A9E92}"/>
                </a:ext>
              </a:extLst>
            </p:cNvPr>
            <p:cNvPicPr>
              <a:picLocks noChangeAspect="1"/>
            </p:cNvPicPr>
            <p:nvPr/>
          </p:nvPicPr>
          <p:blipFill>
            <a:blip r:embed="rId5"/>
            <a:stretch>
              <a:fillRect/>
            </a:stretch>
          </p:blipFill>
          <p:spPr>
            <a:xfrm>
              <a:off x="402336" y="5502208"/>
              <a:ext cx="914400" cy="914400"/>
            </a:xfrm>
            <a:prstGeom prst="rect">
              <a:avLst/>
            </a:prstGeom>
          </p:spPr>
        </p:pic>
      </p:grpSp>
      <p:sp>
        <p:nvSpPr>
          <p:cNvPr id="19" name="Content Placeholder 2">
            <a:extLst>
              <a:ext uri="{FF2B5EF4-FFF2-40B4-BE49-F238E27FC236}">
                <a16:creationId xmlns:a16="http://schemas.microsoft.com/office/drawing/2014/main" id="{75606293-7DA3-5B4A-A721-B2CFBB86B28E}"/>
              </a:ext>
            </a:extLst>
          </p:cNvPr>
          <p:cNvSpPr>
            <a:spLocks noGrp="1"/>
          </p:cNvSpPr>
          <p:nvPr>
            <p:ph idx="1" hasCustomPrompt="1"/>
          </p:nvPr>
        </p:nvSpPr>
        <p:spPr>
          <a:xfrm>
            <a:off x="2851296" y="1170432"/>
            <a:ext cx="6427089" cy="1065449"/>
          </a:xfrm>
        </p:spPr>
        <p:txBody>
          <a:bodyPr lIns="0" tIns="0" rIns="0" bIns="0">
            <a:noAutofit/>
          </a:bodyPr>
          <a:lstStyle>
            <a:lvl1pPr marL="0" indent="0">
              <a:lnSpc>
                <a:spcPct val="114000"/>
              </a:lnSpc>
              <a:spcBef>
                <a:spcPts val="0"/>
              </a:spcBef>
              <a:spcAft>
                <a:spcPts val="600"/>
              </a:spcAft>
              <a:buNone/>
              <a:defRPr/>
            </a:lvl1pPr>
          </a:lstStyle>
          <a:p>
            <a:pPr marL="0" indent="0">
              <a:lnSpc>
                <a:spcPct val="114000"/>
              </a:lnSpc>
              <a:spcBef>
                <a:spcPts val="0"/>
              </a:spcBef>
              <a:spcAft>
                <a:spcPts val="600"/>
              </a:spcAft>
              <a:buNone/>
            </a:pPr>
            <a:r>
              <a:rPr lang="en-US" sz="3300" b="1" dirty="0">
                <a:solidFill>
                  <a:srgbClr val="008F47"/>
                </a:solidFill>
                <a:latin typeface="Century Gothic" panose="020B0502020202020204" pitchFamily="34" charset="0"/>
              </a:rPr>
              <a:t>Scott </a:t>
            </a:r>
            <a:r>
              <a:rPr lang="en-US" sz="3300" b="1" dirty="0" err="1">
                <a:solidFill>
                  <a:srgbClr val="008F47"/>
                </a:solidFill>
                <a:latin typeface="Century Gothic" panose="020B0502020202020204" pitchFamily="34" charset="0"/>
              </a:rPr>
              <a:t>Dail</a:t>
            </a:r>
            <a:endParaRPr lang="en-US" sz="3300" b="1" dirty="0">
              <a:solidFill>
                <a:srgbClr val="008F47"/>
              </a:solidFill>
              <a:latin typeface="Century Gothic" panose="020B0502020202020204" pitchFamily="34" charset="0"/>
            </a:endParaRPr>
          </a:p>
          <a:p>
            <a:pPr marL="0" indent="0">
              <a:lnSpc>
                <a:spcPct val="114000"/>
              </a:lnSpc>
              <a:spcBef>
                <a:spcPts val="0"/>
              </a:spcBef>
              <a:spcAft>
                <a:spcPts val="1800"/>
              </a:spcAft>
              <a:buNone/>
            </a:pPr>
            <a:r>
              <a:rPr lang="en-US" sz="2600" dirty="0">
                <a:solidFill>
                  <a:srgbClr val="54585A"/>
                </a:solidFill>
                <a:latin typeface="Century Gothic" panose="020B0502020202020204" pitchFamily="34" charset="0"/>
              </a:rPr>
              <a:t>National Accounts Sales Representative</a:t>
            </a:r>
          </a:p>
        </p:txBody>
      </p:sp>
      <p:sp>
        <p:nvSpPr>
          <p:cNvPr id="20" name="Content Placeholder 2">
            <a:extLst>
              <a:ext uri="{FF2B5EF4-FFF2-40B4-BE49-F238E27FC236}">
                <a16:creationId xmlns:a16="http://schemas.microsoft.com/office/drawing/2014/main" id="{CC94326A-E6E4-E746-8734-B8297228DF11}"/>
              </a:ext>
            </a:extLst>
          </p:cNvPr>
          <p:cNvSpPr>
            <a:spLocks noGrp="1"/>
          </p:cNvSpPr>
          <p:nvPr>
            <p:ph idx="13" hasCustomPrompt="1"/>
          </p:nvPr>
        </p:nvSpPr>
        <p:spPr>
          <a:xfrm>
            <a:off x="2851296" y="2532894"/>
            <a:ext cx="6427089" cy="914400"/>
          </a:xfrm>
        </p:spPr>
        <p:txBody>
          <a:bodyPr lIns="0" tIns="0" rIns="0" bIns="0" anchor="ctr" anchorCtr="0">
            <a:noAutofit/>
          </a:bodyPr>
          <a:lstStyle>
            <a:lvl1pPr marL="1146175" indent="0">
              <a:lnSpc>
                <a:spcPct val="114000"/>
              </a:lnSpc>
              <a:spcBef>
                <a:spcPts val="0"/>
              </a:spcBef>
              <a:spcAft>
                <a:spcPts val="2400"/>
              </a:spcAft>
              <a:buNone/>
              <a:defRPr/>
            </a:lvl1pPr>
          </a:lstStyle>
          <a:p>
            <a:pPr marL="1146175" indent="0">
              <a:lnSpc>
                <a:spcPct val="114000"/>
              </a:lnSpc>
              <a:spcBef>
                <a:spcPts val="0"/>
              </a:spcBef>
              <a:spcAft>
                <a:spcPts val="2400"/>
              </a:spcAft>
              <a:buNone/>
            </a:pPr>
            <a:r>
              <a:rPr lang="en-US" sz="2600" dirty="0">
                <a:solidFill>
                  <a:srgbClr val="008F47"/>
                </a:solidFill>
                <a:latin typeface="Century Gothic" panose="020B0502020202020204" pitchFamily="34" charset="0"/>
                <a:hlinkClick r:id="rId6">
                  <a:extLst>
                    <a:ext uri="{A12FA001-AC4F-418D-AE19-62706E023703}">
                      <ahyp:hlinkClr xmlns:ahyp="http://schemas.microsoft.com/office/drawing/2018/hyperlinkcolor" val="tx"/>
                    </a:ext>
                  </a:extLst>
                </a:hlinkClick>
              </a:rPr>
              <a:t>sdail@healthplan.org</a:t>
            </a:r>
            <a:endParaRPr lang="en-US" sz="2600" dirty="0">
              <a:solidFill>
                <a:srgbClr val="008F47"/>
              </a:solidFill>
              <a:latin typeface="Century Gothic" panose="020B0502020202020204" pitchFamily="34" charset="0"/>
            </a:endParaRPr>
          </a:p>
        </p:txBody>
      </p:sp>
      <p:sp>
        <p:nvSpPr>
          <p:cNvPr id="21" name="Content Placeholder 2">
            <a:extLst>
              <a:ext uri="{FF2B5EF4-FFF2-40B4-BE49-F238E27FC236}">
                <a16:creationId xmlns:a16="http://schemas.microsoft.com/office/drawing/2014/main" id="{9432102F-9435-5545-A1E8-00ABF2B5038E}"/>
              </a:ext>
            </a:extLst>
          </p:cNvPr>
          <p:cNvSpPr>
            <a:spLocks noGrp="1"/>
          </p:cNvSpPr>
          <p:nvPr>
            <p:ph idx="14" hasCustomPrompt="1"/>
          </p:nvPr>
        </p:nvSpPr>
        <p:spPr>
          <a:xfrm>
            <a:off x="2851296" y="3744301"/>
            <a:ext cx="6427089" cy="914400"/>
          </a:xfrm>
        </p:spPr>
        <p:txBody>
          <a:bodyPr lIns="0" tIns="0" rIns="0" bIns="0" anchor="ctr" anchorCtr="0">
            <a:noAutofit/>
          </a:bodyPr>
          <a:lstStyle>
            <a:lvl1pPr marL="2413000" indent="-1266825">
              <a:lnSpc>
                <a:spcPct val="114000"/>
              </a:lnSpc>
              <a:spcBef>
                <a:spcPts val="0"/>
              </a:spcBef>
              <a:spcAft>
                <a:spcPts val="0"/>
              </a:spcAft>
              <a:buNone/>
              <a:defRPr/>
            </a:lvl1pPr>
          </a:lstStyle>
          <a:p>
            <a:pPr marL="2413000" indent="-1266825">
              <a:lnSpc>
                <a:spcPct val="114000"/>
              </a:lnSpc>
              <a:spcBef>
                <a:spcPts val="0"/>
              </a:spcBef>
              <a:buNone/>
            </a:pPr>
            <a:r>
              <a:rPr lang="en-US" sz="2600" dirty="0">
                <a:solidFill>
                  <a:srgbClr val="54585A"/>
                </a:solidFill>
                <a:latin typeface="Century Gothic" panose="020B0502020202020204" pitchFamily="34" charset="0"/>
              </a:rPr>
              <a:t>Cell:	704.526.5741</a:t>
            </a:r>
          </a:p>
        </p:txBody>
      </p:sp>
      <p:sp>
        <p:nvSpPr>
          <p:cNvPr id="22" name="Content Placeholder 2">
            <a:extLst>
              <a:ext uri="{FF2B5EF4-FFF2-40B4-BE49-F238E27FC236}">
                <a16:creationId xmlns:a16="http://schemas.microsoft.com/office/drawing/2014/main" id="{0F7D6AB7-6524-FA41-A773-D192F4151600}"/>
              </a:ext>
            </a:extLst>
          </p:cNvPr>
          <p:cNvSpPr>
            <a:spLocks noGrp="1"/>
          </p:cNvSpPr>
          <p:nvPr>
            <p:ph idx="15" hasCustomPrompt="1"/>
          </p:nvPr>
        </p:nvSpPr>
        <p:spPr>
          <a:xfrm>
            <a:off x="2851296" y="4955707"/>
            <a:ext cx="6427089" cy="914395"/>
          </a:xfrm>
        </p:spPr>
        <p:txBody>
          <a:bodyPr lIns="0" tIns="0" rIns="0" bIns="0" anchor="ctr" anchorCtr="0">
            <a:noAutofit/>
          </a:bodyPr>
          <a:lstStyle>
            <a:lvl1pPr>
              <a:spcAft>
                <a:spcPts val="0"/>
              </a:spcAft>
              <a:defRPr/>
            </a:lvl1pPr>
          </a:lstStyle>
          <a:p>
            <a:pPr marL="1146175" indent="0">
              <a:lnSpc>
                <a:spcPct val="114000"/>
              </a:lnSpc>
              <a:spcBef>
                <a:spcPts val="0"/>
              </a:spcBef>
              <a:spcAft>
                <a:spcPts val="2400"/>
              </a:spcAft>
              <a:buNone/>
            </a:pPr>
            <a:r>
              <a:rPr lang="en-US" sz="2600" dirty="0">
                <a:solidFill>
                  <a:srgbClr val="54585A"/>
                </a:solidFill>
                <a:latin typeface="Century Gothic" panose="020B0502020202020204" pitchFamily="34" charset="0"/>
              </a:rPr>
              <a:t>1110 Main Street</a:t>
            </a:r>
            <a:br>
              <a:rPr lang="en-US" sz="2600" dirty="0">
                <a:solidFill>
                  <a:srgbClr val="54585A"/>
                </a:solidFill>
                <a:latin typeface="Century Gothic" panose="020B0502020202020204" pitchFamily="34" charset="0"/>
              </a:rPr>
            </a:br>
            <a:r>
              <a:rPr lang="en-US" sz="2600" dirty="0">
                <a:solidFill>
                  <a:srgbClr val="54585A"/>
                </a:solidFill>
                <a:latin typeface="Century Gothic" panose="020B0502020202020204" pitchFamily="34" charset="0"/>
              </a:rPr>
              <a:t>Wheeling, WV 26003-2704</a:t>
            </a:r>
          </a:p>
        </p:txBody>
      </p:sp>
    </p:spTree>
    <p:extLst>
      <p:ext uri="{BB962C8B-B14F-4D97-AF65-F5344CB8AC3E}">
        <p14:creationId xmlns:p14="http://schemas.microsoft.com/office/powerpoint/2010/main" val="174851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re Value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9D67EE-9472-A240-A975-9F41D7206D16}"/>
              </a:ext>
            </a:extLst>
          </p:cNvPr>
          <p:cNvPicPr>
            <a:picLocks noChangeAspect="1"/>
          </p:cNvPicPr>
          <p:nvPr userDrawn="1"/>
        </p:nvPicPr>
        <p:blipFill>
          <a:blip r:embed="rId2"/>
          <a:stretch>
            <a:fillRect/>
          </a:stretch>
        </p:blipFill>
        <p:spPr>
          <a:xfrm>
            <a:off x="0" y="1333"/>
            <a:ext cx="12198096" cy="6861429"/>
          </a:xfrm>
          <a:prstGeom prst="rect">
            <a:avLst/>
          </a:prstGeom>
        </p:spPr>
      </p:pic>
      <p:pic>
        <p:nvPicPr>
          <p:cNvPr id="8" name="Picture 7">
            <a:extLst>
              <a:ext uri="{FF2B5EF4-FFF2-40B4-BE49-F238E27FC236}">
                <a16:creationId xmlns:a16="http://schemas.microsoft.com/office/drawing/2014/main" id="{F2119750-738D-CA4F-A618-F7BEB1839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08AF283A-B848-1148-A5A9-583B963E5DA1}"/>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1AE9C9-3A76-6649-A0E7-F3C2675B71E8}"/>
              </a:ext>
            </a:extLst>
          </p:cNvPr>
          <p:cNvSpPr>
            <a:spLocks noGrp="1"/>
          </p:cNvSpPr>
          <p:nvPr>
            <p:ph type="title"/>
          </p:nvPr>
        </p:nvSpPr>
        <p:spPr>
          <a:xfrm>
            <a:off x="402336" y="274320"/>
            <a:ext cx="11411712" cy="740664"/>
          </a:xfrm>
        </p:spPr>
        <p:txBody>
          <a:bodyPr/>
          <a:lstStyle>
            <a:lvl1pPr algn="l">
              <a:defRPr sz="4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9B74F-2F3C-0642-9C7B-0C5B3ABEB0DA}"/>
              </a:ext>
            </a:extLst>
          </p:cNvPr>
          <p:cNvSpPr>
            <a:spLocks noGrp="1"/>
          </p:cNvSpPr>
          <p:nvPr>
            <p:ph idx="1"/>
          </p:nvPr>
        </p:nvSpPr>
        <p:spPr>
          <a:xfrm>
            <a:off x="923544" y="1508760"/>
            <a:ext cx="10360152" cy="3986784"/>
          </a:xfrm>
        </p:spPr>
        <p:txBody>
          <a:bodyPr lIns="0" tIns="0" rIns="0" bIns="0">
            <a:noAutofit/>
          </a:bodyPr>
          <a:lstStyle>
            <a:lvl1pPr>
              <a:lnSpc>
                <a:spcPct val="114000"/>
              </a:lnSpc>
              <a:spcBef>
                <a:spcPts val="0"/>
              </a:spcBef>
              <a:spcAft>
                <a:spcPts val="600"/>
              </a:spcAft>
              <a:defRPr sz="2200">
                <a:solidFill>
                  <a:srgbClr val="54585A"/>
                </a:solidFill>
              </a:defRPr>
            </a:lvl1pPr>
            <a:lvl2pPr>
              <a:lnSpc>
                <a:spcPct val="114000"/>
              </a:lnSpc>
              <a:spcBef>
                <a:spcPts val="0"/>
              </a:spcBef>
              <a:spcAft>
                <a:spcPts val="600"/>
              </a:spcAft>
              <a:defRPr sz="2200">
                <a:solidFill>
                  <a:srgbClr val="54585A"/>
                </a:solidFill>
              </a:defRPr>
            </a:lvl2pPr>
            <a:lvl3pPr>
              <a:lnSpc>
                <a:spcPct val="114000"/>
              </a:lnSpc>
              <a:spcBef>
                <a:spcPts val="0"/>
              </a:spcBef>
              <a:spcAft>
                <a:spcPts val="600"/>
              </a:spcAft>
              <a:defRPr sz="2200">
                <a:solidFill>
                  <a:srgbClr val="54585A"/>
                </a:solidFill>
              </a:defRPr>
            </a:lvl3pPr>
            <a:lvl4pPr>
              <a:lnSpc>
                <a:spcPct val="114000"/>
              </a:lnSpc>
              <a:spcBef>
                <a:spcPts val="0"/>
              </a:spcBef>
              <a:spcAft>
                <a:spcPts val="600"/>
              </a:spcAft>
              <a:defRPr sz="2200">
                <a:solidFill>
                  <a:srgbClr val="54585A"/>
                </a:solidFill>
              </a:defRPr>
            </a:lvl4pPr>
            <a:lvl5pPr>
              <a:lnSpc>
                <a:spcPct val="114000"/>
              </a:lnSpc>
              <a:spcBef>
                <a:spcPts val="0"/>
              </a:spcBef>
              <a:spcAft>
                <a:spcPts val="600"/>
              </a:spcAft>
              <a:defRPr sz="2200">
                <a:solidFill>
                  <a:srgbClr val="54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3BFF6DA-719A-B541-84AA-066A58C108F5}"/>
              </a:ext>
            </a:extLst>
          </p:cNvPr>
          <p:cNvSpPr>
            <a:spLocks noGrp="1"/>
          </p:cNvSpPr>
          <p:nvPr>
            <p:ph type="sldNum" sz="quarter" idx="12"/>
          </p:nvPr>
        </p:nvSpPr>
        <p:spPr>
          <a:xfrm>
            <a:off x="9966960" y="6400800"/>
            <a:ext cx="2130552" cy="365125"/>
          </a:xfrm>
          <a:prstGeom prst="rect">
            <a:avLst/>
          </a:prstGeom>
        </p:spPr>
        <p:txBody>
          <a:bodyPr/>
          <a:lstStyle>
            <a:lvl1pPr>
              <a:defRPr>
                <a:solidFill>
                  <a:srgbClr val="808180"/>
                </a:solidFill>
              </a:defRPr>
            </a:lvl1pPr>
          </a:lstStyle>
          <a:p>
            <a:fld id="{6EBBDEB6-ADCD-D641-8823-BCD8C814EB60}" type="slidenum">
              <a:rPr lang="en-US" smtClean="0"/>
              <a:pPr/>
              <a:t>‹#›</a:t>
            </a:fld>
            <a:endParaRPr lang="en-US" dirty="0">
              <a:solidFill>
                <a:srgbClr val="808180"/>
              </a:solidFill>
            </a:endParaRPr>
          </a:p>
        </p:txBody>
      </p:sp>
    </p:spTree>
    <p:extLst>
      <p:ext uri="{BB962C8B-B14F-4D97-AF65-F5344CB8AC3E}">
        <p14:creationId xmlns:p14="http://schemas.microsoft.com/office/powerpoint/2010/main" val="324063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1C73BA-1167-0F4C-994B-527F19DB4373}"/>
              </a:ext>
            </a:extLst>
          </p:cNvPr>
          <p:cNvSpPr/>
          <p:nvPr userDrawn="1"/>
        </p:nvSpPr>
        <p:spPr>
          <a:xfrm>
            <a:off x="0" y="0"/>
            <a:ext cx="12191999" cy="6858000"/>
          </a:xfrm>
          <a:prstGeom prst="rect">
            <a:avLst/>
          </a:prstGeom>
          <a:solidFill>
            <a:srgbClr val="808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58A004-3265-6A43-A22D-9ED50E195738}"/>
              </a:ext>
            </a:extLst>
          </p:cNvPr>
          <p:cNvGrpSpPr/>
          <p:nvPr userDrawn="1"/>
        </p:nvGrpSpPr>
        <p:grpSpPr>
          <a:xfrm>
            <a:off x="393437" y="501261"/>
            <a:ext cx="11387788" cy="5869237"/>
            <a:chOff x="393437" y="501261"/>
            <a:chExt cx="11387788" cy="5869237"/>
          </a:xfrm>
        </p:grpSpPr>
        <p:pic>
          <p:nvPicPr>
            <p:cNvPr id="9" name="Picture 8">
              <a:extLst>
                <a:ext uri="{FF2B5EF4-FFF2-40B4-BE49-F238E27FC236}">
                  <a16:creationId xmlns:a16="http://schemas.microsoft.com/office/drawing/2014/main" id="{3B3A7A9E-E9C0-7B4D-8879-3B264EA56B1C}"/>
                </a:ext>
              </a:extLst>
            </p:cNvPr>
            <p:cNvPicPr>
              <a:picLocks noChangeAspect="1"/>
            </p:cNvPicPr>
            <p:nvPr/>
          </p:nvPicPr>
          <p:blipFill>
            <a:blip r:embed="rId2"/>
            <a:stretch>
              <a:fillRect/>
            </a:stretch>
          </p:blipFill>
          <p:spPr>
            <a:xfrm>
              <a:off x="3667237" y="501261"/>
              <a:ext cx="1562100" cy="2895600"/>
            </a:xfrm>
            <a:prstGeom prst="rect">
              <a:avLst/>
            </a:prstGeom>
          </p:spPr>
        </p:pic>
        <p:pic>
          <p:nvPicPr>
            <p:cNvPr id="10" name="Picture 9">
              <a:extLst>
                <a:ext uri="{FF2B5EF4-FFF2-40B4-BE49-F238E27FC236}">
                  <a16:creationId xmlns:a16="http://schemas.microsoft.com/office/drawing/2014/main" id="{506D38E9-475F-4542-94F8-09A691B3EFD8}"/>
                </a:ext>
              </a:extLst>
            </p:cNvPr>
            <p:cNvPicPr>
              <a:picLocks noChangeAspect="1"/>
            </p:cNvPicPr>
            <p:nvPr/>
          </p:nvPicPr>
          <p:blipFill>
            <a:blip r:embed="rId3"/>
            <a:stretch>
              <a:fillRect/>
            </a:stretch>
          </p:blipFill>
          <p:spPr>
            <a:xfrm>
              <a:off x="393437" y="501261"/>
              <a:ext cx="1562100" cy="2895600"/>
            </a:xfrm>
            <a:prstGeom prst="rect">
              <a:avLst/>
            </a:prstGeom>
          </p:spPr>
        </p:pic>
        <p:pic>
          <p:nvPicPr>
            <p:cNvPr id="11" name="Picture 10">
              <a:extLst>
                <a:ext uri="{FF2B5EF4-FFF2-40B4-BE49-F238E27FC236}">
                  <a16:creationId xmlns:a16="http://schemas.microsoft.com/office/drawing/2014/main" id="{4FC29465-4A7F-BB46-B068-2CD13711B9D7}"/>
                </a:ext>
              </a:extLst>
            </p:cNvPr>
            <p:cNvPicPr>
              <a:picLocks noChangeAspect="1"/>
            </p:cNvPicPr>
            <p:nvPr/>
          </p:nvPicPr>
          <p:blipFill>
            <a:blip r:embed="rId3"/>
            <a:stretch>
              <a:fillRect/>
            </a:stretch>
          </p:blipFill>
          <p:spPr>
            <a:xfrm>
              <a:off x="2030337" y="501261"/>
              <a:ext cx="1562100" cy="2895600"/>
            </a:xfrm>
            <a:prstGeom prst="rect">
              <a:avLst/>
            </a:prstGeom>
          </p:spPr>
        </p:pic>
        <p:pic>
          <p:nvPicPr>
            <p:cNvPr id="12" name="Picture 11">
              <a:extLst>
                <a:ext uri="{FF2B5EF4-FFF2-40B4-BE49-F238E27FC236}">
                  <a16:creationId xmlns:a16="http://schemas.microsoft.com/office/drawing/2014/main" id="{F643B67D-67F4-1F42-8524-ADAC6C1C33ED}"/>
                </a:ext>
              </a:extLst>
            </p:cNvPr>
            <p:cNvPicPr>
              <a:picLocks noChangeAspect="1"/>
            </p:cNvPicPr>
            <p:nvPr/>
          </p:nvPicPr>
          <p:blipFill>
            <a:blip r:embed="rId2"/>
            <a:stretch>
              <a:fillRect/>
            </a:stretch>
          </p:blipFill>
          <p:spPr>
            <a:xfrm>
              <a:off x="5304137" y="501261"/>
              <a:ext cx="1562100" cy="2895600"/>
            </a:xfrm>
            <a:prstGeom prst="rect">
              <a:avLst/>
            </a:prstGeom>
          </p:spPr>
        </p:pic>
        <p:pic>
          <p:nvPicPr>
            <p:cNvPr id="13" name="Picture 12">
              <a:extLst>
                <a:ext uri="{FF2B5EF4-FFF2-40B4-BE49-F238E27FC236}">
                  <a16:creationId xmlns:a16="http://schemas.microsoft.com/office/drawing/2014/main" id="{F996EC40-7770-084B-8E0D-7899DFC49BA3}"/>
                </a:ext>
              </a:extLst>
            </p:cNvPr>
            <p:cNvPicPr>
              <a:picLocks noChangeAspect="1"/>
            </p:cNvPicPr>
            <p:nvPr/>
          </p:nvPicPr>
          <p:blipFill>
            <a:blip r:embed="rId2"/>
            <a:stretch>
              <a:fillRect/>
            </a:stretch>
          </p:blipFill>
          <p:spPr>
            <a:xfrm>
              <a:off x="8577937" y="501261"/>
              <a:ext cx="1562100" cy="2895600"/>
            </a:xfrm>
            <a:prstGeom prst="rect">
              <a:avLst/>
            </a:prstGeom>
          </p:spPr>
        </p:pic>
        <p:pic>
          <p:nvPicPr>
            <p:cNvPr id="14" name="Picture 13">
              <a:extLst>
                <a:ext uri="{FF2B5EF4-FFF2-40B4-BE49-F238E27FC236}">
                  <a16:creationId xmlns:a16="http://schemas.microsoft.com/office/drawing/2014/main" id="{2FA6778B-3391-8344-B15B-19BA5BF0A7F7}"/>
                </a:ext>
              </a:extLst>
            </p:cNvPr>
            <p:cNvPicPr>
              <a:picLocks noChangeAspect="1"/>
            </p:cNvPicPr>
            <p:nvPr/>
          </p:nvPicPr>
          <p:blipFill>
            <a:blip r:embed="rId3"/>
            <a:stretch>
              <a:fillRect/>
            </a:stretch>
          </p:blipFill>
          <p:spPr>
            <a:xfrm>
              <a:off x="6941037" y="501261"/>
              <a:ext cx="1562100" cy="2895600"/>
            </a:xfrm>
            <a:prstGeom prst="rect">
              <a:avLst/>
            </a:prstGeom>
          </p:spPr>
        </p:pic>
        <p:pic>
          <p:nvPicPr>
            <p:cNvPr id="15" name="Picture 14">
              <a:extLst>
                <a:ext uri="{FF2B5EF4-FFF2-40B4-BE49-F238E27FC236}">
                  <a16:creationId xmlns:a16="http://schemas.microsoft.com/office/drawing/2014/main" id="{FD899348-9EA9-6B45-8D66-CA27F5AF0844}"/>
                </a:ext>
              </a:extLst>
            </p:cNvPr>
            <p:cNvPicPr>
              <a:picLocks noChangeAspect="1"/>
            </p:cNvPicPr>
            <p:nvPr/>
          </p:nvPicPr>
          <p:blipFill>
            <a:blip r:embed="rId3"/>
            <a:stretch>
              <a:fillRect/>
            </a:stretch>
          </p:blipFill>
          <p:spPr>
            <a:xfrm>
              <a:off x="10214836" y="501261"/>
              <a:ext cx="1562100" cy="2895600"/>
            </a:xfrm>
            <a:prstGeom prst="rect">
              <a:avLst/>
            </a:prstGeom>
          </p:spPr>
        </p:pic>
        <p:pic>
          <p:nvPicPr>
            <p:cNvPr id="16" name="Picture 15">
              <a:extLst>
                <a:ext uri="{FF2B5EF4-FFF2-40B4-BE49-F238E27FC236}">
                  <a16:creationId xmlns:a16="http://schemas.microsoft.com/office/drawing/2014/main" id="{01DD1BDA-E73E-6A4D-99C8-11AA89D0A0D9}"/>
                </a:ext>
              </a:extLst>
            </p:cNvPr>
            <p:cNvPicPr>
              <a:picLocks noChangeAspect="1"/>
            </p:cNvPicPr>
            <p:nvPr/>
          </p:nvPicPr>
          <p:blipFill>
            <a:blip r:embed="rId3"/>
            <a:stretch>
              <a:fillRect/>
            </a:stretch>
          </p:blipFill>
          <p:spPr>
            <a:xfrm>
              <a:off x="393437" y="3474895"/>
              <a:ext cx="1562100" cy="2895600"/>
            </a:xfrm>
            <a:prstGeom prst="rect">
              <a:avLst/>
            </a:prstGeom>
          </p:spPr>
        </p:pic>
        <p:pic>
          <p:nvPicPr>
            <p:cNvPr id="17" name="Picture 16">
              <a:extLst>
                <a:ext uri="{FF2B5EF4-FFF2-40B4-BE49-F238E27FC236}">
                  <a16:creationId xmlns:a16="http://schemas.microsoft.com/office/drawing/2014/main" id="{5907AA2C-827E-8447-B9E3-0613D7076393}"/>
                </a:ext>
              </a:extLst>
            </p:cNvPr>
            <p:cNvPicPr>
              <a:picLocks noChangeAspect="1"/>
            </p:cNvPicPr>
            <p:nvPr/>
          </p:nvPicPr>
          <p:blipFill>
            <a:blip r:embed="rId2"/>
            <a:stretch>
              <a:fillRect/>
            </a:stretch>
          </p:blipFill>
          <p:spPr>
            <a:xfrm>
              <a:off x="2030337" y="3474895"/>
              <a:ext cx="1562100" cy="2895600"/>
            </a:xfrm>
            <a:prstGeom prst="rect">
              <a:avLst/>
            </a:prstGeom>
          </p:spPr>
        </p:pic>
        <p:pic>
          <p:nvPicPr>
            <p:cNvPr id="18" name="Picture 17">
              <a:extLst>
                <a:ext uri="{FF2B5EF4-FFF2-40B4-BE49-F238E27FC236}">
                  <a16:creationId xmlns:a16="http://schemas.microsoft.com/office/drawing/2014/main" id="{77082D26-E0D3-DD4C-9479-D0AB1FA51334}"/>
                </a:ext>
              </a:extLst>
            </p:cNvPr>
            <p:cNvPicPr>
              <a:picLocks noChangeAspect="1"/>
            </p:cNvPicPr>
            <p:nvPr/>
          </p:nvPicPr>
          <p:blipFill>
            <a:blip r:embed="rId3"/>
            <a:stretch>
              <a:fillRect/>
            </a:stretch>
          </p:blipFill>
          <p:spPr>
            <a:xfrm>
              <a:off x="3667237" y="3474895"/>
              <a:ext cx="1562100" cy="2895600"/>
            </a:xfrm>
            <a:prstGeom prst="rect">
              <a:avLst/>
            </a:prstGeom>
          </p:spPr>
        </p:pic>
        <p:pic>
          <p:nvPicPr>
            <p:cNvPr id="19" name="Picture 18">
              <a:extLst>
                <a:ext uri="{FF2B5EF4-FFF2-40B4-BE49-F238E27FC236}">
                  <a16:creationId xmlns:a16="http://schemas.microsoft.com/office/drawing/2014/main" id="{5989F2FD-FF4E-B942-AE3C-DE6EB4E4CC56}"/>
                </a:ext>
              </a:extLst>
            </p:cNvPr>
            <p:cNvPicPr>
              <a:picLocks noChangeAspect="1"/>
            </p:cNvPicPr>
            <p:nvPr/>
          </p:nvPicPr>
          <p:blipFill>
            <a:blip r:embed="rId2"/>
            <a:stretch>
              <a:fillRect/>
            </a:stretch>
          </p:blipFill>
          <p:spPr>
            <a:xfrm>
              <a:off x="6941037" y="3474895"/>
              <a:ext cx="1562100" cy="2895600"/>
            </a:xfrm>
            <a:prstGeom prst="rect">
              <a:avLst/>
            </a:prstGeom>
          </p:spPr>
        </p:pic>
        <p:pic>
          <p:nvPicPr>
            <p:cNvPr id="20" name="Picture 19">
              <a:extLst>
                <a:ext uri="{FF2B5EF4-FFF2-40B4-BE49-F238E27FC236}">
                  <a16:creationId xmlns:a16="http://schemas.microsoft.com/office/drawing/2014/main" id="{09546EF9-9762-CC40-A03E-A5FB628F35AC}"/>
                </a:ext>
              </a:extLst>
            </p:cNvPr>
            <p:cNvPicPr>
              <a:picLocks noChangeAspect="1"/>
            </p:cNvPicPr>
            <p:nvPr/>
          </p:nvPicPr>
          <p:blipFill>
            <a:blip r:embed="rId3"/>
            <a:stretch>
              <a:fillRect/>
            </a:stretch>
          </p:blipFill>
          <p:spPr>
            <a:xfrm>
              <a:off x="8577937" y="3474895"/>
              <a:ext cx="1562100" cy="2895600"/>
            </a:xfrm>
            <a:prstGeom prst="rect">
              <a:avLst/>
            </a:prstGeom>
          </p:spPr>
        </p:pic>
        <p:pic>
          <p:nvPicPr>
            <p:cNvPr id="21" name="Picture 20">
              <a:extLst>
                <a:ext uri="{FF2B5EF4-FFF2-40B4-BE49-F238E27FC236}">
                  <a16:creationId xmlns:a16="http://schemas.microsoft.com/office/drawing/2014/main" id="{10828EF9-C017-7C4B-BFFB-98FCA7662CA8}"/>
                </a:ext>
              </a:extLst>
            </p:cNvPr>
            <p:cNvPicPr>
              <a:picLocks noChangeAspect="1"/>
            </p:cNvPicPr>
            <p:nvPr/>
          </p:nvPicPr>
          <p:blipFill>
            <a:blip r:embed="rId2"/>
            <a:stretch>
              <a:fillRect/>
            </a:stretch>
          </p:blipFill>
          <p:spPr>
            <a:xfrm>
              <a:off x="10214836" y="3474895"/>
              <a:ext cx="1562100" cy="2895600"/>
            </a:xfrm>
            <a:prstGeom prst="rect">
              <a:avLst/>
            </a:prstGeom>
          </p:spPr>
        </p:pic>
        <p:pic>
          <p:nvPicPr>
            <p:cNvPr id="22" name="Picture 21">
              <a:extLst>
                <a:ext uri="{FF2B5EF4-FFF2-40B4-BE49-F238E27FC236}">
                  <a16:creationId xmlns:a16="http://schemas.microsoft.com/office/drawing/2014/main" id="{D389CBE7-69E4-FD4E-8453-E9A7C2ACE1CC}"/>
                </a:ext>
              </a:extLst>
            </p:cNvPr>
            <p:cNvPicPr>
              <a:picLocks noChangeAspect="1"/>
            </p:cNvPicPr>
            <p:nvPr/>
          </p:nvPicPr>
          <p:blipFill>
            <a:blip r:embed="rId2"/>
            <a:stretch>
              <a:fillRect/>
            </a:stretch>
          </p:blipFill>
          <p:spPr>
            <a:xfrm>
              <a:off x="5304137" y="3474895"/>
              <a:ext cx="1562100" cy="2895600"/>
            </a:xfrm>
            <a:prstGeom prst="rect">
              <a:avLst/>
            </a:prstGeom>
          </p:spPr>
        </p:pic>
        <p:sp>
          <p:nvSpPr>
            <p:cNvPr id="23" name="TextBox 22">
              <a:extLst>
                <a:ext uri="{FF2B5EF4-FFF2-40B4-BE49-F238E27FC236}">
                  <a16:creationId xmlns:a16="http://schemas.microsoft.com/office/drawing/2014/main" id="{648DE2C0-9866-3049-84C8-8F544FA75E42}"/>
                </a:ext>
              </a:extLst>
            </p:cNvPr>
            <p:cNvSpPr txBox="1"/>
            <p:nvPr/>
          </p:nvSpPr>
          <p:spPr>
            <a:xfrm>
              <a:off x="2046803" y="2800663"/>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1981</a:t>
              </a:r>
            </a:p>
          </p:txBody>
        </p:sp>
        <p:sp>
          <p:nvSpPr>
            <p:cNvPr id="24" name="TextBox 23">
              <a:extLst>
                <a:ext uri="{FF2B5EF4-FFF2-40B4-BE49-F238E27FC236}">
                  <a16:creationId xmlns:a16="http://schemas.microsoft.com/office/drawing/2014/main" id="{714A84B7-1142-6F4E-A945-2BAD60428249}"/>
                </a:ext>
              </a:extLst>
            </p:cNvPr>
            <p:cNvSpPr txBox="1"/>
            <p:nvPr/>
          </p:nvSpPr>
          <p:spPr>
            <a:xfrm>
              <a:off x="3682832" y="2800662"/>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1983</a:t>
              </a:r>
            </a:p>
          </p:txBody>
        </p:sp>
        <p:sp>
          <p:nvSpPr>
            <p:cNvPr id="25" name="TextBox 24">
              <a:extLst>
                <a:ext uri="{FF2B5EF4-FFF2-40B4-BE49-F238E27FC236}">
                  <a16:creationId xmlns:a16="http://schemas.microsoft.com/office/drawing/2014/main" id="{D89F0BD1-7CCB-E340-A051-E8B91469E2E6}"/>
                </a:ext>
              </a:extLst>
            </p:cNvPr>
            <p:cNvSpPr txBox="1"/>
            <p:nvPr/>
          </p:nvSpPr>
          <p:spPr>
            <a:xfrm>
              <a:off x="5314824" y="2800662"/>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1991</a:t>
              </a:r>
            </a:p>
          </p:txBody>
        </p:sp>
        <p:sp>
          <p:nvSpPr>
            <p:cNvPr id="26" name="TextBox 25">
              <a:extLst>
                <a:ext uri="{FF2B5EF4-FFF2-40B4-BE49-F238E27FC236}">
                  <a16:creationId xmlns:a16="http://schemas.microsoft.com/office/drawing/2014/main" id="{AC66CA08-AF52-0C44-AA2C-1CC6A352589E}"/>
                </a:ext>
              </a:extLst>
            </p:cNvPr>
            <p:cNvSpPr txBox="1"/>
            <p:nvPr/>
          </p:nvSpPr>
          <p:spPr>
            <a:xfrm>
              <a:off x="6950853" y="2800661"/>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1997</a:t>
              </a:r>
            </a:p>
          </p:txBody>
        </p:sp>
        <p:sp>
          <p:nvSpPr>
            <p:cNvPr id="27" name="TextBox 26">
              <a:extLst>
                <a:ext uri="{FF2B5EF4-FFF2-40B4-BE49-F238E27FC236}">
                  <a16:creationId xmlns:a16="http://schemas.microsoft.com/office/drawing/2014/main" id="{179285D1-81F6-8941-B910-D18EA9D7B91B}"/>
                </a:ext>
              </a:extLst>
            </p:cNvPr>
            <p:cNvSpPr txBox="1"/>
            <p:nvPr/>
          </p:nvSpPr>
          <p:spPr>
            <a:xfrm>
              <a:off x="410774" y="2800660"/>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1979</a:t>
              </a:r>
            </a:p>
          </p:txBody>
        </p:sp>
        <p:sp>
          <p:nvSpPr>
            <p:cNvPr id="28" name="TextBox 27">
              <a:extLst>
                <a:ext uri="{FF2B5EF4-FFF2-40B4-BE49-F238E27FC236}">
                  <a16:creationId xmlns:a16="http://schemas.microsoft.com/office/drawing/2014/main" id="{F1644542-7BE2-B54C-837E-1E65B82B306B}"/>
                </a:ext>
              </a:extLst>
            </p:cNvPr>
            <p:cNvSpPr txBox="1"/>
            <p:nvPr/>
          </p:nvSpPr>
          <p:spPr>
            <a:xfrm>
              <a:off x="8582845" y="2800660"/>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2003</a:t>
              </a:r>
            </a:p>
          </p:txBody>
        </p:sp>
        <p:sp>
          <p:nvSpPr>
            <p:cNvPr id="29" name="TextBox 28">
              <a:extLst>
                <a:ext uri="{FF2B5EF4-FFF2-40B4-BE49-F238E27FC236}">
                  <a16:creationId xmlns:a16="http://schemas.microsoft.com/office/drawing/2014/main" id="{879ACF35-D2C4-AA44-8F9A-46E1D53A7352}"/>
                </a:ext>
              </a:extLst>
            </p:cNvPr>
            <p:cNvSpPr txBox="1"/>
            <p:nvPr/>
          </p:nvSpPr>
          <p:spPr>
            <a:xfrm>
              <a:off x="10218874" y="2800659"/>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2004</a:t>
              </a:r>
            </a:p>
          </p:txBody>
        </p:sp>
        <p:sp>
          <p:nvSpPr>
            <p:cNvPr id="30" name="TextBox 29">
              <a:extLst>
                <a:ext uri="{FF2B5EF4-FFF2-40B4-BE49-F238E27FC236}">
                  <a16:creationId xmlns:a16="http://schemas.microsoft.com/office/drawing/2014/main" id="{3C779BDA-1BA3-4642-86A1-1217E5C0EAD1}"/>
                </a:ext>
              </a:extLst>
            </p:cNvPr>
            <p:cNvSpPr txBox="1"/>
            <p:nvPr/>
          </p:nvSpPr>
          <p:spPr>
            <a:xfrm>
              <a:off x="10214836" y="5768793"/>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2019</a:t>
              </a:r>
            </a:p>
          </p:txBody>
        </p:sp>
        <p:sp>
          <p:nvSpPr>
            <p:cNvPr id="31" name="TextBox 30">
              <a:extLst>
                <a:ext uri="{FF2B5EF4-FFF2-40B4-BE49-F238E27FC236}">
                  <a16:creationId xmlns:a16="http://schemas.microsoft.com/office/drawing/2014/main" id="{576DDA28-FDA6-F441-A748-527EAD5D6BBB}"/>
                </a:ext>
              </a:extLst>
            </p:cNvPr>
            <p:cNvSpPr txBox="1"/>
            <p:nvPr/>
          </p:nvSpPr>
          <p:spPr>
            <a:xfrm>
              <a:off x="2039223" y="5768795"/>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2014</a:t>
              </a:r>
            </a:p>
          </p:txBody>
        </p:sp>
        <p:sp>
          <p:nvSpPr>
            <p:cNvPr id="32" name="TextBox 31">
              <a:extLst>
                <a:ext uri="{FF2B5EF4-FFF2-40B4-BE49-F238E27FC236}">
                  <a16:creationId xmlns:a16="http://schemas.microsoft.com/office/drawing/2014/main" id="{432C97F9-A0EE-D74C-A80B-D1853B6EB2F4}"/>
                </a:ext>
              </a:extLst>
            </p:cNvPr>
            <p:cNvSpPr txBox="1"/>
            <p:nvPr/>
          </p:nvSpPr>
          <p:spPr>
            <a:xfrm>
              <a:off x="3675252" y="5768794"/>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2015</a:t>
              </a:r>
            </a:p>
          </p:txBody>
        </p:sp>
        <p:sp>
          <p:nvSpPr>
            <p:cNvPr id="33" name="TextBox 32">
              <a:extLst>
                <a:ext uri="{FF2B5EF4-FFF2-40B4-BE49-F238E27FC236}">
                  <a16:creationId xmlns:a16="http://schemas.microsoft.com/office/drawing/2014/main" id="{CB3482AF-B9C0-7A48-8150-61FF627AF97F}"/>
                </a:ext>
              </a:extLst>
            </p:cNvPr>
            <p:cNvSpPr txBox="1"/>
            <p:nvPr/>
          </p:nvSpPr>
          <p:spPr>
            <a:xfrm>
              <a:off x="5307244" y="5768794"/>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2016</a:t>
              </a:r>
            </a:p>
          </p:txBody>
        </p:sp>
        <p:sp>
          <p:nvSpPr>
            <p:cNvPr id="34" name="TextBox 33">
              <a:extLst>
                <a:ext uri="{FF2B5EF4-FFF2-40B4-BE49-F238E27FC236}">
                  <a16:creationId xmlns:a16="http://schemas.microsoft.com/office/drawing/2014/main" id="{6DEB436F-90EE-EA45-A554-09C417058B36}"/>
                </a:ext>
              </a:extLst>
            </p:cNvPr>
            <p:cNvSpPr txBox="1"/>
            <p:nvPr/>
          </p:nvSpPr>
          <p:spPr>
            <a:xfrm>
              <a:off x="6943273" y="5768793"/>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2017</a:t>
              </a:r>
            </a:p>
          </p:txBody>
        </p:sp>
        <p:sp>
          <p:nvSpPr>
            <p:cNvPr id="35" name="TextBox 34">
              <a:extLst>
                <a:ext uri="{FF2B5EF4-FFF2-40B4-BE49-F238E27FC236}">
                  <a16:creationId xmlns:a16="http://schemas.microsoft.com/office/drawing/2014/main" id="{FE421151-A197-5243-816D-03E17ED9320D}"/>
                </a:ext>
              </a:extLst>
            </p:cNvPr>
            <p:cNvSpPr txBox="1"/>
            <p:nvPr/>
          </p:nvSpPr>
          <p:spPr>
            <a:xfrm>
              <a:off x="403194" y="5768792"/>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2013</a:t>
              </a:r>
            </a:p>
          </p:txBody>
        </p:sp>
        <p:sp>
          <p:nvSpPr>
            <p:cNvPr id="36" name="TextBox 35">
              <a:extLst>
                <a:ext uri="{FF2B5EF4-FFF2-40B4-BE49-F238E27FC236}">
                  <a16:creationId xmlns:a16="http://schemas.microsoft.com/office/drawing/2014/main" id="{58E06704-5A25-D341-8C33-CDA75E8C5371}"/>
                </a:ext>
              </a:extLst>
            </p:cNvPr>
            <p:cNvSpPr txBox="1"/>
            <p:nvPr/>
          </p:nvSpPr>
          <p:spPr>
            <a:xfrm>
              <a:off x="8575265" y="5768792"/>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2018</a:t>
              </a:r>
            </a:p>
          </p:txBody>
        </p:sp>
      </p:gr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20624" y="539495"/>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lvl1pPr>
              <a:defRPr>
                <a:solidFill>
                  <a:schemeClr val="bg1"/>
                </a:solidFill>
              </a:defRPr>
            </a:lvl1pPr>
          </a:lstStyle>
          <a:p>
            <a:fld id="{6EBBDEB6-ADCD-D641-8823-BCD8C814EB60}" type="slidenum">
              <a:rPr lang="en-US" smtClean="0"/>
              <a:pPr/>
              <a:t>‹#›</a:t>
            </a:fld>
            <a:endParaRPr lang="en-US" dirty="0">
              <a:solidFill>
                <a:schemeClr val="bg1"/>
              </a:solidFill>
            </a:endParaRPr>
          </a:p>
        </p:txBody>
      </p:sp>
      <p:sp>
        <p:nvSpPr>
          <p:cNvPr id="37" name="Content Placeholder 2">
            <a:extLst>
              <a:ext uri="{FF2B5EF4-FFF2-40B4-BE49-F238E27FC236}">
                <a16:creationId xmlns:a16="http://schemas.microsoft.com/office/drawing/2014/main" id="{0F6F5ACC-47C0-164D-AC4D-30209DBF41C6}"/>
              </a:ext>
            </a:extLst>
          </p:cNvPr>
          <p:cNvSpPr>
            <a:spLocks noGrp="1"/>
          </p:cNvSpPr>
          <p:nvPr>
            <p:ph sz="half" idx="13"/>
          </p:nvPr>
        </p:nvSpPr>
        <p:spPr>
          <a:xfrm>
            <a:off x="2048256" y="5394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8" name="Content Placeholder 2">
            <a:extLst>
              <a:ext uri="{FF2B5EF4-FFF2-40B4-BE49-F238E27FC236}">
                <a16:creationId xmlns:a16="http://schemas.microsoft.com/office/drawing/2014/main" id="{83796700-7924-9948-BF3E-798F402BF2D0}"/>
              </a:ext>
            </a:extLst>
          </p:cNvPr>
          <p:cNvSpPr>
            <a:spLocks noGrp="1"/>
          </p:cNvSpPr>
          <p:nvPr>
            <p:ph sz="half" idx="14"/>
          </p:nvPr>
        </p:nvSpPr>
        <p:spPr>
          <a:xfrm>
            <a:off x="3682832" y="539494"/>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9" name="Content Placeholder 2">
            <a:extLst>
              <a:ext uri="{FF2B5EF4-FFF2-40B4-BE49-F238E27FC236}">
                <a16:creationId xmlns:a16="http://schemas.microsoft.com/office/drawing/2014/main" id="{C745293A-FDFD-2340-B660-83495A54AF8D}"/>
              </a:ext>
            </a:extLst>
          </p:cNvPr>
          <p:cNvSpPr>
            <a:spLocks noGrp="1"/>
          </p:cNvSpPr>
          <p:nvPr>
            <p:ph sz="half" idx="15"/>
          </p:nvPr>
        </p:nvSpPr>
        <p:spPr>
          <a:xfrm>
            <a:off x="5330952" y="539495"/>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Content Placeholder 2">
            <a:extLst>
              <a:ext uri="{FF2B5EF4-FFF2-40B4-BE49-F238E27FC236}">
                <a16:creationId xmlns:a16="http://schemas.microsoft.com/office/drawing/2014/main" id="{B8DE2F96-64D2-8740-87B2-FF2CA1388455}"/>
              </a:ext>
            </a:extLst>
          </p:cNvPr>
          <p:cNvSpPr>
            <a:spLocks noGrp="1"/>
          </p:cNvSpPr>
          <p:nvPr>
            <p:ph sz="half" idx="16"/>
          </p:nvPr>
        </p:nvSpPr>
        <p:spPr>
          <a:xfrm>
            <a:off x="6949440" y="5394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1" name="Content Placeholder 2">
            <a:extLst>
              <a:ext uri="{FF2B5EF4-FFF2-40B4-BE49-F238E27FC236}">
                <a16:creationId xmlns:a16="http://schemas.microsoft.com/office/drawing/2014/main" id="{C7E18172-329F-2D4A-82A1-D260482BB741}"/>
              </a:ext>
            </a:extLst>
          </p:cNvPr>
          <p:cNvSpPr>
            <a:spLocks noGrp="1"/>
          </p:cNvSpPr>
          <p:nvPr>
            <p:ph sz="half" idx="17"/>
          </p:nvPr>
        </p:nvSpPr>
        <p:spPr>
          <a:xfrm>
            <a:off x="8586216" y="5394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2" name="Content Placeholder 2">
            <a:extLst>
              <a:ext uri="{FF2B5EF4-FFF2-40B4-BE49-F238E27FC236}">
                <a16:creationId xmlns:a16="http://schemas.microsoft.com/office/drawing/2014/main" id="{09FB4BC5-7AB1-CE41-A943-A0EE299AD7E9}"/>
              </a:ext>
            </a:extLst>
          </p:cNvPr>
          <p:cNvSpPr>
            <a:spLocks noGrp="1"/>
          </p:cNvSpPr>
          <p:nvPr>
            <p:ph sz="half" idx="18"/>
          </p:nvPr>
        </p:nvSpPr>
        <p:spPr>
          <a:xfrm>
            <a:off x="10226040" y="5394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3" name="Content Placeholder 2">
            <a:extLst>
              <a:ext uri="{FF2B5EF4-FFF2-40B4-BE49-F238E27FC236}">
                <a16:creationId xmlns:a16="http://schemas.microsoft.com/office/drawing/2014/main" id="{3CA1A617-9211-674B-9044-44C8AE31C772}"/>
              </a:ext>
            </a:extLst>
          </p:cNvPr>
          <p:cNvSpPr>
            <a:spLocks noGrp="1"/>
          </p:cNvSpPr>
          <p:nvPr>
            <p:ph sz="half" idx="19"/>
          </p:nvPr>
        </p:nvSpPr>
        <p:spPr>
          <a:xfrm>
            <a:off x="420624"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4" name="Content Placeholder 2">
            <a:extLst>
              <a:ext uri="{FF2B5EF4-FFF2-40B4-BE49-F238E27FC236}">
                <a16:creationId xmlns:a16="http://schemas.microsoft.com/office/drawing/2014/main" id="{633E316D-5773-1746-B726-54B377E024C6}"/>
              </a:ext>
            </a:extLst>
          </p:cNvPr>
          <p:cNvSpPr>
            <a:spLocks noGrp="1"/>
          </p:cNvSpPr>
          <p:nvPr>
            <p:ph sz="half" idx="20"/>
          </p:nvPr>
        </p:nvSpPr>
        <p:spPr>
          <a:xfrm>
            <a:off x="2048256"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5" name="Content Placeholder 2">
            <a:extLst>
              <a:ext uri="{FF2B5EF4-FFF2-40B4-BE49-F238E27FC236}">
                <a16:creationId xmlns:a16="http://schemas.microsoft.com/office/drawing/2014/main" id="{AF8064C5-45E4-E940-95CA-EC3C6C8808D3}"/>
              </a:ext>
            </a:extLst>
          </p:cNvPr>
          <p:cNvSpPr>
            <a:spLocks noGrp="1"/>
          </p:cNvSpPr>
          <p:nvPr>
            <p:ph sz="half" idx="21"/>
          </p:nvPr>
        </p:nvSpPr>
        <p:spPr>
          <a:xfrm>
            <a:off x="3682832" y="3511294"/>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6" name="Content Placeholder 2">
            <a:extLst>
              <a:ext uri="{FF2B5EF4-FFF2-40B4-BE49-F238E27FC236}">
                <a16:creationId xmlns:a16="http://schemas.microsoft.com/office/drawing/2014/main" id="{077B3FAA-4568-E549-9E2F-CC339F03BEE2}"/>
              </a:ext>
            </a:extLst>
          </p:cNvPr>
          <p:cNvSpPr>
            <a:spLocks noGrp="1"/>
          </p:cNvSpPr>
          <p:nvPr>
            <p:ph sz="half" idx="22"/>
          </p:nvPr>
        </p:nvSpPr>
        <p:spPr>
          <a:xfrm>
            <a:off x="5330952" y="3511295"/>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7" name="Content Placeholder 2">
            <a:extLst>
              <a:ext uri="{FF2B5EF4-FFF2-40B4-BE49-F238E27FC236}">
                <a16:creationId xmlns:a16="http://schemas.microsoft.com/office/drawing/2014/main" id="{2059BC0C-D8F1-A946-BB27-79450C4E96FE}"/>
              </a:ext>
            </a:extLst>
          </p:cNvPr>
          <p:cNvSpPr>
            <a:spLocks noGrp="1"/>
          </p:cNvSpPr>
          <p:nvPr>
            <p:ph sz="half" idx="23"/>
          </p:nvPr>
        </p:nvSpPr>
        <p:spPr>
          <a:xfrm>
            <a:off x="6949440"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8" name="Content Placeholder 2">
            <a:extLst>
              <a:ext uri="{FF2B5EF4-FFF2-40B4-BE49-F238E27FC236}">
                <a16:creationId xmlns:a16="http://schemas.microsoft.com/office/drawing/2014/main" id="{1C82FA0A-D220-A241-B0AE-AAEAC76B327B}"/>
              </a:ext>
            </a:extLst>
          </p:cNvPr>
          <p:cNvSpPr>
            <a:spLocks noGrp="1"/>
          </p:cNvSpPr>
          <p:nvPr>
            <p:ph sz="half" idx="24"/>
          </p:nvPr>
        </p:nvSpPr>
        <p:spPr>
          <a:xfrm>
            <a:off x="8586216"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9" name="Content Placeholder 2">
            <a:extLst>
              <a:ext uri="{FF2B5EF4-FFF2-40B4-BE49-F238E27FC236}">
                <a16:creationId xmlns:a16="http://schemas.microsoft.com/office/drawing/2014/main" id="{ECB3E442-F6F9-1D4C-906A-E42CD0AA6E17}"/>
              </a:ext>
            </a:extLst>
          </p:cNvPr>
          <p:cNvSpPr>
            <a:spLocks noGrp="1"/>
          </p:cNvSpPr>
          <p:nvPr>
            <p:ph sz="half" idx="25"/>
          </p:nvPr>
        </p:nvSpPr>
        <p:spPr>
          <a:xfrm>
            <a:off x="10226040"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52844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TH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CB4D9D-4189-C84D-B0E4-FEBC654C9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5533900" y="1170432"/>
            <a:ext cx="6271003" cy="5118812"/>
          </a:xfrm>
        </p:spPr>
        <p:txBody>
          <a:bodyPr lIns="0" tIns="0" rIns="0" bIns="0">
            <a:noAutofit/>
          </a:bodyPr>
          <a:lstStyle>
            <a:lvl1pPr>
              <a:buNone/>
              <a:defRPr sz="2200" b="1">
                <a:solidFill>
                  <a:srgbClr val="008F47"/>
                </a:solidFill>
              </a:defRPr>
            </a:lvl1pPr>
            <a:lvl2pPr marL="236538" indent="-236538">
              <a:buNone/>
              <a:tabLst/>
              <a:defRPr/>
            </a:lvl2pPr>
            <a:lvl3pPr marL="236538" indent="-236538">
              <a:tabLst/>
              <a:defRPr/>
            </a:lvl3pPr>
            <a:lvl4pPr marL="461963" indent="-225425">
              <a:tabLst/>
              <a:defRPr/>
            </a:lvl4pPr>
            <a:lvl5pPr marL="687388" indent="-2254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cxnSp>
        <p:nvCxnSpPr>
          <p:cNvPr id="37" name="Straight Connector 36">
            <a:extLst>
              <a:ext uri="{FF2B5EF4-FFF2-40B4-BE49-F238E27FC236}">
                <a16:creationId xmlns:a16="http://schemas.microsoft.com/office/drawing/2014/main" id="{ACA46B06-8E70-DD4D-85C5-C7C73B7529F8}"/>
              </a:ext>
            </a:extLst>
          </p:cNvPr>
          <p:cNvCxnSpPr/>
          <p:nvPr userDrawn="1"/>
        </p:nvCxnSpPr>
        <p:spPr>
          <a:xfrm>
            <a:off x="4899959" y="1170432"/>
            <a:ext cx="0" cy="5116068"/>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2CC55A3-9F16-AD42-9B88-2AB8DE076B31}"/>
              </a:ext>
            </a:extLst>
          </p:cNvPr>
          <p:cNvSpPr/>
          <p:nvPr userDrawn="1"/>
        </p:nvSpPr>
        <p:spPr>
          <a:xfrm>
            <a:off x="0" y="1"/>
            <a:ext cx="5189517" cy="6858000"/>
          </a:xfrm>
          <a:prstGeom prst="rect">
            <a:avLst/>
          </a:prstGeom>
          <a:solidFill>
            <a:srgbClr val="008F4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chemeClr val="bg1"/>
              </a:solidFill>
            </a:endParaRPr>
          </a:p>
        </p:txBody>
      </p:sp>
      <p:cxnSp>
        <p:nvCxnSpPr>
          <p:cNvPr id="8" name="Straight Connector 7">
            <a:extLst>
              <a:ext uri="{FF2B5EF4-FFF2-40B4-BE49-F238E27FC236}">
                <a16:creationId xmlns:a16="http://schemas.microsoft.com/office/drawing/2014/main" id="{E084F131-9A5D-FB48-9405-636A48360688}"/>
              </a:ext>
            </a:extLst>
          </p:cNvPr>
          <p:cNvCxnSpPr/>
          <p:nvPr userDrawn="1"/>
        </p:nvCxnSpPr>
        <p:spPr>
          <a:xfrm>
            <a:off x="402336" y="905256"/>
            <a:ext cx="11402568"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FAFCA174-ACF2-0E41-8418-B70D9D353502}"/>
              </a:ext>
            </a:extLst>
          </p:cNvPr>
          <p:cNvCxnSpPr>
            <a:cxnSpLocks/>
          </p:cNvCxnSpPr>
          <p:nvPr userDrawn="1"/>
        </p:nvCxnSpPr>
        <p:spPr>
          <a:xfrm>
            <a:off x="581891" y="6537960"/>
            <a:ext cx="11049388"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38" name="Content Placeholder 7">
            <a:extLst>
              <a:ext uri="{FF2B5EF4-FFF2-40B4-BE49-F238E27FC236}">
                <a16:creationId xmlns:a16="http://schemas.microsoft.com/office/drawing/2014/main" id="{23A82797-6558-9540-86F1-93D6EBBB9E56}"/>
              </a:ext>
            </a:extLst>
          </p:cNvPr>
          <p:cNvSpPr>
            <a:spLocks noGrp="1"/>
          </p:cNvSpPr>
          <p:nvPr>
            <p:ph idx="13" hasCustomPrompt="1"/>
          </p:nvPr>
        </p:nvSpPr>
        <p:spPr>
          <a:xfrm>
            <a:off x="402336" y="1371599"/>
            <a:ext cx="4324043" cy="1877599"/>
          </a:xfrm>
        </p:spPr>
        <p:txBody>
          <a:bodyPr lIns="0" tIns="0" rIns="0" bIns="0" numCol="1">
            <a:noAutofit/>
          </a:bodyPr>
          <a:lstStyle>
            <a:lvl1pPr marL="347662" indent="-342900" algn="ctr">
              <a:buFontTx/>
              <a:buNone/>
              <a:defRPr sz="1800">
                <a:solidFill>
                  <a:schemeClr val="bg1"/>
                </a:solidFill>
              </a:defRPr>
            </a:lvl1pPr>
          </a:lstStyle>
          <a:p>
            <a:pPr marL="4762" indent="0" algn="ctr">
              <a:buNone/>
            </a:pPr>
            <a:r>
              <a:rPr lang="en-US" sz="2000" dirty="0">
                <a:solidFill>
                  <a:schemeClr val="bg1"/>
                </a:solidFill>
              </a:rPr>
              <a:t>A 501c-4 not-for-profit corporation, chartered in West Virginia in 1979. </a:t>
            </a:r>
            <a:br>
              <a:rPr lang="en-US" sz="1800" b="1" dirty="0">
                <a:solidFill>
                  <a:schemeClr val="bg1"/>
                </a:solidFill>
              </a:rPr>
            </a:br>
            <a:r>
              <a:rPr lang="en-US" sz="2000" b="1" dirty="0">
                <a:solidFill>
                  <a:schemeClr val="bg1"/>
                </a:solidFill>
              </a:rPr>
              <a:t>No owners/shareholders/</a:t>
            </a:r>
            <a:br>
              <a:rPr lang="en-US" sz="2000" b="1" dirty="0">
                <a:solidFill>
                  <a:schemeClr val="bg1"/>
                </a:solidFill>
              </a:rPr>
            </a:br>
            <a:r>
              <a:rPr lang="en-US" sz="2000" b="1" dirty="0">
                <a:solidFill>
                  <a:schemeClr val="bg1"/>
                </a:solidFill>
              </a:rPr>
              <a:t>venture capital investors</a:t>
            </a:r>
          </a:p>
        </p:txBody>
      </p:sp>
      <p:pic>
        <p:nvPicPr>
          <p:cNvPr id="23" name="Picture 22" descr="A close up of a sign&#10;&#10;Description automatically generated">
            <a:extLst>
              <a:ext uri="{FF2B5EF4-FFF2-40B4-BE49-F238E27FC236}">
                <a16:creationId xmlns:a16="http://schemas.microsoft.com/office/drawing/2014/main" id="{218847FA-701E-DC40-9613-6F291FF354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194" y="3135079"/>
            <a:ext cx="4939473" cy="3786930"/>
          </a:xfrm>
          <a:prstGeom prst="rect">
            <a:avLst/>
          </a:prstGeom>
        </p:spPr>
      </p:pic>
    </p:spTree>
    <p:extLst>
      <p:ext uri="{BB962C8B-B14F-4D97-AF65-F5344CB8AC3E}">
        <p14:creationId xmlns:p14="http://schemas.microsoft.com/office/powerpoint/2010/main" val="40051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ection Info High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5DC8D6-9E1D-4A45-BC7F-66A60642DB43}"/>
              </a:ext>
            </a:extLst>
          </p:cNvPr>
          <p:cNvPicPr>
            <a:picLocks noChangeAspect="1"/>
          </p:cNvPicPr>
          <p:nvPr userDrawn="1"/>
        </p:nvPicPr>
        <p:blipFill>
          <a:blip r:embed="rId2"/>
          <a:stretch>
            <a:fillRect/>
          </a:stretch>
        </p:blipFill>
        <p:spPr>
          <a:xfrm>
            <a:off x="1524" y="857"/>
            <a:ext cx="12185903" cy="6854570"/>
          </a:xfrm>
          <a:prstGeom prst="rect">
            <a:avLst/>
          </a:prstGeom>
        </p:spPr>
      </p:pic>
      <p:pic>
        <p:nvPicPr>
          <p:cNvPr id="9" name="Picture 8">
            <a:extLst>
              <a:ext uri="{FF2B5EF4-FFF2-40B4-BE49-F238E27FC236}">
                <a16:creationId xmlns:a16="http://schemas.microsoft.com/office/drawing/2014/main" id="{23202D12-8F13-2249-B61F-8C2F35E7FD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10" name="Straight Connector 9">
            <a:extLst>
              <a:ext uri="{FF2B5EF4-FFF2-40B4-BE49-F238E27FC236}">
                <a16:creationId xmlns:a16="http://schemas.microsoft.com/office/drawing/2014/main" id="{4A292164-E23C-E04D-8B21-FA83F1919B87}"/>
              </a:ext>
            </a:extLst>
          </p:cNvPr>
          <p:cNvCxnSpPr/>
          <p:nvPr userDrawn="1"/>
        </p:nvCxnSpPr>
        <p:spPr>
          <a:xfrm>
            <a:off x="2185527" y="6537960"/>
            <a:ext cx="9445752"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9271CD-8B92-BD4C-A793-E1853E1DCF47}"/>
              </a:ext>
            </a:extLst>
          </p:cNvPr>
          <p:cNvSpPr>
            <a:spLocks noGrp="1"/>
          </p:cNvSpPr>
          <p:nvPr>
            <p:ph type="title"/>
          </p:nvPr>
        </p:nvSpPr>
        <p:spPr>
          <a:xfrm>
            <a:off x="402336" y="347472"/>
            <a:ext cx="9564624" cy="493776"/>
          </a:xfrm>
        </p:spPr>
        <p:txBody>
          <a:bodyPr/>
          <a:lstStyle>
            <a:lvl1pPr>
              <a:defRPr>
                <a:solidFill>
                  <a:srgbClr val="82BE43"/>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82E35EA-BD0E-AA40-AB38-A31C065ED32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
        <p:nvSpPr>
          <p:cNvPr id="6" name="Content Placeholder 2">
            <a:extLst>
              <a:ext uri="{FF2B5EF4-FFF2-40B4-BE49-F238E27FC236}">
                <a16:creationId xmlns:a16="http://schemas.microsoft.com/office/drawing/2014/main" id="{6A9DA89B-0826-AB43-BC65-2E49950D39A3}"/>
              </a:ext>
            </a:extLst>
          </p:cNvPr>
          <p:cNvSpPr>
            <a:spLocks noGrp="1"/>
          </p:cNvSpPr>
          <p:nvPr>
            <p:ph idx="1"/>
          </p:nvPr>
        </p:nvSpPr>
        <p:spPr>
          <a:xfrm>
            <a:off x="402336" y="1371600"/>
            <a:ext cx="11384280" cy="1124712"/>
          </a:xfrm>
        </p:spPr>
        <p:txBody>
          <a:bodyPr lIns="0" tIns="0" rIns="0" bIns="0">
            <a:noAutofit/>
          </a:bodyPr>
          <a:lstStyle>
            <a:lvl1pPr marL="11113" indent="-11113">
              <a:lnSpc>
                <a:spcPct val="114000"/>
              </a:lnSpc>
              <a:spcBef>
                <a:spcPts val="0"/>
              </a:spcBef>
              <a:spcAft>
                <a:spcPts val="600"/>
              </a:spcAft>
              <a:buNone/>
              <a:tabLst/>
              <a:defRPr sz="2200">
                <a:solidFill>
                  <a:srgbClr val="008F47"/>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0D003199-27FA-4E4F-AAC6-93737669F638}"/>
              </a:ext>
            </a:extLst>
          </p:cNvPr>
          <p:cNvSpPr>
            <a:spLocks noGrp="1"/>
          </p:cNvSpPr>
          <p:nvPr>
            <p:ph idx="13" hasCustomPrompt="1"/>
          </p:nvPr>
        </p:nvSpPr>
        <p:spPr>
          <a:xfrm>
            <a:off x="402336" y="2843784"/>
            <a:ext cx="11384280" cy="2788920"/>
          </a:xfrm>
        </p:spPr>
        <p:txBody>
          <a:bodyPr lIns="0" tIns="0" rIns="0" bIns="0">
            <a:noAutofit/>
          </a:bodyPr>
          <a:lstStyle>
            <a:lvl1pPr marL="403225" indent="-398463">
              <a:lnSpc>
                <a:spcPct val="114000"/>
              </a:lnSpc>
              <a:spcBef>
                <a:spcPts val="0"/>
              </a:spcBef>
              <a:spcAft>
                <a:spcPts val="1200"/>
              </a:spcAft>
              <a:buSzPct val="115000"/>
              <a:buBlip>
                <a:blip r:embed="rId4"/>
              </a:buBlip>
              <a:tabLst/>
              <a:defRPr sz="2200">
                <a:solidFill>
                  <a:srgbClr val="54585A"/>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marL="403225" indent="-398463">
              <a:lnSpc>
                <a:spcPct val="114000"/>
              </a:lnSpc>
              <a:spcAft>
                <a:spcPts val="1200"/>
              </a:spcAft>
              <a:buSzPct val="115000"/>
              <a:buBlip>
                <a:blip r:embed="rId4"/>
              </a:buBlip>
            </a:pPr>
            <a:r>
              <a:rPr lang="en-US" sz="2200" dirty="0">
                <a:solidFill>
                  <a:srgbClr val="54585A"/>
                </a:solidFill>
                <a:cs typeface="Century Gothic"/>
              </a:rPr>
              <a:t>Temporary Assistance for Needy Families (TANF) population - WV Medicaid</a:t>
            </a:r>
          </a:p>
          <a:p>
            <a:pPr marL="403225" indent="-398463">
              <a:lnSpc>
                <a:spcPct val="114000"/>
              </a:lnSpc>
              <a:spcAft>
                <a:spcPts val="1200"/>
              </a:spcAft>
              <a:buSzPct val="115000"/>
              <a:buBlip>
                <a:blip r:embed="rId4"/>
              </a:buBlip>
            </a:pPr>
            <a:r>
              <a:rPr lang="en-US" sz="2200" dirty="0">
                <a:solidFill>
                  <a:srgbClr val="54585A"/>
                </a:solidFill>
                <a:cs typeface="Century Gothic"/>
              </a:rPr>
              <a:t>Medicaid “expansion” population under the Affordable Care Act (ACA) - WV Health Bridge</a:t>
            </a:r>
          </a:p>
          <a:p>
            <a:pPr marL="403225" indent="-398463">
              <a:lnSpc>
                <a:spcPct val="114000"/>
              </a:lnSpc>
              <a:spcAft>
                <a:spcPts val="1200"/>
              </a:spcAft>
              <a:buSzPct val="115000"/>
              <a:buBlip>
                <a:blip r:embed="rId4"/>
              </a:buBlip>
            </a:pPr>
            <a:r>
              <a:rPr lang="en-US" sz="2200" dirty="0">
                <a:solidFill>
                  <a:srgbClr val="54585A"/>
                </a:solidFill>
                <a:cs typeface="Century Gothic"/>
              </a:rPr>
              <a:t>Supplemental Security Income (SSI) population</a:t>
            </a:r>
          </a:p>
          <a:p>
            <a:pPr marL="403225" indent="-398463">
              <a:lnSpc>
                <a:spcPct val="114000"/>
              </a:lnSpc>
              <a:spcAft>
                <a:spcPts val="1200"/>
              </a:spcAft>
              <a:buSzPct val="115000"/>
              <a:buBlip>
                <a:blip r:embed="rId4"/>
              </a:buBlip>
            </a:pPr>
            <a:r>
              <a:rPr lang="en-US" sz="2200" dirty="0">
                <a:solidFill>
                  <a:srgbClr val="54585A"/>
                </a:solidFill>
                <a:cs typeface="Century Gothic"/>
              </a:rPr>
              <a:t>WV Children’s Health Insurance Program (WVCHIP)</a:t>
            </a:r>
          </a:p>
        </p:txBody>
      </p:sp>
    </p:spTree>
    <p:extLst>
      <p:ext uri="{BB962C8B-B14F-4D97-AF65-F5344CB8AC3E}">
        <p14:creationId xmlns:p14="http://schemas.microsoft.com/office/powerpoint/2010/main" val="323579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Section Info High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5DC8D6-9E1D-4A45-BC7F-66A60642DB43}"/>
              </a:ext>
            </a:extLst>
          </p:cNvPr>
          <p:cNvPicPr>
            <a:picLocks noChangeAspect="1"/>
          </p:cNvPicPr>
          <p:nvPr userDrawn="1"/>
        </p:nvPicPr>
        <p:blipFill>
          <a:blip r:embed="rId2"/>
          <a:stretch>
            <a:fillRect/>
          </a:stretch>
        </p:blipFill>
        <p:spPr>
          <a:xfrm>
            <a:off x="1524" y="857"/>
            <a:ext cx="12185903" cy="6854570"/>
          </a:xfrm>
          <a:prstGeom prst="rect">
            <a:avLst/>
          </a:prstGeom>
        </p:spPr>
      </p:pic>
      <p:pic>
        <p:nvPicPr>
          <p:cNvPr id="9" name="Picture 8">
            <a:extLst>
              <a:ext uri="{FF2B5EF4-FFF2-40B4-BE49-F238E27FC236}">
                <a16:creationId xmlns:a16="http://schemas.microsoft.com/office/drawing/2014/main" id="{23202D12-8F13-2249-B61F-8C2F35E7FD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10" name="Straight Connector 9">
            <a:extLst>
              <a:ext uri="{FF2B5EF4-FFF2-40B4-BE49-F238E27FC236}">
                <a16:creationId xmlns:a16="http://schemas.microsoft.com/office/drawing/2014/main" id="{4A292164-E23C-E04D-8B21-FA83F1919B87}"/>
              </a:ext>
            </a:extLst>
          </p:cNvPr>
          <p:cNvCxnSpPr/>
          <p:nvPr userDrawn="1"/>
        </p:nvCxnSpPr>
        <p:spPr>
          <a:xfrm>
            <a:off x="2185527" y="6537960"/>
            <a:ext cx="9445752"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9271CD-8B92-BD4C-A793-E1853E1DCF47}"/>
              </a:ext>
            </a:extLst>
          </p:cNvPr>
          <p:cNvSpPr>
            <a:spLocks noGrp="1"/>
          </p:cNvSpPr>
          <p:nvPr>
            <p:ph type="title"/>
          </p:nvPr>
        </p:nvSpPr>
        <p:spPr>
          <a:xfrm>
            <a:off x="402336" y="347472"/>
            <a:ext cx="9564624" cy="493776"/>
          </a:xfrm>
        </p:spPr>
        <p:txBody>
          <a:bodyPr/>
          <a:lstStyle>
            <a:lvl1pPr>
              <a:defRPr>
                <a:solidFill>
                  <a:srgbClr val="82BE43"/>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82E35EA-BD0E-AA40-AB38-A31C065ED32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
        <p:nvSpPr>
          <p:cNvPr id="7" name="Content Placeholder 2">
            <a:extLst>
              <a:ext uri="{FF2B5EF4-FFF2-40B4-BE49-F238E27FC236}">
                <a16:creationId xmlns:a16="http://schemas.microsoft.com/office/drawing/2014/main" id="{0D003199-27FA-4E4F-AAC6-93737669F638}"/>
              </a:ext>
            </a:extLst>
          </p:cNvPr>
          <p:cNvSpPr>
            <a:spLocks noGrp="1"/>
          </p:cNvSpPr>
          <p:nvPr>
            <p:ph idx="13" hasCustomPrompt="1"/>
          </p:nvPr>
        </p:nvSpPr>
        <p:spPr>
          <a:xfrm>
            <a:off x="402336" y="1371599"/>
            <a:ext cx="11384280" cy="4491986"/>
          </a:xfrm>
        </p:spPr>
        <p:txBody>
          <a:bodyPr lIns="0" tIns="0" rIns="0" bIns="0" numCol="2" spcCol="457200">
            <a:noAutofit/>
          </a:bodyPr>
          <a:lstStyle>
            <a:lvl1pPr marL="403225" indent="-398463">
              <a:lnSpc>
                <a:spcPct val="114000"/>
              </a:lnSpc>
              <a:spcBef>
                <a:spcPts val="0"/>
              </a:spcBef>
              <a:spcAft>
                <a:spcPts val="1200"/>
              </a:spcAft>
              <a:buSzPct val="115000"/>
              <a:buBlip>
                <a:blip r:embed="rId4"/>
              </a:buBlip>
              <a:tabLst/>
              <a:defRPr sz="2200">
                <a:solidFill>
                  <a:srgbClr val="54585A"/>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marL="403225" indent="-398463">
              <a:lnSpc>
                <a:spcPct val="114000"/>
              </a:lnSpc>
              <a:spcAft>
                <a:spcPts val="1200"/>
              </a:spcAft>
              <a:buSzPct val="115000"/>
              <a:buBlip>
                <a:blip r:embed="rId4"/>
              </a:buBlip>
            </a:pPr>
            <a:r>
              <a:rPr lang="en-US" sz="2200" dirty="0">
                <a:solidFill>
                  <a:srgbClr val="54585A"/>
                </a:solidFill>
                <a:cs typeface="Century Gothic"/>
              </a:rPr>
              <a:t>Temporary Assistance for Needy Families (TANF) population - WV Medicaid</a:t>
            </a:r>
          </a:p>
          <a:p>
            <a:pPr marL="403225" indent="-398463">
              <a:lnSpc>
                <a:spcPct val="114000"/>
              </a:lnSpc>
              <a:spcAft>
                <a:spcPts val="1200"/>
              </a:spcAft>
              <a:buSzPct val="115000"/>
              <a:buBlip>
                <a:blip r:embed="rId4"/>
              </a:buBlip>
            </a:pPr>
            <a:r>
              <a:rPr lang="en-US" sz="2200" dirty="0">
                <a:solidFill>
                  <a:srgbClr val="54585A"/>
                </a:solidFill>
                <a:cs typeface="Century Gothic"/>
              </a:rPr>
              <a:t>Medicaid “expansion” population under the Affordable Care Act (ACA) - WV Health Bridge</a:t>
            </a:r>
          </a:p>
          <a:p>
            <a:pPr marL="403225" indent="-398463">
              <a:lnSpc>
                <a:spcPct val="114000"/>
              </a:lnSpc>
              <a:spcAft>
                <a:spcPts val="1200"/>
              </a:spcAft>
              <a:buSzPct val="115000"/>
              <a:buBlip>
                <a:blip r:embed="rId4"/>
              </a:buBlip>
            </a:pPr>
            <a:r>
              <a:rPr lang="en-US" sz="2200" dirty="0">
                <a:solidFill>
                  <a:srgbClr val="54585A"/>
                </a:solidFill>
                <a:cs typeface="Century Gothic"/>
              </a:rPr>
              <a:t>Supplemental Security Income (SSI) population</a:t>
            </a:r>
          </a:p>
          <a:p>
            <a:pPr marL="403225" indent="-398463">
              <a:lnSpc>
                <a:spcPct val="114000"/>
              </a:lnSpc>
              <a:spcAft>
                <a:spcPts val="1200"/>
              </a:spcAft>
              <a:buSzPct val="115000"/>
              <a:buBlip>
                <a:blip r:embed="rId4"/>
              </a:buBlip>
            </a:pPr>
            <a:r>
              <a:rPr lang="en-US" sz="2200" dirty="0">
                <a:solidFill>
                  <a:srgbClr val="54585A"/>
                </a:solidFill>
                <a:cs typeface="Century Gothic"/>
              </a:rPr>
              <a:t>WV Children’s Health Insurance Program (WVCHIP)</a:t>
            </a:r>
          </a:p>
        </p:txBody>
      </p:sp>
    </p:spTree>
    <p:extLst>
      <p:ext uri="{BB962C8B-B14F-4D97-AF65-F5344CB8AC3E}">
        <p14:creationId xmlns:p14="http://schemas.microsoft.com/office/powerpoint/2010/main" val="230456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Section Info Highlight Centered Apple (Use Short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FD1C4B-9A41-2D48-BFCE-64D6053183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3202D12-8F13-2249-B61F-8C2F35E7FD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10" name="Straight Connector 9">
            <a:extLst>
              <a:ext uri="{FF2B5EF4-FFF2-40B4-BE49-F238E27FC236}">
                <a16:creationId xmlns:a16="http://schemas.microsoft.com/office/drawing/2014/main" id="{4A292164-E23C-E04D-8B21-FA83F1919B87}"/>
              </a:ext>
            </a:extLst>
          </p:cNvPr>
          <p:cNvCxnSpPr/>
          <p:nvPr userDrawn="1"/>
        </p:nvCxnSpPr>
        <p:spPr>
          <a:xfrm>
            <a:off x="2185527" y="6537960"/>
            <a:ext cx="9445752"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9271CD-8B92-BD4C-A793-E1853E1DCF47}"/>
              </a:ext>
            </a:extLst>
          </p:cNvPr>
          <p:cNvSpPr>
            <a:spLocks noGrp="1"/>
          </p:cNvSpPr>
          <p:nvPr>
            <p:ph type="title"/>
          </p:nvPr>
        </p:nvSpPr>
        <p:spPr/>
        <p:txBody>
          <a:bodyPr/>
          <a:lstStyle>
            <a:lvl1pPr>
              <a:defRPr>
                <a:solidFill>
                  <a:srgbClr val="82BE43"/>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82E35EA-BD0E-AA40-AB38-A31C065ED32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
        <p:nvSpPr>
          <p:cNvPr id="6" name="Content Placeholder 2">
            <a:extLst>
              <a:ext uri="{FF2B5EF4-FFF2-40B4-BE49-F238E27FC236}">
                <a16:creationId xmlns:a16="http://schemas.microsoft.com/office/drawing/2014/main" id="{6A9DA89B-0826-AB43-BC65-2E49950D39A3}"/>
              </a:ext>
            </a:extLst>
          </p:cNvPr>
          <p:cNvSpPr>
            <a:spLocks noGrp="1"/>
          </p:cNvSpPr>
          <p:nvPr>
            <p:ph idx="1"/>
          </p:nvPr>
        </p:nvSpPr>
        <p:spPr>
          <a:xfrm>
            <a:off x="402336" y="1371600"/>
            <a:ext cx="11384280" cy="1124712"/>
          </a:xfrm>
        </p:spPr>
        <p:txBody>
          <a:bodyPr lIns="0" tIns="0" rIns="0" bIns="0">
            <a:noAutofit/>
          </a:bodyPr>
          <a:lstStyle>
            <a:lvl1pPr marL="11113" indent="-11113" algn="ctr">
              <a:lnSpc>
                <a:spcPct val="114000"/>
              </a:lnSpc>
              <a:spcBef>
                <a:spcPts val="0"/>
              </a:spcBef>
              <a:spcAft>
                <a:spcPts val="600"/>
              </a:spcAft>
              <a:buNone/>
              <a:tabLst/>
              <a:defRPr sz="2800">
                <a:solidFill>
                  <a:srgbClr val="54585A"/>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0D003199-27FA-4E4F-AAC6-93737669F638}"/>
              </a:ext>
            </a:extLst>
          </p:cNvPr>
          <p:cNvSpPr>
            <a:spLocks noGrp="1"/>
          </p:cNvSpPr>
          <p:nvPr>
            <p:ph idx="13" hasCustomPrompt="1"/>
          </p:nvPr>
        </p:nvSpPr>
        <p:spPr>
          <a:xfrm>
            <a:off x="402336" y="2843784"/>
            <a:ext cx="11384280" cy="2788920"/>
          </a:xfrm>
        </p:spPr>
        <p:txBody>
          <a:bodyPr lIns="0" tIns="0" rIns="0" bIns="0" numCol="3" spcCol="457200">
            <a:noAutofit/>
          </a:bodyPr>
          <a:lstStyle>
            <a:lvl1pPr marL="403225" indent="-398463">
              <a:lnSpc>
                <a:spcPct val="114000"/>
              </a:lnSpc>
              <a:spcBef>
                <a:spcPts val="0"/>
              </a:spcBef>
              <a:spcAft>
                <a:spcPts val="1200"/>
              </a:spcAft>
              <a:buSzPct val="115000"/>
              <a:buBlip>
                <a:blip r:embed="rId4"/>
              </a:buBlip>
              <a:tabLst/>
              <a:defRPr sz="2000">
                <a:solidFill>
                  <a:srgbClr val="008F47"/>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marL="403225" indent="-398463">
              <a:lnSpc>
                <a:spcPct val="114000"/>
              </a:lnSpc>
              <a:spcAft>
                <a:spcPts val="1200"/>
              </a:spcAft>
              <a:buSzPct val="115000"/>
              <a:buBlip>
                <a:blip r:embed="rId4"/>
              </a:buBlip>
            </a:pPr>
            <a:r>
              <a:rPr lang="en-US" sz="2200" dirty="0">
                <a:solidFill>
                  <a:srgbClr val="54585A"/>
                </a:solidFill>
                <a:cs typeface="Century Gothic"/>
              </a:rPr>
              <a:t>Temporary Assistance for Needy Families (TANF) population - WV Medicaid</a:t>
            </a:r>
          </a:p>
          <a:p>
            <a:pPr marL="403225" indent="-398463">
              <a:lnSpc>
                <a:spcPct val="114000"/>
              </a:lnSpc>
              <a:spcAft>
                <a:spcPts val="1200"/>
              </a:spcAft>
              <a:buSzPct val="115000"/>
              <a:buBlip>
                <a:blip r:embed="rId4"/>
              </a:buBlip>
            </a:pPr>
            <a:r>
              <a:rPr lang="en-US" sz="2200" dirty="0">
                <a:solidFill>
                  <a:srgbClr val="54585A"/>
                </a:solidFill>
                <a:cs typeface="Century Gothic"/>
              </a:rPr>
              <a:t>Medicaid “expansion” population under the Affordable Care Act (ACA) - WV Health Bridge</a:t>
            </a:r>
          </a:p>
          <a:p>
            <a:pPr marL="403225" indent="-398463">
              <a:lnSpc>
                <a:spcPct val="114000"/>
              </a:lnSpc>
              <a:spcAft>
                <a:spcPts val="1200"/>
              </a:spcAft>
              <a:buSzPct val="115000"/>
              <a:buBlip>
                <a:blip r:embed="rId4"/>
              </a:buBlip>
            </a:pPr>
            <a:r>
              <a:rPr lang="en-US" sz="2200" dirty="0">
                <a:solidFill>
                  <a:srgbClr val="54585A"/>
                </a:solidFill>
                <a:cs typeface="Century Gothic"/>
              </a:rPr>
              <a:t>Supplemental Security Income (SSI) population</a:t>
            </a:r>
          </a:p>
          <a:p>
            <a:pPr marL="403225" indent="-398463">
              <a:lnSpc>
                <a:spcPct val="114000"/>
              </a:lnSpc>
              <a:spcAft>
                <a:spcPts val="1200"/>
              </a:spcAft>
              <a:buSzPct val="115000"/>
              <a:buBlip>
                <a:blip r:embed="rId4"/>
              </a:buBlip>
            </a:pPr>
            <a:r>
              <a:rPr lang="en-US" sz="2200" dirty="0">
                <a:solidFill>
                  <a:srgbClr val="54585A"/>
                </a:solidFill>
                <a:cs typeface="Century Gothic"/>
              </a:rPr>
              <a:t>WV Children’s Health Insurance Program (WVCHIP)</a:t>
            </a:r>
          </a:p>
        </p:txBody>
      </p:sp>
    </p:spTree>
    <p:extLst>
      <p:ext uri="{BB962C8B-B14F-4D97-AF65-F5344CB8AC3E}">
        <p14:creationId xmlns:p14="http://schemas.microsoft.com/office/powerpoint/2010/main" val="75257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3B7645-2A74-A442-B767-1F75E774FD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1" y="458058"/>
            <a:ext cx="2743197" cy="809468"/>
          </a:xfrm>
          <a:prstGeom prst="rect">
            <a:avLst/>
          </a:prstGeom>
        </p:spPr>
      </p:pic>
      <p:cxnSp>
        <p:nvCxnSpPr>
          <p:cNvPr id="9" name="Straight Connector 8">
            <a:extLst>
              <a:ext uri="{FF2B5EF4-FFF2-40B4-BE49-F238E27FC236}">
                <a16:creationId xmlns:a16="http://schemas.microsoft.com/office/drawing/2014/main" id="{B5786F43-3949-CB40-879E-ACE01D29381E}"/>
              </a:ext>
            </a:extLst>
          </p:cNvPr>
          <p:cNvCxnSpPr>
            <a:cxnSpLocks/>
          </p:cNvCxnSpPr>
          <p:nvPr userDrawn="1"/>
        </p:nvCxnSpPr>
        <p:spPr>
          <a:xfrm>
            <a:off x="402335" y="1473042"/>
            <a:ext cx="7132784" cy="0"/>
          </a:xfrm>
          <a:prstGeom prst="line">
            <a:avLst/>
          </a:prstGeom>
          <a:ln>
            <a:solidFill>
              <a:srgbClr val="80818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2989B4E-2EB3-8049-A317-117B9004F3A3}"/>
              </a:ext>
            </a:extLst>
          </p:cNvPr>
          <p:cNvSpPr>
            <a:spLocks noGrp="1"/>
          </p:cNvSpPr>
          <p:nvPr>
            <p:ph type="title"/>
          </p:nvPr>
        </p:nvSpPr>
        <p:spPr>
          <a:xfrm>
            <a:off x="5001768" y="3218688"/>
            <a:ext cx="6263640" cy="1847088"/>
          </a:xfrm>
        </p:spPr>
        <p:txBody>
          <a:bodyPr anchor="t" anchorCtr="0"/>
          <a:lstStyle>
            <a:lvl1pPr algn="ctr">
              <a:lnSpc>
                <a:spcPct val="100000"/>
              </a:lnSpc>
              <a:defRPr sz="5800">
                <a:solidFill>
                  <a:srgbClr val="54585A"/>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1BAC8A5-DB2D-FD4E-B77D-DA732F2F3CB0}"/>
              </a:ext>
            </a:extLst>
          </p:cNvPr>
          <p:cNvSpPr>
            <a:spLocks noGrp="1"/>
          </p:cNvSpPr>
          <p:nvPr>
            <p:ph type="sldNum" sz="quarter" idx="12"/>
          </p:nvPr>
        </p:nvSpPr>
        <p:spPr>
          <a:xfrm>
            <a:off x="9966960" y="6400800"/>
            <a:ext cx="2130552" cy="365125"/>
          </a:xfrm>
          <a:prstGeom prst="rect">
            <a:avLst/>
          </a:prstGeom>
        </p:spPr>
        <p:txBody>
          <a:bodyPr/>
          <a:lstStyle>
            <a:lvl1pPr>
              <a:defRPr>
                <a:solidFill>
                  <a:schemeClr val="bg1"/>
                </a:solidFill>
              </a:defRPr>
            </a:lvl1pPr>
          </a:lstStyle>
          <a:p>
            <a:fld id="{6EBBDEB6-ADCD-D641-8823-BCD8C814EB60}" type="slidenum">
              <a:rPr lang="en-US" smtClean="0"/>
              <a:pPr/>
              <a:t>‹#›</a:t>
            </a:fld>
            <a:endParaRPr lang="en-US" dirty="0">
              <a:solidFill>
                <a:schemeClr val="bg1"/>
              </a:solidFill>
            </a:endParaRPr>
          </a:p>
        </p:txBody>
      </p:sp>
      <p:pic>
        <p:nvPicPr>
          <p:cNvPr id="4" name="Picture 3">
            <a:extLst>
              <a:ext uri="{FF2B5EF4-FFF2-40B4-BE49-F238E27FC236}">
                <a16:creationId xmlns:a16="http://schemas.microsoft.com/office/drawing/2014/main" id="{5D4FD75D-3B48-A446-9C99-B015F1369531}"/>
              </a:ext>
            </a:extLst>
          </p:cNvPr>
          <p:cNvPicPr>
            <a:picLocks noChangeAspect="1"/>
          </p:cNvPicPr>
          <p:nvPr userDrawn="1"/>
        </p:nvPicPr>
        <p:blipFill>
          <a:blip r:embed="rId3"/>
          <a:stretch>
            <a:fillRect/>
          </a:stretch>
        </p:blipFill>
        <p:spPr>
          <a:xfrm>
            <a:off x="0" y="469900"/>
            <a:ext cx="12192000" cy="6388100"/>
          </a:xfrm>
          <a:prstGeom prst="rect">
            <a:avLst/>
          </a:prstGeom>
        </p:spPr>
      </p:pic>
    </p:spTree>
    <p:extLst>
      <p:ext uri="{BB962C8B-B14F-4D97-AF65-F5344CB8AC3E}">
        <p14:creationId xmlns:p14="http://schemas.microsoft.com/office/powerpoint/2010/main" val="3972808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BE6F9-9512-E34D-B4FF-EAE588766FF0}"/>
              </a:ext>
            </a:extLst>
          </p:cNvPr>
          <p:cNvSpPr>
            <a:spLocks noGrp="1"/>
          </p:cNvSpPr>
          <p:nvPr>
            <p:ph type="title"/>
          </p:nvPr>
        </p:nvSpPr>
        <p:spPr>
          <a:xfrm>
            <a:off x="402336" y="347472"/>
            <a:ext cx="9564624" cy="49377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1D3F6C21-FD8E-BD40-98C4-44D113A371CF}"/>
              </a:ext>
            </a:extLst>
          </p:cNvPr>
          <p:cNvSpPr>
            <a:spLocks noGrp="1"/>
          </p:cNvSpPr>
          <p:nvPr>
            <p:ph type="body" idx="1"/>
          </p:nvPr>
        </p:nvSpPr>
        <p:spPr>
          <a:xfrm>
            <a:off x="402336" y="1170432"/>
            <a:ext cx="1127455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E4693B33-7D87-2040-8032-F6E1AEC66EBE}"/>
              </a:ext>
            </a:extLst>
          </p:cNvPr>
          <p:cNvSpPr>
            <a:spLocks noGrp="1"/>
          </p:cNvSpPr>
          <p:nvPr>
            <p:ph type="sldNum" sz="quarter" idx="4"/>
          </p:nvPr>
        </p:nvSpPr>
        <p:spPr>
          <a:xfrm>
            <a:off x="9966960" y="6400800"/>
            <a:ext cx="2130552" cy="365125"/>
          </a:xfrm>
          <a:prstGeom prst="rect">
            <a:avLst/>
          </a:prstGeom>
        </p:spPr>
        <p:txBody>
          <a:bodyPr vert="horz" lIns="91440" tIns="45720" rIns="91440" bIns="45720" rtlCol="0" anchor="ctr"/>
          <a:lstStyle>
            <a:lvl1pPr algn="r">
              <a:defRPr sz="1100">
                <a:solidFill>
                  <a:schemeClr val="tx1">
                    <a:tint val="75000"/>
                  </a:schemeClr>
                </a:solidFill>
                <a:latin typeface="Century Gothic" panose="020B0502020202020204" pitchFamily="34" charset="0"/>
              </a:defRPr>
            </a:lvl1pPr>
          </a:lstStyle>
          <a:p>
            <a:fld id="{6EBBDEB6-ADCD-D641-8823-BCD8C814EB60}" type="slidenum">
              <a:rPr lang="en-US" smtClean="0"/>
              <a:pPr/>
              <a:t>‹#›</a:t>
            </a:fld>
            <a:endParaRPr lang="en-US" sz="1100" dirty="0"/>
          </a:p>
        </p:txBody>
      </p:sp>
    </p:spTree>
    <p:extLst>
      <p:ext uri="{BB962C8B-B14F-4D97-AF65-F5344CB8AC3E}">
        <p14:creationId xmlns:p14="http://schemas.microsoft.com/office/powerpoint/2010/main" val="3452077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84" r:id="rId5"/>
    <p:sldLayoutId id="2147483654" r:id="rId6"/>
    <p:sldLayoutId id="2147483683" r:id="rId7"/>
    <p:sldLayoutId id="2147483663" r:id="rId8"/>
    <p:sldLayoutId id="2147483705" r:id="rId9"/>
    <p:sldLayoutId id="2147483651" r:id="rId10"/>
    <p:sldLayoutId id="2147483652" r:id="rId11"/>
    <p:sldLayoutId id="2147483665" r:id="rId12"/>
    <p:sldLayoutId id="2147483669" r:id="rId13"/>
    <p:sldLayoutId id="2147483704" r:id="rId14"/>
    <p:sldLayoutId id="2147483703" r:id="rId15"/>
    <p:sldLayoutId id="2147483676" r:id="rId16"/>
    <p:sldLayoutId id="2147483698" r:id="rId17"/>
    <p:sldLayoutId id="2147483697" r:id="rId18"/>
    <p:sldLayoutId id="2147483680" r:id="rId19"/>
    <p:sldLayoutId id="2147483681" r:id="rId20"/>
    <p:sldLayoutId id="2147483695" r:id="rId21"/>
    <p:sldLayoutId id="2147483687" r:id="rId22"/>
    <p:sldLayoutId id="2147483696" r:id="rId23"/>
  </p:sldLayoutIdLst>
  <p:hf hdr="0" ftr="0" dt="0"/>
  <p:txStyles>
    <p:titleStyle>
      <a:lvl1pPr algn="l" defTabSz="914400" rtl="0" eaLnBrk="1" latinLnBrk="0" hangingPunct="1">
        <a:lnSpc>
          <a:spcPct val="90000"/>
        </a:lnSpc>
        <a:spcBef>
          <a:spcPct val="0"/>
        </a:spcBef>
        <a:buNone/>
        <a:defRPr sz="3200" kern="1200">
          <a:solidFill>
            <a:srgbClr val="82BE43"/>
          </a:solidFill>
          <a:latin typeface="Century Gothic" panose="020B0502020202020204" pitchFamily="34" charset="0"/>
          <a:ea typeface="+mj-ea"/>
          <a:cs typeface="+mj-cs"/>
        </a:defRPr>
      </a:lvl1pPr>
    </p:titleStyle>
    <p:bodyStyle>
      <a:lvl1pPr marL="228600" indent="-228600" algn="l" defTabSz="914400" rtl="0" eaLnBrk="1" latinLnBrk="0" hangingPunct="1">
        <a:lnSpc>
          <a:spcPct val="114000"/>
        </a:lnSpc>
        <a:spcBef>
          <a:spcPts val="0"/>
        </a:spcBef>
        <a:spcAft>
          <a:spcPts val="600"/>
        </a:spcAft>
        <a:buFont typeface="Arial" panose="020B0604020202020204" pitchFamily="34" charset="0"/>
        <a:buChar char="•"/>
        <a:defRPr sz="2800" kern="1200">
          <a:solidFill>
            <a:srgbClr val="54585A"/>
          </a:solidFill>
          <a:latin typeface="Century Gothic" panose="020B0502020202020204" pitchFamily="34" charset="0"/>
          <a:ea typeface="+mn-ea"/>
          <a:cs typeface="+mn-cs"/>
        </a:defRPr>
      </a:lvl1pPr>
      <a:lvl2pPr marL="520700" indent="-225425" algn="l" defTabSz="914400" rtl="0" eaLnBrk="1" latinLnBrk="0" hangingPunct="1">
        <a:lnSpc>
          <a:spcPct val="114000"/>
        </a:lnSpc>
        <a:spcBef>
          <a:spcPts val="0"/>
        </a:spcBef>
        <a:spcAft>
          <a:spcPts val="600"/>
        </a:spcAft>
        <a:buFont typeface="Arial" panose="020B0604020202020204" pitchFamily="34" charset="0"/>
        <a:buChar char="•"/>
        <a:tabLst/>
        <a:defRPr sz="2400" kern="1200">
          <a:solidFill>
            <a:srgbClr val="54585A"/>
          </a:solidFill>
          <a:latin typeface="Century Gothic" panose="020B0502020202020204" pitchFamily="34" charset="0"/>
          <a:ea typeface="+mn-ea"/>
          <a:cs typeface="+mn-cs"/>
        </a:defRPr>
      </a:lvl2pPr>
      <a:lvl3pPr marL="747713" indent="-227013" algn="l" defTabSz="914400" rtl="0" eaLnBrk="1" latinLnBrk="0" hangingPunct="1">
        <a:lnSpc>
          <a:spcPct val="114000"/>
        </a:lnSpc>
        <a:spcBef>
          <a:spcPts val="0"/>
        </a:spcBef>
        <a:spcAft>
          <a:spcPts val="600"/>
        </a:spcAft>
        <a:buFont typeface="Arial" panose="020B0604020202020204" pitchFamily="34" charset="0"/>
        <a:buChar char="•"/>
        <a:tabLst/>
        <a:defRPr sz="2000" kern="1200">
          <a:solidFill>
            <a:srgbClr val="54585A"/>
          </a:solidFill>
          <a:latin typeface="Century Gothic" panose="020B0502020202020204" pitchFamily="34" charset="0"/>
          <a:ea typeface="+mn-ea"/>
          <a:cs typeface="+mn-cs"/>
        </a:defRPr>
      </a:lvl3pPr>
      <a:lvl4pPr marL="925513" indent="-214313" algn="l" defTabSz="914400" rtl="0" eaLnBrk="1" latinLnBrk="0" hangingPunct="1">
        <a:lnSpc>
          <a:spcPct val="114000"/>
        </a:lnSpc>
        <a:spcBef>
          <a:spcPts val="0"/>
        </a:spcBef>
        <a:spcAft>
          <a:spcPts val="600"/>
        </a:spcAft>
        <a:buFont typeface="Arial" panose="020B0604020202020204" pitchFamily="34" charset="0"/>
        <a:buChar char="•"/>
        <a:tabLst/>
        <a:defRPr sz="1800" kern="1200">
          <a:solidFill>
            <a:srgbClr val="54585A"/>
          </a:solidFill>
          <a:latin typeface="Century Gothic" panose="020B0502020202020204" pitchFamily="34" charset="0"/>
          <a:ea typeface="+mn-ea"/>
          <a:cs typeface="+mn-cs"/>
        </a:defRPr>
      </a:lvl4pPr>
      <a:lvl5pPr marL="1150938" indent="-214313" algn="l" defTabSz="914400" rtl="0" eaLnBrk="1" latinLnBrk="0" hangingPunct="1">
        <a:lnSpc>
          <a:spcPct val="114000"/>
        </a:lnSpc>
        <a:spcBef>
          <a:spcPts val="0"/>
        </a:spcBef>
        <a:spcAft>
          <a:spcPts val="600"/>
        </a:spcAft>
        <a:buFont typeface="Arial" panose="020B0604020202020204" pitchFamily="34" charset="0"/>
        <a:buChar char="•"/>
        <a:tabLst/>
        <a:defRPr sz="1800" kern="1200">
          <a:solidFill>
            <a:srgbClr val="54585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thinkculturalhealth.hhs.gov/clas" TargetMode="External"/><Relationship Id="rId7" Type="http://schemas.openxmlformats.org/officeDocument/2006/relationships/hyperlink" Target="http://https/www.findhelp.org/?ref=company_subdomain" TargetMode="External"/><Relationship Id="rId2" Type="http://schemas.openxmlformats.org/officeDocument/2006/relationships/hyperlink" Target="https://www.masmedicalstaffing.com/2018/02/13/cultural-competence-in-nursing-practice/" TargetMode="External"/><Relationship Id="rId1" Type="http://schemas.openxmlformats.org/officeDocument/2006/relationships/slideLayout" Target="../slideLayouts/slideLayout14.xml"/><Relationship Id="rId6" Type="http://schemas.openxmlformats.org/officeDocument/2006/relationships/hyperlink" Target="https://thehealthplan.policystat.com/policy/5910469/latest/" TargetMode="External"/><Relationship Id="rId5" Type="http://schemas.openxmlformats.org/officeDocument/2006/relationships/hyperlink" Target="https://www.asha.org/Practice-Portal/Professional-Issues/Cultural-Competence/" TargetMode="External"/><Relationship Id="rId4" Type="http://schemas.openxmlformats.org/officeDocument/2006/relationships/hyperlink" Target="https://www.acf.hhs.gov/sites/default/files/opre/brief_enhancing_cultural_competence_final_022114.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5EEC59-3E82-45E2-B9A8-5D4629272539}"/>
              </a:ext>
            </a:extLst>
          </p:cNvPr>
          <p:cNvSpPr>
            <a:spLocks noGrp="1"/>
          </p:cNvSpPr>
          <p:nvPr>
            <p:ph type="ctrTitle"/>
          </p:nvPr>
        </p:nvSpPr>
        <p:spPr>
          <a:xfrm>
            <a:off x="4343400" y="304800"/>
            <a:ext cx="7479792" cy="1758922"/>
          </a:xfrm>
        </p:spPr>
        <p:txBody>
          <a:bodyPr/>
          <a:lstStyle/>
          <a:p>
            <a:r>
              <a:rPr lang="en-US" sz="3000" dirty="0"/>
              <a:t>Cultural Competency and </a:t>
            </a:r>
            <a:br>
              <a:rPr lang="en-US" sz="3000" dirty="0"/>
            </a:br>
            <a:r>
              <a:rPr lang="en-US" sz="3000" dirty="0"/>
              <a:t>Social Determinants of Health (</a:t>
            </a:r>
            <a:r>
              <a:rPr lang="en-US" sz="3000" dirty="0" err="1"/>
              <a:t>SDoH</a:t>
            </a:r>
            <a:r>
              <a:rPr lang="en-US" sz="3000" dirty="0"/>
              <a:t>) Provider Training</a:t>
            </a:r>
          </a:p>
        </p:txBody>
      </p:sp>
    </p:spTree>
    <p:extLst>
      <p:ext uri="{BB962C8B-B14F-4D97-AF65-F5344CB8AC3E}">
        <p14:creationId xmlns:p14="http://schemas.microsoft.com/office/powerpoint/2010/main" val="2104133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2971800"/>
            <a:ext cx="6263640" cy="2267712"/>
          </a:xfrm>
        </p:spPr>
        <p:txBody>
          <a:bodyPr/>
          <a:lstStyle/>
          <a:p>
            <a:r>
              <a:rPr lang="en-US" dirty="0"/>
              <a:t>Language Competence</a:t>
            </a:r>
            <a:br>
              <a:rPr lang="en-US" dirty="0"/>
            </a:br>
            <a:r>
              <a:rPr lang="en-US" sz="3200" i="1" dirty="0"/>
              <a:t>Communication Barriers</a:t>
            </a:r>
            <a:endParaRPr lang="en-US"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10</a:t>
            </a:fld>
            <a:endParaRPr lang="en-US" dirty="0">
              <a:solidFill>
                <a:schemeClr val="bg1"/>
              </a:solidFill>
            </a:endParaRPr>
          </a:p>
        </p:txBody>
      </p:sp>
    </p:spTree>
    <p:extLst>
      <p:ext uri="{BB962C8B-B14F-4D97-AF65-F5344CB8AC3E}">
        <p14:creationId xmlns:p14="http://schemas.microsoft.com/office/powerpoint/2010/main" val="505308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Language Competence</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499011"/>
            <a:ext cx="11402568" cy="3859978"/>
          </a:xfrm>
        </p:spPr>
        <p:txBody>
          <a:bodyPr/>
          <a:lstStyle/>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You must be able to communicate effectively with diverse audiences. This includes:</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Persons with limited English proficiency </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Persons with low health literacy skills</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Individuals with </a:t>
            </a:r>
            <a:r>
              <a:rPr lang="en-US" sz="2000" b="0" dirty="0" err="1">
                <a:solidFill>
                  <a:schemeClr val="tx1"/>
                </a:solidFill>
                <a:effectLst/>
                <a:ea typeface="Calibri" panose="020F0502020204030204" pitchFamily="34" charset="0"/>
                <a:cs typeface="Arial" panose="020B0604020202020204" pitchFamily="34" charset="0"/>
              </a:rPr>
              <a:t>diabilities</a:t>
            </a:r>
            <a:endParaRPr lang="en-US" sz="2000" b="0" dirty="0">
              <a:solidFill>
                <a:schemeClr val="tx1"/>
              </a:solidFill>
              <a:effectLst/>
              <a:ea typeface="Calibri" panose="020F0502020204030204" pitchFamily="34" charset="0"/>
              <a:cs typeface="Arial" panose="020B0604020202020204" pitchFamily="34" charset="0"/>
            </a:endParaRP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Individuals who are deaf or hard of hearing</a:t>
            </a:r>
          </a:p>
          <a:p>
            <a:pPr marL="0" marR="0" algn="just">
              <a:spcBef>
                <a:spcPts val="1800"/>
              </a:spcBef>
            </a:pPr>
            <a:r>
              <a:rPr lang="en-US" sz="2000" b="0" dirty="0">
                <a:solidFill>
                  <a:schemeClr val="tx1"/>
                </a:solidFill>
                <a:effectLst/>
                <a:ea typeface="Calibri" panose="020F0502020204030204" pitchFamily="34" charset="0"/>
                <a:cs typeface="Arial" panose="020B0604020202020204" pitchFamily="34" charset="0"/>
              </a:rPr>
              <a:t>For example, communication must be written in a manner that is understandable to the patients. For Medicaid patients</a:t>
            </a:r>
            <a:r>
              <a:rPr lang="en-US" sz="2000" b="0" dirty="0">
                <a:solidFill>
                  <a:schemeClr val="tx1"/>
                </a:solidFill>
                <a:ea typeface="Calibri" panose="020F0502020204030204" pitchFamily="34" charset="0"/>
                <a:cs typeface="Arial" panose="020B0604020202020204" pitchFamily="34" charset="0"/>
              </a:rPr>
              <a:t>, the information should be written at a sixth grade or lower reading level.</a:t>
            </a:r>
            <a:endParaRPr lang="en-US" sz="2000" b="0" dirty="0">
              <a:solidFill>
                <a:schemeClr val="tx1"/>
              </a:solidFill>
              <a:effectLst/>
              <a:ea typeface="Calibri" panose="020F0502020204030204" pitchFamily="34" charset="0"/>
              <a:cs typeface="Arial" panose="020B0604020202020204" pitchFamily="34" charset="0"/>
            </a:endParaRP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11</a:t>
            </a:fld>
            <a:endParaRPr lang="en-US"/>
          </a:p>
        </p:txBody>
      </p:sp>
    </p:spTree>
    <p:extLst>
      <p:ext uri="{BB962C8B-B14F-4D97-AF65-F5344CB8AC3E}">
        <p14:creationId xmlns:p14="http://schemas.microsoft.com/office/powerpoint/2010/main" val="2413832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Language Competence</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84407" y="1066800"/>
            <a:ext cx="11402568" cy="5334000"/>
          </a:xfrm>
        </p:spPr>
        <p:txBody>
          <a:bodyPr/>
          <a:lstStyle/>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Providers must provide free communication assistance to meet the special needs of their patients. This includes:</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The use of an interpreter when communicating with a patient who speaks a non-English language</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 translation of important documents upon request</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 provision of large print materials for patients with limited eyesight</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 provision of materials written in simple language that is easy to understand</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 ability for a patient to talk to a representative to review materials and answer questions over the phone</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 ability of a deaf patient to use TTY services (711)</a:t>
            </a:r>
          </a:p>
          <a:p>
            <a:pPr marL="0" marR="0" algn="just">
              <a:spcBef>
                <a:spcPts val="1800"/>
              </a:spcBef>
            </a:pPr>
            <a:r>
              <a:rPr lang="en-US" sz="2000" dirty="0">
                <a:solidFill>
                  <a:srgbClr val="009944"/>
                </a:solidFill>
                <a:effectLst/>
                <a:ea typeface="Calibri" panose="020F0502020204030204" pitchFamily="34" charset="0"/>
                <a:cs typeface="Arial" panose="020B0604020202020204" pitchFamily="34" charset="0"/>
              </a:rPr>
              <a:t>Providers are required to take reasonab</a:t>
            </a:r>
            <a:r>
              <a:rPr lang="en-US" sz="2000" dirty="0">
                <a:solidFill>
                  <a:srgbClr val="009944"/>
                </a:solidFill>
                <a:ea typeface="Calibri" panose="020F0502020204030204" pitchFamily="34" charset="0"/>
                <a:cs typeface="Arial" panose="020B0604020202020204" pitchFamily="34" charset="0"/>
              </a:rPr>
              <a:t>le steps to provide access to patients with disabilities or limited English proficiency. </a:t>
            </a:r>
            <a:endParaRPr lang="en-US" sz="2000" dirty="0">
              <a:solidFill>
                <a:srgbClr val="009944"/>
              </a:solidFill>
              <a:effectLst/>
              <a:ea typeface="Calibri" panose="020F0502020204030204" pitchFamily="34" charset="0"/>
              <a:cs typeface="Arial" panose="020B0604020202020204" pitchFamily="34" charset="0"/>
            </a:endParaRP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12</a:t>
            </a:fld>
            <a:endParaRPr lang="en-US"/>
          </a:p>
        </p:txBody>
      </p:sp>
    </p:spTree>
    <p:extLst>
      <p:ext uri="{BB962C8B-B14F-4D97-AF65-F5344CB8AC3E}">
        <p14:creationId xmlns:p14="http://schemas.microsoft.com/office/powerpoint/2010/main" val="3575593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Language Competence</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295400"/>
            <a:ext cx="11402568" cy="3581400"/>
          </a:xfrm>
        </p:spPr>
        <p:txBody>
          <a:bodyPr/>
          <a:lstStyle/>
          <a:p>
            <a:pPr marL="0" marR="0" algn="just">
              <a:spcBef>
                <a:spcPts val="600"/>
              </a:spcBef>
            </a:pPr>
            <a:r>
              <a:rPr lang="en-US" sz="2000" dirty="0">
                <a:solidFill>
                  <a:schemeClr val="tx1"/>
                </a:solidFill>
                <a:ea typeface="Calibri" panose="020F0502020204030204" pitchFamily="34" charset="0"/>
                <a:cs typeface="Arial" panose="020B0604020202020204" pitchFamily="34" charset="0"/>
              </a:rPr>
              <a:t>Protections for Individuals with Limited English Proficiency</a:t>
            </a:r>
          </a:p>
          <a:p>
            <a:pPr marL="0" marR="0" algn="just">
              <a:spcBef>
                <a:spcPts val="1800"/>
              </a:spcBef>
            </a:pPr>
            <a:r>
              <a:rPr lang="en-US" sz="2000" dirty="0">
                <a:solidFill>
                  <a:srgbClr val="009944"/>
                </a:solidFill>
                <a:ea typeface="Calibri" panose="020F0502020204030204" pitchFamily="34" charset="0"/>
                <a:cs typeface="Arial" panose="020B0604020202020204" pitchFamily="34" charset="0"/>
              </a:rPr>
              <a:t>You are not permitted to:</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Use low quality video to provide interpretation services </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Rely on unqualified staff for translation services</a:t>
            </a:r>
          </a:p>
          <a:p>
            <a:pPr marL="176213" marR="0" indent="-176213" algn="just">
              <a:spcBef>
                <a:spcPts val="600"/>
              </a:spcBef>
              <a:spcAft>
                <a:spcPts val="1600"/>
              </a:spcAft>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Rely on family members to translate except in urgent or emergency situations</a:t>
            </a:r>
          </a:p>
          <a:p>
            <a:pPr marL="0" marR="0" algn="just">
              <a:spcBef>
                <a:spcPts val="1800"/>
              </a:spcBef>
            </a:pPr>
            <a:r>
              <a:rPr lang="en-US" sz="2000" b="0" dirty="0">
                <a:solidFill>
                  <a:schemeClr val="tx1"/>
                </a:solidFill>
                <a:effectLst/>
                <a:ea typeface="Calibri" panose="020F0502020204030204" pitchFamily="34" charset="0"/>
                <a:cs typeface="Arial" panose="020B0604020202020204" pitchFamily="34" charset="0"/>
              </a:rPr>
              <a:t>For example, it is not appropriate to use an employee who completed two years of Spanish in high school to translate the request of a Spanish speaking patient.</a:t>
            </a: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13</a:t>
            </a:fld>
            <a:endParaRPr lang="en-US"/>
          </a:p>
        </p:txBody>
      </p:sp>
    </p:spTree>
    <p:extLst>
      <p:ext uri="{BB962C8B-B14F-4D97-AF65-F5344CB8AC3E}">
        <p14:creationId xmlns:p14="http://schemas.microsoft.com/office/powerpoint/2010/main" val="187570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Health Literacy</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990600"/>
            <a:ext cx="11402568" cy="5699125"/>
          </a:xfrm>
        </p:spPr>
        <p:txBody>
          <a:bodyPr/>
          <a:lstStyle/>
          <a:p>
            <a:pPr marL="0" marR="0" algn="just">
              <a:spcBef>
                <a:spcPts val="600"/>
              </a:spcBef>
            </a:pPr>
            <a:r>
              <a:rPr lang="en-US" sz="2000" dirty="0">
                <a:solidFill>
                  <a:schemeClr val="tx1"/>
                </a:solidFill>
                <a:ea typeface="Calibri" panose="020F0502020204030204" pitchFamily="34" charset="0"/>
                <a:cs typeface="Arial" panose="020B0604020202020204" pitchFamily="34" charset="0"/>
              </a:rPr>
              <a:t>Health literacy refers to the skills individuals need to find, understand, and use health-related information and services to actively participate in the health system and maintain good health.</a:t>
            </a:r>
            <a:r>
              <a:rPr lang="en-US" sz="2000" b="0" dirty="0">
                <a:solidFill>
                  <a:schemeClr val="tx1"/>
                </a:solidFill>
                <a:ea typeface="Calibri" panose="020F0502020204030204" pitchFamily="34" charset="0"/>
                <a:cs typeface="Arial" panose="020B0604020202020204" pitchFamily="34" charset="0"/>
              </a:rPr>
              <a:t> These skills can include the ability to read, write, communicate verbally, calculate numbers, and use health technology (such as diabetes monitor or telehealth device).</a:t>
            </a:r>
          </a:p>
          <a:p>
            <a:pPr marL="0" marR="0" algn="just">
              <a:spcBef>
                <a:spcPts val="1800"/>
              </a:spcBef>
            </a:pPr>
            <a:r>
              <a:rPr lang="en-US" sz="2000" dirty="0">
                <a:solidFill>
                  <a:srgbClr val="009944"/>
                </a:solidFill>
                <a:ea typeface="Calibri" panose="020F0502020204030204" pitchFamily="34" charset="0"/>
                <a:cs typeface="Arial" panose="020B0604020202020204" pitchFamily="34" charset="0"/>
              </a:rPr>
              <a:t>Adults with low health literacy may experience:</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Higher health care costs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More hospital admissions and longer stays in the hospital</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More medication errors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Poor compliance to treatment plans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Reduced use of preventative services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More use of emergency services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Higher mortality </a:t>
            </a: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14</a:t>
            </a:fld>
            <a:endParaRPr lang="en-US"/>
          </a:p>
        </p:txBody>
      </p:sp>
    </p:spTree>
    <p:extLst>
      <p:ext uri="{BB962C8B-B14F-4D97-AF65-F5344CB8AC3E}">
        <p14:creationId xmlns:p14="http://schemas.microsoft.com/office/powerpoint/2010/main" val="3652916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B3A21-CCA5-740B-BFAE-E3FF42205B90}"/>
              </a:ext>
            </a:extLst>
          </p:cNvPr>
          <p:cNvSpPr>
            <a:spLocks noGrp="1"/>
          </p:cNvSpPr>
          <p:nvPr>
            <p:ph idx="1"/>
          </p:nvPr>
        </p:nvSpPr>
        <p:spPr/>
        <p:txBody>
          <a:bodyPr/>
          <a:lstStyle/>
          <a:p>
            <a:pPr marL="0" indent="0" algn="ctr">
              <a:buNone/>
            </a:pPr>
            <a:r>
              <a:rPr lang="en-US" sz="3600" dirty="0"/>
              <a:t>It is important that providers help patients improve their health literacy to make informed decisions about their health care and improve their outcomes.</a:t>
            </a:r>
          </a:p>
        </p:txBody>
      </p:sp>
      <p:sp>
        <p:nvSpPr>
          <p:cNvPr id="4" name="Slide Number Placeholder 3">
            <a:extLst>
              <a:ext uri="{FF2B5EF4-FFF2-40B4-BE49-F238E27FC236}">
                <a16:creationId xmlns:a16="http://schemas.microsoft.com/office/drawing/2014/main" id="{25A81522-5DB1-8BB7-3199-532A1B2A573A}"/>
              </a:ext>
            </a:extLst>
          </p:cNvPr>
          <p:cNvSpPr>
            <a:spLocks noGrp="1"/>
          </p:cNvSpPr>
          <p:nvPr>
            <p:ph type="sldNum" sz="quarter" idx="12"/>
          </p:nvPr>
        </p:nvSpPr>
        <p:spPr/>
        <p:txBody>
          <a:bodyPr/>
          <a:lstStyle/>
          <a:p>
            <a:fld id="{6EBBDEB6-ADCD-D641-8823-BCD8C814EB60}" type="slidenum">
              <a:rPr lang="en-US" smtClean="0"/>
              <a:pPr/>
              <a:t>15</a:t>
            </a:fld>
            <a:endParaRPr lang="en-US" dirty="0">
              <a:solidFill>
                <a:srgbClr val="808180"/>
              </a:solidFill>
            </a:endParaRPr>
          </a:p>
        </p:txBody>
      </p:sp>
    </p:spTree>
    <p:extLst>
      <p:ext uri="{BB962C8B-B14F-4D97-AF65-F5344CB8AC3E}">
        <p14:creationId xmlns:p14="http://schemas.microsoft.com/office/powerpoint/2010/main" val="280961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Recognizing Low Health Literacy</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143000"/>
            <a:ext cx="11402568" cy="5257800"/>
          </a:xfrm>
        </p:spPr>
        <p:txBody>
          <a:bodyPr numCol="2"/>
          <a:lstStyle/>
          <a:p>
            <a:pPr marL="0" marR="0">
              <a:spcBef>
                <a:spcPts val="600"/>
              </a:spcBef>
            </a:pPr>
            <a:r>
              <a:rPr lang="en-US" sz="1900" dirty="0">
                <a:solidFill>
                  <a:srgbClr val="009944"/>
                </a:solidFill>
                <a:ea typeface="Calibri" panose="020F0502020204030204" pitchFamily="34" charset="0"/>
                <a:cs typeface="Arial" panose="020B0604020202020204" pitchFamily="34" charset="0"/>
              </a:rPr>
              <a:t>Those most at risk of low health literacy are:</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The elderly</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Those with low education or socioeconomic status (SES)</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Patients with low English proficiency or non-native speakers of English </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Those receiving publicly financed health coverage or other SES assistance (Mountain Health Trust or dual-eligible members)</a:t>
            </a:r>
          </a:p>
          <a:p>
            <a:pPr marL="0" marR="0">
              <a:spcBef>
                <a:spcPts val="1800"/>
              </a:spcBef>
            </a:pPr>
            <a:endParaRPr lang="en-US" sz="1900" dirty="0">
              <a:solidFill>
                <a:srgbClr val="009944"/>
              </a:solidFill>
              <a:ea typeface="Calibri" panose="020F0502020204030204" pitchFamily="34" charset="0"/>
              <a:cs typeface="Arial" panose="020B0604020202020204" pitchFamily="34" charset="0"/>
            </a:endParaRPr>
          </a:p>
          <a:p>
            <a:pPr marL="0" marR="0">
              <a:spcBef>
                <a:spcPts val="1800"/>
              </a:spcBef>
            </a:pPr>
            <a:endParaRPr lang="en-US" sz="1900" dirty="0">
              <a:solidFill>
                <a:srgbClr val="009944"/>
              </a:solidFill>
              <a:ea typeface="Calibri" panose="020F0502020204030204" pitchFamily="34" charset="0"/>
              <a:cs typeface="Arial" panose="020B0604020202020204" pitchFamily="34" charset="0"/>
            </a:endParaRPr>
          </a:p>
          <a:p>
            <a:pPr marL="0" marR="0">
              <a:spcBef>
                <a:spcPts val="1800"/>
              </a:spcBef>
            </a:pPr>
            <a:endParaRPr lang="en-US" sz="1900" dirty="0">
              <a:solidFill>
                <a:srgbClr val="009944"/>
              </a:solidFill>
              <a:ea typeface="Calibri" panose="020F0502020204030204" pitchFamily="34" charset="0"/>
              <a:cs typeface="Arial" panose="020B0604020202020204" pitchFamily="34" charset="0"/>
            </a:endParaRPr>
          </a:p>
          <a:p>
            <a:pPr marL="0" marR="0">
              <a:spcBef>
                <a:spcPts val="1800"/>
              </a:spcBef>
            </a:pPr>
            <a:r>
              <a:rPr lang="en-US" sz="1900" dirty="0">
                <a:solidFill>
                  <a:srgbClr val="009944"/>
                </a:solidFill>
                <a:ea typeface="Calibri" panose="020F0502020204030204" pitchFamily="34" charset="0"/>
                <a:cs typeface="Arial" panose="020B0604020202020204" pitchFamily="34" charset="0"/>
              </a:rPr>
              <a:t>The following may be warning signs of low health literacy:</a:t>
            </a:r>
          </a:p>
          <a:p>
            <a:pPr marL="176213" marR="0" indent="-176213">
              <a:spcBef>
                <a:spcPts val="600"/>
              </a:spcBef>
              <a:buFont typeface="Arial" panose="020B0604020202020204" pitchFamily="34" charset="0"/>
              <a:buChar char="•"/>
            </a:pPr>
            <a:r>
              <a:rPr lang="en-US" sz="1900" b="0" dirty="0">
                <a:solidFill>
                  <a:schemeClr val="tx1"/>
                </a:solidFill>
                <a:effectLst/>
                <a:ea typeface="Calibri" panose="020F0502020204030204" pitchFamily="34" charset="0"/>
                <a:cs typeface="Arial" panose="020B0604020202020204" pitchFamily="34" charset="0"/>
              </a:rPr>
              <a:t>Missed appointments or failure to complete forms</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Inability to name medications or explain why they are taking them</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Identifying pills by describing their shape and color instead of using the drug name</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Giving poor or incoherent medical histories </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Lack of follow through on test or interventions</a:t>
            </a:r>
          </a:p>
          <a:p>
            <a:pPr marL="176213" marR="0" indent="-176213">
              <a:spcBef>
                <a:spcPts val="600"/>
              </a:spcBef>
              <a:buFont typeface="Arial" panose="020B0604020202020204" pitchFamily="34" charset="0"/>
              <a:buChar char="•"/>
            </a:pPr>
            <a:r>
              <a:rPr lang="en-US" sz="1900" b="0" dirty="0">
                <a:solidFill>
                  <a:schemeClr val="tx1"/>
                </a:solidFill>
                <a:ea typeface="Calibri" panose="020F0502020204030204" pitchFamily="34" charset="0"/>
                <a:cs typeface="Arial" panose="020B0604020202020204" pitchFamily="34" charset="0"/>
              </a:rPr>
              <a:t>Shifting blame to excuses like “I forgot my glasses” or “I am too tired to read this now” when asked to discuss written materials</a:t>
            </a: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16</a:t>
            </a:fld>
            <a:endParaRPr lang="en-US" dirty="0"/>
          </a:p>
        </p:txBody>
      </p:sp>
      <p:sp>
        <p:nvSpPr>
          <p:cNvPr id="2" name="TextBox 1">
            <a:extLst>
              <a:ext uri="{FF2B5EF4-FFF2-40B4-BE49-F238E27FC236}">
                <a16:creationId xmlns:a16="http://schemas.microsoft.com/office/drawing/2014/main" id="{4820B0C2-A805-A257-E6C6-FF6435951188}"/>
              </a:ext>
            </a:extLst>
          </p:cNvPr>
          <p:cNvSpPr txBox="1"/>
          <p:nvPr/>
        </p:nvSpPr>
        <p:spPr>
          <a:xfrm>
            <a:off x="394716" y="4864895"/>
            <a:ext cx="5701284" cy="1569660"/>
          </a:xfrm>
          <a:prstGeom prst="rect">
            <a:avLst/>
          </a:prstGeom>
          <a:solidFill>
            <a:srgbClr val="009944"/>
          </a:solidFill>
          <a:ln>
            <a:solidFill>
              <a:srgbClr val="009944"/>
            </a:solidFill>
          </a:ln>
        </p:spPr>
        <p:txBody>
          <a:bodyPr wrap="square" rtlCol="0">
            <a:spAutoFit/>
          </a:bodyPr>
          <a:lstStyle/>
          <a:p>
            <a:pPr algn="just"/>
            <a:r>
              <a:rPr lang="en-US" sz="1600" b="1" dirty="0">
                <a:solidFill>
                  <a:schemeClr val="bg1"/>
                </a:solidFill>
                <a:latin typeface="Century Gothic" panose="020B0502020202020204" pitchFamily="34" charset="0"/>
              </a:rPr>
              <a:t>Don’t assume these actions indicate a lack of interest – they may instead indicate someone who would benefit from additional support. </a:t>
            </a:r>
          </a:p>
          <a:p>
            <a:pPr algn="just"/>
            <a:endParaRPr lang="en-US" sz="1600" b="1" dirty="0">
              <a:solidFill>
                <a:schemeClr val="bg1"/>
              </a:solidFill>
              <a:latin typeface="Century Gothic" panose="020B0502020202020204" pitchFamily="34" charset="0"/>
            </a:endParaRPr>
          </a:p>
          <a:p>
            <a:pPr algn="just"/>
            <a:r>
              <a:rPr lang="en-US" sz="1600" b="1" dirty="0">
                <a:solidFill>
                  <a:schemeClr val="bg1"/>
                </a:solidFill>
                <a:latin typeface="Century Gothic" panose="020B0502020202020204" pitchFamily="34" charset="0"/>
              </a:rPr>
              <a:t>As many as 90 million Americans are estimated to have low health literacy.</a:t>
            </a:r>
          </a:p>
        </p:txBody>
      </p:sp>
    </p:spTree>
    <p:extLst>
      <p:ext uri="{BB962C8B-B14F-4D97-AF65-F5344CB8AC3E}">
        <p14:creationId xmlns:p14="http://schemas.microsoft.com/office/powerpoint/2010/main" val="1378593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Improving Health Literacy</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990601"/>
            <a:ext cx="11402568" cy="4495800"/>
          </a:xfrm>
        </p:spPr>
        <p:txBody>
          <a:bodyPr/>
          <a:lstStyle/>
          <a:p>
            <a:pPr marL="0" marR="0" algn="just">
              <a:spcBef>
                <a:spcPts val="600"/>
              </a:spcBef>
            </a:pPr>
            <a:r>
              <a:rPr lang="en-US" sz="2000" dirty="0">
                <a:solidFill>
                  <a:schemeClr val="tx1"/>
                </a:solidFill>
                <a:ea typeface="Calibri" panose="020F0502020204030204" pitchFamily="34" charset="0"/>
                <a:cs typeface="Arial" panose="020B0604020202020204" pitchFamily="34" charset="0"/>
              </a:rPr>
              <a:t>What can you do to support health literacy?</a:t>
            </a:r>
            <a:endParaRPr lang="en-US" sz="2000" b="0" dirty="0">
              <a:solidFill>
                <a:schemeClr val="tx1"/>
              </a:solidFill>
              <a:ea typeface="Calibri" panose="020F0502020204030204" pitchFamily="34" charset="0"/>
              <a:cs typeface="Arial" panose="020B0604020202020204" pitchFamily="34" charset="0"/>
            </a:endParaRPr>
          </a:p>
          <a:p>
            <a:pPr marL="0" marR="0" algn="just">
              <a:spcBef>
                <a:spcPts val="1800"/>
              </a:spcBef>
            </a:pPr>
            <a:r>
              <a:rPr lang="en-US" sz="2000" dirty="0">
                <a:solidFill>
                  <a:srgbClr val="009944"/>
                </a:solidFill>
                <a:ea typeface="Calibri" panose="020F0502020204030204" pitchFamily="34" charset="0"/>
                <a:cs typeface="Arial" panose="020B0604020202020204" pitchFamily="34" charset="0"/>
              </a:rPr>
              <a:t>Communication is key to improving health literacy.</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Create a safe and respectful environment during patient encounters,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Use speech that is easy to understand. Speak slowly and limit your content to key points.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Use words that are simple and familiar. Avoid the use of medical jargon.</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Use pictures, tools, or interactive media when possible.</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Use open ended questions to facilitate discussion. Encourage patients to ask questions.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Try to confirm patient understanding by asking the patient to repeat what they heard about the information you shared.</a:t>
            </a: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17</a:t>
            </a:fld>
            <a:endParaRPr lang="en-US"/>
          </a:p>
        </p:txBody>
      </p:sp>
      <p:sp>
        <p:nvSpPr>
          <p:cNvPr id="2" name="TextBox 1">
            <a:extLst>
              <a:ext uri="{FF2B5EF4-FFF2-40B4-BE49-F238E27FC236}">
                <a16:creationId xmlns:a16="http://schemas.microsoft.com/office/drawing/2014/main" id="{6620B29B-2B8A-C6E5-E71D-70E728D8E20E}"/>
              </a:ext>
            </a:extLst>
          </p:cNvPr>
          <p:cNvSpPr txBox="1"/>
          <p:nvPr/>
        </p:nvSpPr>
        <p:spPr>
          <a:xfrm>
            <a:off x="394716" y="5647492"/>
            <a:ext cx="11368278" cy="677108"/>
          </a:xfrm>
          <a:prstGeom prst="rect">
            <a:avLst/>
          </a:prstGeom>
          <a:solidFill>
            <a:srgbClr val="009944"/>
          </a:solidFill>
          <a:ln>
            <a:solidFill>
              <a:srgbClr val="009944"/>
            </a:solidFill>
          </a:ln>
        </p:spPr>
        <p:txBody>
          <a:bodyPr wrap="square" rtlCol="0">
            <a:spAutoFit/>
          </a:bodyPr>
          <a:lstStyle/>
          <a:p>
            <a:pPr algn="ctr"/>
            <a:r>
              <a:rPr lang="en-US" sz="1900" b="1" dirty="0">
                <a:solidFill>
                  <a:schemeClr val="bg1"/>
                </a:solidFill>
                <a:latin typeface="Century Gothic" panose="020B0502020202020204" pitchFamily="34" charset="0"/>
              </a:rPr>
              <a:t>You should assume every patient may have difficulty understanding health care information and you should offer support and encouragement in a safe and respectful manner</a:t>
            </a:r>
          </a:p>
        </p:txBody>
      </p:sp>
    </p:spTree>
    <p:extLst>
      <p:ext uri="{BB962C8B-B14F-4D97-AF65-F5344CB8AC3E}">
        <p14:creationId xmlns:p14="http://schemas.microsoft.com/office/powerpoint/2010/main" val="371251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2971800"/>
            <a:ext cx="6263640" cy="2267712"/>
          </a:xfrm>
        </p:spPr>
        <p:txBody>
          <a:bodyPr/>
          <a:lstStyle/>
          <a:p>
            <a:r>
              <a:rPr lang="en-US" dirty="0"/>
              <a:t>Sexual &amp; Gender-Based</a:t>
            </a:r>
            <a:endParaRPr lang="en-US"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18</a:t>
            </a:fld>
            <a:endParaRPr lang="en-US" dirty="0">
              <a:solidFill>
                <a:schemeClr val="bg1"/>
              </a:solidFill>
            </a:endParaRPr>
          </a:p>
        </p:txBody>
      </p:sp>
    </p:spTree>
    <p:extLst>
      <p:ext uri="{BB962C8B-B14F-4D97-AF65-F5344CB8AC3E}">
        <p14:creationId xmlns:p14="http://schemas.microsoft.com/office/powerpoint/2010/main" val="389448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F3F55-FD9A-3AD6-79AC-48698C3F6D6E}"/>
              </a:ext>
            </a:extLst>
          </p:cNvPr>
          <p:cNvSpPr>
            <a:spLocks noGrp="1"/>
          </p:cNvSpPr>
          <p:nvPr>
            <p:ph type="title"/>
          </p:nvPr>
        </p:nvSpPr>
        <p:spPr/>
        <p:txBody>
          <a:bodyPr/>
          <a:lstStyle/>
          <a:p>
            <a:r>
              <a:rPr lang="en-US" dirty="0"/>
              <a:t>Gender Identity Terminology</a:t>
            </a:r>
          </a:p>
        </p:txBody>
      </p:sp>
      <p:sp>
        <p:nvSpPr>
          <p:cNvPr id="3" name="Slide Number Placeholder 2">
            <a:extLst>
              <a:ext uri="{FF2B5EF4-FFF2-40B4-BE49-F238E27FC236}">
                <a16:creationId xmlns:a16="http://schemas.microsoft.com/office/drawing/2014/main" id="{48F49F0D-3D6A-620B-EE30-51084DD98C09}"/>
              </a:ext>
            </a:extLst>
          </p:cNvPr>
          <p:cNvSpPr>
            <a:spLocks noGrp="1"/>
          </p:cNvSpPr>
          <p:nvPr>
            <p:ph type="sldNum" sz="quarter" idx="12"/>
          </p:nvPr>
        </p:nvSpPr>
        <p:spPr/>
        <p:txBody>
          <a:bodyPr/>
          <a:lstStyle/>
          <a:p>
            <a:fld id="{6EBBDEB6-ADCD-D641-8823-BCD8C814EB60}" type="slidenum">
              <a:rPr lang="en-US" smtClean="0"/>
              <a:t>19</a:t>
            </a:fld>
            <a:endParaRPr lang="en-US"/>
          </a:p>
        </p:txBody>
      </p:sp>
      <p:pic>
        <p:nvPicPr>
          <p:cNvPr id="7" name="Picture 6">
            <a:extLst>
              <a:ext uri="{FF2B5EF4-FFF2-40B4-BE49-F238E27FC236}">
                <a16:creationId xmlns:a16="http://schemas.microsoft.com/office/drawing/2014/main" id="{873CE946-BA34-40F6-D3F6-521549534494}"/>
              </a:ext>
            </a:extLst>
          </p:cNvPr>
          <p:cNvPicPr>
            <a:picLocks noChangeAspect="1"/>
          </p:cNvPicPr>
          <p:nvPr/>
        </p:nvPicPr>
        <p:blipFill>
          <a:blip r:embed="rId2"/>
          <a:stretch>
            <a:fillRect/>
          </a:stretch>
        </p:blipFill>
        <p:spPr>
          <a:xfrm>
            <a:off x="437388" y="962988"/>
            <a:ext cx="11317224" cy="3713659"/>
          </a:xfrm>
          <a:prstGeom prst="rect">
            <a:avLst/>
          </a:prstGeom>
        </p:spPr>
      </p:pic>
      <p:pic>
        <p:nvPicPr>
          <p:cNvPr id="9" name="Picture 8">
            <a:extLst>
              <a:ext uri="{FF2B5EF4-FFF2-40B4-BE49-F238E27FC236}">
                <a16:creationId xmlns:a16="http://schemas.microsoft.com/office/drawing/2014/main" id="{C33756CF-D490-03C6-DB79-EB8D2B091B56}"/>
              </a:ext>
            </a:extLst>
          </p:cNvPr>
          <p:cNvPicPr>
            <a:picLocks noChangeAspect="1"/>
          </p:cNvPicPr>
          <p:nvPr/>
        </p:nvPicPr>
        <p:blipFill>
          <a:blip r:embed="rId3"/>
          <a:stretch>
            <a:fillRect/>
          </a:stretch>
        </p:blipFill>
        <p:spPr>
          <a:xfrm>
            <a:off x="441870" y="4794623"/>
            <a:ext cx="11331910" cy="1411761"/>
          </a:xfrm>
          <a:prstGeom prst="rect">
            <a:avLst/>
          </a:prstGeom>
        </p:spPr>
      </p:pic>
    </p:spTree>
    <p:extLst>
      <p:ext uri="{BB962C8B-B14F-4D97-AF65-F5344CB8AC3E}">
        <p14:creationId xmlns:p14="http://schemas.microsoft.com/office/powerpoint/2010/main" val="99380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DAA8-7018-DD4F-07AD-B4B9265D93F0}"/>
              </a:ext>
            </a:extLst>
          </p:cNvPr>
          <p:cNvSpPr>
            <a:spLocks noGrp="1"/>
          </p:cNvSpPr>
          <p:nvPr>
            <p:ph type="title"/>
          </p:nvPr>
        </p:nvSpPr>
        <p:spPr/>
        <p:txBody>
          <a:bodyPr/>
          <a:lstStyle/>
          <a:p>
            <a:r>
              <a:rPr lang="en-US" dirty="0"/>
              <a:t>Training Agenda</a:t>
            </a:r>
          </a:p>
        </p:txBody>
      </p:sp>
      <p:sp>
        <p:nvSpPr>
          <p:cNvPr id="3" name="Content Placeholder 2">
            <a:extLst>
              <a:ext uri="{FF2B5EF4-FFF2-40B4-BE49-F238E27FC236}">
                <a16:creationId xmlns:a16="http://schemas.microsoft.com/office/drawing/2014/main" id="{BBE17522-27B2-CFDB-8477-A82BA4C48B04}"/>
              </a:ext>
            </a:extLst>
          </p:cNvPr>
          <p:cNvSpPr>
            <a:spLocks noGrp="1"/>
          </p:cNvSpPr>
          <p:nvPr>
            <p:ph idx="1"/>
          </p:nvPr>
        </p:nvSpPr>
        <p:spPr>
          <a:xfrm>
            <a:off x="915924" y="2176272"/>
            <a:ext cx="10360152" cy="3063240"/>
          </a:xfrm>
        </p:spPr>
        <p:txBody>
          <a:bodyPr/>
          <a:lstStyle/>
          <a:p>
            <a:pPr algn="ctr"/>
            <a:r>
              <a:rPr lang="en-US" dirty="0"/>
              <a:t>Cultural Competence</a:t>
            </a:r>
          </a:p>
          <a:p>
            <a:pPr algn="ctr"/>
            <a:r>
              <a:rPr lang="en-US" dirty="0"/>
              <a:t>Language Competence</a:t>
            </a:r>
          </a:p>
          <a:p>
            <a:pPr algn="ctr"/>
            <a:r>
              <a:rPr lang="en-US" dirty="0"/>
              <a:t>Sexual &amp; Gender-Based</a:t>
            </a:r>
          </a:p>
          <a:p>
            <a:pPr algn="ctr"/>
            <a:r>
              <a:rPr lang="en-US" dirty="0"/>
              <a:t>Social Determinants of Health</a:t>
            </a:r>
          </a:p>
          <a:p>
            <a:pPr algn="ctr"/>
            <a:r>
              <a:rPr lang="en-US" dirty="0"/>
              <a:t>Ageism</a:t>
            </a:r>
          </a:p>
          <a:p>
            <a:pPr algn="ctr"/>
            <a:r>
              <a:rPr lang="en-US" dirty="0"/>
              <a:t>Learning Cultural Competence </a:t>
            </a:r>
          </a:p>
          <a:p>
            <a:pPr algn="ctr"/>
            <a:r>
              <a:rPr lang="en-US" dirty="0"/>
              <a:t>Resources</a:t>
            </a:r>
          </a:p>
        </p:txBody>
      </p:sp>
      <p:sp>
        <p:nvSpPr>
          <p:cNvPr id="4" name="Slide Number Placeholder 3">
            <a:extLst>
              <a:ext uri="{FF2B5EF4-FFF2-40B4-BE49-F238E27FC236}">
                <a16:creationId xmlns:a16="http://schemas.microsoft.com/office/drawing/2014/main" id="{E5E66123-E363-FC8B-978D-D4283A6D12C9}"/>
              </a:ext>
            </a:extLst>
          </p:cNvPr>
          <p:cNvSpPr>
            <a:spLocks noGrp="1"/>
          </p:cNvSpPr>
          <p:nvPr>
            <p:ph type="sldNum" sz="quarter" idx="12"/>
          </p:nvPr>
        </p:nvSpPr>
        <p:spPr/>
        <p:txBody>
          <a:bodyPr/>
          <a:lstStyle/>
          <a:p>
            <a:fld id="{6EBBDEB6-ADCD-D641-8823-BCD8C814EB60}" type="slidenum">
              <a:rPr lang="en-US" smtClean="0"/>
              <a:pPr/>
              <a:t>2</a:t>
            </a:fld>
            <a:endParaRPr lang="en-US" dirty="0">
              <a:solidFill>
                <a:srgbClr val="808180"/>
              </a:solidFill>
            </a:endParaRPr>
          </a:p>
        </p:txBody>
      </p:sp>
    </p:spTree>
    <p:extLst>
      <p:ext uri="{BB962C8B-B14F-4D97-AF65-F5344CB8AC3E}">
        <p14:creationId xmlns:p14="http://schemas.microsoft.com/office/powerpoint/2010/main" val="2487262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FE7A4B-6519-C982-A674-7B987BE9EDE5}"/>
              </a:ext>
            </a:extLst>
          </p:cNvPr>
          <p:cNvSpPr>
            <a:spLocks noGrp="1"/>
          </p:cNvSpPr>
          <p:nvPr>
            <p:ph type="title"/>
          </p:nvPr>
        </p:nvSpPr>
        <p:spPr/>
        <p:txBody>
          <a:bodyPr/>
          <a:lstStyle/>
          <a:p>
            <a:r>
              <a:rPr lang="en-US" sz="3000" dirty="0"/>
              <a:t>Sexual Orientation &amp; Gender Identity Terminology</a:t>
            </a:r>
          </a:p>
        </p:txBody>
      </p:sp>
      <p:sp>
        <p:nvSpPr>
          <p:cNvPr id="3" name="Slide Number Placeholder 2">
            <a:extLst>
              <a:ext uri="{FF2B5EF4-FFF2-40B4-BE49-F238E27FC236}">
                <a16:creationId xmlns:a16="http://schemas.microsoft.com/office/drawing/2014/main" id="{F43B0FCF-6EBA-E1FB-2756-11A829598E28}"/>
              </a:ext>
            </a:extLst>
          </p:cNvPr>
          <p:cNvSpPr>
            <a:spLocks noGrp="1"/>
          </p:cNvSpPr>
          <p:nvPr>
            <p:ph type="sldNum" sz="quarter" idx="12"/>
          </p:nvPr>
        </p:nvSpPr>
        <p:spPr/>
        <p:txBody>
          <a:bodyPr/>
          <a:lstStyle/>
          <a:p>
            <a:fld id="{6EBBDEB6-ADCD-D641-8823-BCD8C814EB60}" type="slidenum">
              <a:rPr lang="en-US" smtClean="0"/>
              <a:t>20</a:t>
            </a:fld>
            <a:endParaRPr lang="en-US"/>
          </a:p>
        </p:txBody>
      </p:sp>
      <p:pic>
        <p:nvPicPr>
          <p:cNvPr id="8" name="Picture 7">
            <a:extLst>
              <a:ext uri="{FF2B5EF4-FFF2-40B4-BE49-F238E27FC236}">
                <a16:creationId xmlns:a16="http://schemas.microsoft.com/office/drawing/2014/main" id="{53E9DE29-BC29-CB1D-2F1A-185C41E52086}"/>
              </a:ext>
            </a:extLst>
          </p:cNvPr>
          <p:cNvPicPr>
            <a:picLocks noChangeAspect="1"/>
          </p:cNvPicPr>
          <p:nvPr/>
        </p:nvPicPr>
        <p:blipFill>
          <a:blip r:embed="rId2"/>
          <a:stretch>
            <a:fillRect/>
          </a:stretch>
        </p:blipFill>
        <p:spPr>
          <a:xfrm>
            <a:off x="402336" y="990600"/>
            <a:ext cx="11408664" cy="4581231"/>
          </a:xfrm>
          <a:prstGeom prst="rect">
            <a:avLst/>
          </a:prstGeom>
        </p:spPr>
      </p:pic>
      <p:sp>
        <p:nvSpPr>
          <p:cNvPr id="9" name="TextBox 8">
            <a:extLst>
              <a:ext uri="{FF2B5EF4-FFF2-40B4-BE49-F238E27FC236}">
                <a16:creationId xmlns:a16="http://schemas.microsoft.com/office/drawing/2014/main" id="{530CFD4E-629E-93B0-AA35-985560025C7A}"/>
              </a:ext>
            </a:extLst>
          </p:cNvPr>
          <p:cNvSpPr txBox="1"/>
          <p:nvPr/>
        </p:nvSpPr>
        <p:spPr>
          <a:xfrm>
            <a:off x="394716" y="5647492"/>
            <a:ext cx="11368278" cy="969496"/>
          </a:xfrm>
          <a:prstGeom prst="rect">
            <a:avLst/>
          </a:prstGeom>
          <a:solidFill>
            <a:srgbClr val="009944"/>
          </a:solidFill>
          <a:ln>
            <a:solidFill>
              <a:srgbClr val="009944"/>
            </a:solidFill>
          </a:ln>
        </p:spPr>
        <p:txBody>
          <a:bodyPr wrap="square" rtlCol="0">
            <a:spAutoFit/>
          </a:bodyPr>
          <a:lstStyle/>
          <a:p>
            <a:pPr algn="ctr"/>
            <a:r>
              <a:rPr lang="en-US" sz="1900" b="1" dirty="0">
                <a:solidFill>
                  <a:schemeClr val="bg1"/>
                </a:solidFill>
                <a:latin typeface="Century Gothic" panose="020B0502020202020204" pitchFamily="34" charset="0"/>
              </a:rPr>
              <a:t>A person’s gender identity or gender expression is separate and distinct from their sexual orientation. A transgender person can identify as straight, gay, lesbian, bisexual, or other sexual orientation.</a:t>
            </a:r>
          </a:p>
        </p:txBody>
      </p:sp>
    </p:spTree>
    <p:extLst>
      <p:ext uri="{BB962C8B-B14F-4D97-AF65-F5344CB8AC3E}">
        <p14:creationId xmlns:p14="http://schemas.microsoft.com/office/powerpoint/2010/main" val="124820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Don’t Know? Ask!</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409700"/>
            <a:ext cx="11402568" cy="4038599"/>
          </a:xfrm>
        </p:spPr>
        <p:txBody>
          <a:bodyPr/>
          <a:lstStyle/>
          <a:p>
            <a:pPr marL="0" marR="0" algn="just">
              <a:spcBef>
                <a:spcPts val="600"/>
              </a:spcBef>
            </a:pPr>
            <a:r>
              <a:rPr lang="en-US" sz="2000" dirty="0">
                <a:solidFill>
                  <a:schemeClr val="tx1"/>
                </a:solidFill>
                <a:ea typeface="Calibri" panose="020F0502020204030204" pitchFamily="34" charset="0"/>
                <a:cs typeface="Arial" panose="020B0604020202020204" pitchFamily="34" charset="0"/>
              </a:rPr>
              <a:t>The term “misgendering” refers to the intentional or unintentional use of language in reference to any person that is inconsistent with their gender identity. Even unintentional misgendering can cause a feeling of stigma that negatively impacts the person’s sense of self and their confidence. It is appropriate to respectfully ask questions to avoid misgendering:</a:t>
            </a:r>
            <a:endParaRPr lang="en-US" sz="2000" b="0" dirty="0">
              <a:solidFill>
                <a:schemeClr val="tx1"/>
              </a:solidFill>
              <a:ea typeface="Calibri" panose="020F0502020204030204" pitchFamily="34" charset="0"/>
              <a:cs typeface="Arial" panose="020B0604020202020204" pitchFamily="34" charset="0"/>
            </a:endParaRPr>
          </a:p>
          <a:p>
            <a:pPr marL="0" marR="0" algn="ctr">
              <a:spcBef>
                <a:spcPts val="1800"/>
              </a:spcBef>
            </a:pPr>
            <a:r>
              <a:rPr lang="en-US" sz="2000" dirty="0">
                <a:solidFill>
                  <a:srgbClr val="009944"/>
                </a:solidFill>
                <a:ea typeface="Calibri" panose="020F0502020204030204" pitchFamily="34" charset="0"/>
                <a:cs typeface="Arial" panose="020B0604020202020204" pitchFamily="34" charset="0"/>
              </a:rPr>
              <a:t>What pronouns do you use?</a:t>
            </a:r>
          </a:p>
          <a:p>
            <a:pPr marL="0" marR="0" algn="ctr"/>
            <a:r>
              <a:rPr lang="en-US" sz="2000" b="0" dirty="0">
                <a:solidFill>
                  <a:schemeClr val="tx1"/>
                </a:solidFill>
                <a:ea typeface="Calibri" panose="020F0502020204030204" pitchFamily="34" charset="0"/>
                <a:cs typeface="Arial" panose="020B0604020202020204" pitchFamily="34" charset="0"/>
              </a:rPr>
              <a:t>They/Them/Their – or – He/Him/His – or – She/Her/Hers</a:t>
            </a:r>
          </a:p>
          <a:p>
            <a:pPr marL="0" marR="0" algn="ctr">
              <a:lnSpc>
                <a:spcPct val="150000"/>
              </a:lnSpc>
            </a:pPr>
            <a:r>
              <a:rPr lang="en-US" sz="2000" dirty="0">
                <a:solidFill>
                  <a:srgbClr val="009944"/>
                </a:solidFill>
                <a:ea typeface="Calibri" panose="020F0502020204030204" pitchFamily="34" charset="0"/>
                <a:cs typeface="Arial" panose="020B0604020202020204" pitchFamily="34" charset="0"/>
              </a:rPr>
              <a:t>Is there another name you would like me to use?</a:t>
            </a:r>
          </a:p>
          <a:p>
            <a:pPr marL="0" marR="0" algn="ctr">
              <a:lnSpc>
                <a:spcPct val="150000"/>
              </a:lnSpc>
            </a:pPr>
            <a:r>
              <a:rPr lang="en-US" sz="2000" dirty="0">
                <a:solidFill>
                  <a:srgbClr val="009944"/>
                </a:solidFill>
                <a:ea typeface="Calibri" panose="020F0502020204030204" pitchFamily="34" charset="0"/>
                <a:cs typeface="Arial" panose="020B0604020202020204" pitchFamily="34" charset="0"/>
              </a:rPr>
              <a:t>With what gender do you identify? </a:t>
            </a: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21</a:t>
            </a:fld>
            <a:endParaRPr lang="en-US"/>
          </a:p>
        </p:txBody>
      </p:sp>
    </p:spTree>
    <p:extLst>
      <p:ext uri="{BB962C8B-B14F-4D97-AF65-F5344CB8AC3E}">
        <p14:creationId xmlns:p14="http://schemas.microsoft.com/office/powerpoint/2010/main" val="1195791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68AB-5322-3F00-D9D3-2DD1D84646B9}"/>
              </a:ext>
            </a:extLst>
          </p:cNvPr>
          <p:cNvSpPr>
            <a:spLocks noGrp="1"/>
          </p:cNvSpPr>
          <p:nvPr>
            <p:ph type="title"/>
          </p:nvPr>
        </p:nvSpPr>
        <p:spPr/>
        <p:txBody>
          <a:bodyPr/>
          <a:lstStyle/>
          <a:p>
            <a:r>
              <a:rPr lang="en-US" dirty="0"/>
              <a:t>Don’t Know? Ask!</a:t>
            </a:r>
          </a:p>
        </p:txBody>
      </p:sp>
      <p:sp>
        <p:nvSpPr>
          <p:cNvPr id="3" name="Content Placeholder 2">
            <a:extLst>
              <a:ext uri="{FF2B5EF4-FFF2-40B4-BE49-F238E27FC236}">
                <a16:creationId xmlns:a16="http://schemas.microsoft.com/office/drawing/2014/main" id="{CA436463-27A0-78AC-13A3-B749F4367C9C}"/>
              </a:ext>
            </a:extLst>
          </p:cNvPr>
          <p:cNvSpPr>
            <a:spLocks noGrp="1"/>
          </p:cNvSpPr>
          <p:nvPr>
            <p:ph idx="1"/>
          </p:nvPr>
        </p:nvSpPr>
        <p:spPr>
          <a:xfrm>
            <a:off x="915924" y="1828800"/>
            <a:ext cx="10360152" cy="3848100"/>
          </a:xfrm>
        </p:spPr>
        <p:txBody>
          <a:bodyPr/>
          <a:lstStyle/>
          <a:p>
            <a:pPr>
              <a:lnSpc>
                <a:spcPct val="100000"/>
              </a:lnSpc>
              <a:spcBef>
                <a:spcPts val="1200"/>
              </a:spcBef>
            </a:pPr>
            <a:r>
              <a:rPr lang="en-US" dirty="0"/>
              <a:t>Pay attention to and mirror the patient’s language when they refer to themselves and loved ones.</a:t>
            </a:r>
          </a:p>
          <a:p>
            <a:pPr>
              <a:lnSpc>
                <a:spcPct val="100000"/>
              </a:lnSpc>
              <a:spcBef>
                <a:spcPts val="1200"/>
              </a:spcBef>
            </a:pPr>
            <a:r>
              <a:rPr lang="en-US" dirty="0"/>
              <a:t>Refer to ”relationship status” in place of “marital status.”</a:t>
            </a:r>
          </a:p>
          <a:p>
            <a:pPr>
              <a:lnSpc>
                <a:spcPct val="100000"/>
              </a:lnSpc>
              <a:spcBef>
                <a:spcPts val="1200"/>
              </a:spcBef>
            </a:pPr>
            <a:r>
              <a:rPr lang="en-US" dirty="0"/>
              <a:t>Don’t impose your perceptions. Many LGBTQAI+ people don’t fit stereotypes.</a:t>
            </a:r>
          </a:p>
          <a:p>
            <a:pPr>
              <a:lnSpc>
                <a:spcPct val="100000"/>
              </a:lnSpc>
              <a:spcBef>
                <a:spcPts val="1200"/>
              </a:spcBef>
            </a:pPr>
            <a:r>
              <a:rPr lang="en-US" dirty="0"/>
              <a:t>These patients have a unique set of challenges in society and may or may not want medical interventions.</a:t>
            </a:r>
          </a:p>
          <a:p>
            <a:pPr>
              <a:lnSpc>
                <a:spcPct val="100000"/>
              </a:lnSpc>
              <a:spcBef>
                <a:spcPts val="1200"/>
              </a:spcBef>
            </a:pPr>
            <a:r>
              <a:rPr lang="en-US" dirty="0"/>
              <a:t>Understand that being open about their sexuality is not the same as expressing attraction to you.</a:t>
            </a:r>
          </a:p>
        </p:txBody>
      </p:sp>
      <p:sp>
        <p:nvSpPr>
          <p:cNvPr id="4" name="Slide Number Placeholder 3">
            <a:extLst>
              <a:ext uri="{FF2B5EF4-FFF2-40B4-BE49-F238E27FC236}">
                <a16:creationId xmlns:a16="http://schemas.microsoft.com/office/drawing/2014/main" id="{2D902096-3BAA-513B-B6E4-77BE9A0CC837}"/>
              </a:ext>
            </a:extLst>
          </p:cNvPr>
          <p:cNvSpPr>
            <a:spLocks noGrp="1"/>
          </p:cNvSpPr>
          <p:nvPr>
            <p:ph type="sldNum" sz="quarter" idx="12"/>
          </p:nvPr>
        </p:nvSpPr>
        <p:spPr/>
        <p:txBody>
          <a:bodyPr/>
          <a:lstStyle/>
          <a:p>
            <a:fld id="{6EBBDEB6-ADCD-D641-8823-BCD8C814EB60}" type="slidenum">
              <a:rPr lang="en-US" smtClean="0"/>
              <a:pPr/>
              <a:t>22</a:t>
            </a:fld>
            <a:endParaRPr lang="en-US" dirty="0">
              <a:solidFill>
                <a:srgbClr val="808180"/>
              </a:solidFill>
            </a:endParaRPr>
          </a:p>
        </p:txBody>
      </p:sp>
    </p:spTree>
    <p:extLst>
      <p:ext uri="{BB962C8B-B14F-4D97-AF65-F5344CB8AC3E}">
        <p14:creationId xmlns:p14="http://schemas.microsoft.com/office/powerpoint/2010/main" val="3665700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Gender Nonconformity ≠ Gender Dysphoria</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402336" y="1257301"/>
            <a:ext cx="11402568" cy="2171699"/>
          </a:xfrm>
        </p:spPr>
        <p:txBody>
          <a:bodyPr/>
          <a:lstStyle/>
          <a:p>
            <a:pPr marL="0" marR="0" algn="just">
              <a:lnSpc>
                <a:spcPct val="100000"/>
              </a:lnSpc>
              <a:spcAft>
                <a:spcPts val="0"/>
              </a:spcAft>
            </a:pPr>
            <a:r>
              <a:rPr lang="en-US" sz="2000" b="0" dirty="0">
                <a:solidFill>
                  <a:srgbClr val="009944"/>
                </a:solidFill>
                <a:ea typeface="Calibri" panose="020F0502020204030204" pitchFamily="34" charset="0"/>
                <a:cs typeface="Arial" panose="020B0604020202020204" pitchFamily="34" charset="0"/>
              </a:rPr>
              <a:t>Gender </a:t>
            </a:r>
            <a:r>
              <a:rPr lang="en-US" sz="2000" b="0" dirty="0" err="1">
                <a:solidFill>
                  <a:srgbClr val="009944"/>
                </a:solidFill>
                <a:ea typeface="Calibri" panose="020F0502020204030204" pitchFamily="34" charset="0"/>
                <a:cs typeface="Arial" panose="020B0604020202020204" pitchFamily="34" charset="0"/>
              </a:rPr>
              <a:t>noncomformity</a:t>
            </a:r>
            <a:r>
              <a:rPr lang="en-US" sz="2000" b="0" dirty="0">
                <a:solidFill>
                  <a:srgbClr val="009944"/>
                </a:solidFill>
                <a:ea typeface="Calibri" panose="020F0502020204030204" pitchFamily="34" charset="0"/>
                <a:cs typeface="Arial" panose="020B0604020202020204" pitchFamily="34" charset="0"/>
              </a:rPr>
              <a:t>:</a:t>
            </a:r>
          </a:p>
          <a:p>
            <a:pPr marL="0" marR="0" algn="just">
              <a:lnSpc>
                <a:spcPct val="100000"/>
              </a:lnSpc>
              <a:spcAft>
                <a:spcPts val="1800"/>
              </a:spcAft>
            </a:pPr>
            <a:r>
              <a:rPr lang="en-US" sz="2000" b="0" dirty="0">
                <a:solidFill>
                  <a:schemeClr val="tx1"/>
                </a:solidFill>
                <a:ea typeface="Calibri" panose="020F0502020204030204" pitchFamily="34" charset="0"/>
                <a:cs typeface="Arial" panose="020B0604020202020204" pitchFamily="34" charset="0"/>
              </a:rPr>
              <a:t>The extent to which a person’s gender identity, role, or expression differs from the cultural norms prescribed for people of a particular sex.</a:t>
            </a:r>
          </a:p>
          <a:p>
            <a:pPr marL="0" marR="0" algn="just">
              <a:lnSpc>
                <a:spcPct val="100000"/>
              </a:lnSpc>
              <a:spcAft>
                <a:spcPts val="0"/>
              </a:spcAft>
            </a:pPr>
            <a:r>
              <a:rPr lang="en-US" sz="2000" b="0" dirty="0">
                <a:solidFill>
                  <a:srgbClr val="009944"/>
                </a:solidFill>
                <a:ea typeface="Calibri" panose="020F0502020204030204" pitchFamily="34" charset="0"/>
                <a:cs typeface="Arial" panose="020B0604020202020204" pitchFamily="34" charset="0"/>
              </a:rPr>
              <a:t>Gender dysphoria:</a:t>
            </a:r>
          </a:p>
          <a:p>
            <a:pPr marL="0" marR="0" algn="just">
              <a:lnSpc>
                <a:spcPct val="100000"/>
              </a:lnSpc>
              <a:spcAft>
                <a:spcPts val="0"/>
              </a:spcAft>
            </a:pPr>
            <a:r>
              <a:rPr lang="en-US" sz="2000" b="0" dirty="0">
                <a:solidFill>
                  <a:schemeClr val="tx1"/>
                </a:solidFill>
                <a:ea typeface="Calibri" panose="020F0502020204030204" pitchFamily="34" charset="0"/>
                <a:cs typeface="Arial" panose="020B0604020202020204" pitchFamily="34" charset="0"/>
              </a:rPr>
              <a:t>A clinical diagnosis of psychological distress or discomfort that is caused by a discrepancy between a person’s gender identity and that person’s sex assigned at birth</a:t>
            </a:r>
            <a:endParaRPr lang="en-US" sz="2000" b="0" dirty="0">
              <a:solidFill>
                <a:srgbClr val="009944"/>
              </a:solidFill>
              <a:ea typeface="Calibri" panose="020F0502020204030204" pitchFamily="34" charset="0"/>
              <a:cs typeface="Arial" panose="020B0604020202020204" pitchFamily="34" charset="0"/>
            </a:endParaRP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23</a:t>
            </a:fld>
            <a:endParaRPr lang="en-US" dirty="0"/>
          </a:p>
        </p:txBody>
      </p:sp>
      <p:sp>
        <p:nvSpPr>
          <p:cNvPr id="2" name="TextBox 1">
            <a:extLst>
              <a:ext uri="{FF2B5EF4-FFF2-40B4-BE49-F238E27FC236}">
                <a16:creationId xmlns:a16="http://schemas.microsoft.com/office/drawing/2014/main" id="{97EF9838-0033-117C-C9DF-B24FF8F113E5}"/>
              </a:ext>
            </a:extLst>
          </p:cNvPr>
          <p:cNvSpPr txBox="1"/>
          <p:nvPr/>
        </p:nvSpPr>
        <p:spPr>
          <a:xfrm>
            <a:off x="1836442" y="4401987"/>
            <a:ext cx="8519115" cy="1384995"/>
          </a:xfrm>
          <a:prstGeom prst="rect">
            <a:avLst/>
          </a:prstGeom>
          <a:solidFill>
            <a:srgbClr val="009944"/>
          </a:solidFill>
          <a:ln>
            <a:solidFill>
              <a:srgbClr val="009944"/>
            </a:solidFill>
          </a:ln>
        </p:spPr>
        <p:txBody>
          <a:bodyPr wrap="square" rtlCol="0">
            <a:spAutoFit/>
          </a:bodyPr>
          <a:lstStyle/>
          <a:p>
            <a:pPr algn="ctr"/>
            <a:r>
              <a:rPr lang="en-US" sz="2800" b="1" dirty="0">
                <a:solidFill>
                  <a:schemeClr val="bg1"/>
                </a:solidFill>
                <a:latin typeface="Century Gothic" panose="020B0502020202020204" pitchFamily="34" charset="0"/>
              </a:rPr>
              <a:t>Gender Nonconformity </a:t>
            </a:r>
          </a:p>
          <a:p>
            <a:pPr algn="ctr"/>
            <a:r>
              <a:rPr lang="en-US" sz="2800" b="1" dirty="0">
                <a:solidFill>
                  <a:schemeClr val="bg1"/>
                </a:solidFill>
                <a:latin typeface="Century Gothic" panose="020B0502020202020204" pitchFamily="34" charset="0"/>
              </a:rPr>
              <a:t>is NOT the same as </a:t>
            </a:r>
          </a:p>
          <a:p>
            <a:pPr algn="ctr"/>
            <a:r>
              <a:rPr lang="en-US" sz="2800" b="1" dirty="0">
                <a:solidFill>
                  <a:schemeClr val="bg1"/>
                </a:solidFill>
                <a:latin typeface="Century Gothic" panose="020B0502020202020204" pitchFamily="34" charset="0"/>
              </a:rPr>
              <a:t>Gender Dysphoria</a:t>
            </a:r>
          </a:p>
        </p:txBody>
      </p:sp>
    </p:spTree>
    <p:extLst>
      <p:ext uri="{BB962C8B-B14F-4D97-AF65-F5344CB8AC3E}">
        <p14:creationId xmlns:p14="http://schemas.microsoft.com/office/powerpoint/2010/main" val="1271151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3200400"/>
            <a:ext cx="6263640" cy="2267712"/>
          </a:xfrm>
        </p:spPr>
        <p:txBody>
          <a:bodyPr/>
          <a:lstStyle/>
          <a:p>
            <a:r>
              <a:rPr lang="en-US" sz="4800" dirty="0"/>
              <a:t>Social Determinants of Health</a:t>
            </a:r>
            <a:br>
              <a:rPr lang="en-US" dirty="0"/>
            </a:br>
            <a:r>
              <a:rPr lang="en-US" sz="3200" i="1" dirty="0"/>
              <a:t>Impact of Care</a:t>
            </a:r>
            <a:endParaRPr lang="en-US"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24</a:t>
            </a:fld>
            <a:endParaRPr lang="en-US" dirty="0">
              <a:solidFill>
                <a:schemeClr val="bg1"/>
              </a:solidFill>
            </a:endParaRPr>
          </a:p>
        </p:txBody>
      </p:sp>
    </p:spTree>
    <p:extLst>
      <p:ext uri="{BB962C8B-B14F-4D97-AF65-F5344CB8AC3E}">
        <p14:creationId xmlns:p14="http://schemas.microsoft.com/office/powerpoint/2010/main" val="3648726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Social Determinants of Health</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84407" y="1066800"/>
            <a:ext cx="11402568" cy="3352800"/>
          </a:xfrm>
        </p:spPr>
        <p:txBody>
          <a:bodyPr/>
          <a:lstStyle/>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Social determinants can impact a patient’s care. Social determinants include:</a:t>
            </a:r>
          </a:p>
          <a:p>
            <a:pPr marL="176213" marR="0" indent="-176213" algn="just">
              <a:spcBef>
                <a:spcPts val="600"/>
              </a:spcBef>
              <a:buFont typeface="Arial" panose="020B0604020202020204" pitchFamily="34" charset="0"/>
              <a:buChar char="•"/>
            </a:pPr>
            <a:r>
              <a:rPr lang="en-US" sz="2000" dirty="0">
                <a:solidFill>
                  <a:schemeClr val="tx1"/>
                </a:solidFill>
                <a:effectLst/>
                <a:ea typeface="Calibri" panose="020F0502020204030204" pitchFamily="34" charset="0"/>
                <a:cs typeface="Arial" panose="020B0604020202020204" pitchFamily="34" charset="0"/>
              </a:rPr>
              <a:t>Social factors </a:t>
            </a:r>
            <a:r>
              <a:rPr lang="en-US" sz="2000" b="0" dirty="0">
                <a:solidFill>
                  <a:schemeClr val="tx1"/>
                </a:solidFill>
                <a:effectLst/>
                <a:ea typeface="Calibri" panose="020F0502020204030204" pitchFamily="34" charset="0"/>
                <a:cs typeface="Arial" panose="020B0604020202020204" pitchFamily="34" charset="0"/>
              </a:rPr>
              <a:t>that may impact freedom from racism and other forms of discrimination</a:t>
            </a:r>
          </a:p>
          <a:p>
            <a:pPr marL="176213" marR="0" indent="-176213" algn="just">
              <a:spcBef>
                <a:spcPts val="600"/>
              </a:spcBef>
              <a:buFont typeface="Arial" panose="020B0604020202020204" pitchFamily="34" charset="0"/>
              <a:buChar char="•"/>
            </a:pPr>
            <a:r>
              <a:rPr lang="en-US" sz="2000" dirty="0">
                <a:solidFill>
                  <a:schemeClr val="tx1"/>
                </a:solidFill>
                <a:ea typeface="Calibri" panose="020F0502020204030204" pitchFamily="34" charset="0"/>
                <a:cs typeface="Arial" panose="020B0604020202020204" pitchFamily="34" charset="0"/>
              </a:rPr>
              <a:t>Economic challenges</a:t>
            </a:r>
            <a:r>
              <a:rPr lang="en-US" sz="2000" b="0" dirty="0">
                <a:solidFill>
                  <a:schemeClr val="tx1"/>
                </a:solidFill>
                <a:ea typeface="Calibri" panose="020F0502020204030204" pitchFamily="34" charset="0"/>
                <a:cs typeface="Arial" panose="020B0604020202020204" pitchFamily="34" charset="0"/>
              </a:rPr>
              <a:t>, such as job opportunities and food security</a:t>
            </a:r>
          </a:p>
          <a:p>
            <a:pPr marL="176213" marR="0" indent="-176213" algn="just">
              <a:spcBef>
                <a:spcPts val="600"/>
              </a:spcBef>
              <a:buFont typeface="Arial" panose="020B0604020202020204" pitchFamily="34" charset="0"/>
              <a:buChar char="•"/>
            </a:pPr>
            <a:r>
              <a:rPr lang="en-US" sz="2000" dirty="0">
                <a:solidFill>
                  <a:schemeClr val="tx1"/>
                </a:solidFill>
                <a:ea typeface="Calibri" panose="020F0502020204030204" pitchFamily="34" charset="0"/>
                <a:cs typeface="Arial" panose="020B0604020202020204" pitchFamily="34" charset="0"/>
              </a:rPr>
              <a:t>Physical environment</a:t>
            </a:r>
            <a:r>
              <a:rPr lang="en-US" sz="2000" b="0" dirty="0">
                <a:solidFill>
                  <a:schemeClr val="tx1"/>
                </a:solidFill>
                <a:ea typeface="Calibri" panose="020F0502020204030204" pitchFamily="34" charset="0"/>
                <a:cs typeface="Arial" panose="020B0604020202020204" pitchFamily="34" charset="0"/>
              </a:rPr>
              <a:t>, including access to housing, safety, transportation and health care</a:t>
            </a:r>
          </a:p>
          <a:p>
            <a:pPr marL="176213" marR="0" indent="-176213" algn="just">
              <a:spcBef>
                <a:spcPts val="600"/>
              </a:spcBef>
              <a:buFont typeface="Arial" panose="020B0604020202020204" pitchFamily="34" charset="0"/>
              <a:buChar char="•"/>
            </a:pPr>
            <a:r>
              <a:rPr lang="en-US" sz="2000" dirty="0">
                <a:solidFill>
                  <a:schemeClr val="tx1"/>
                </a:solidFill>
                <a:ea typeface="Calibri" panose="020F0502020204030204" pitchFamily="34" charset="0"/>
                <a:cs typeface="Arial" panose="020B0604020202020204" pitchFamily="34" charset="0"/>
              </a:rPr>
              <a:t>Psychosocial concerns </a:t>
            </a:r>
            <a:r>
              <a:rPr lang="en-US" sz="2000" b="0" dirty="0">
                <a:solidFill>
                  <a:schemeClr val="tx1"/>
                </a:solidFill>
                <a:ea typeface="Calibri" panose="020F0502020204030204" pitchFamily="34" charset="0"/>
                <a:cs typeface="Arial" panose="020B0604020202020204" pitchFamily="34" charset="0"/>
              </a:rPr>
              <a:t>that may lead to social isolation due to lack of social networks and civic engagement </a:t>
            </a:r>
          </a:p>
          <a:p>
            <a:pPr marL="176213" marR="0" indent="-176213" algn="just">
              <a:spcBef>
                <a:spcPts val="600"/>
              </a:spcBef>
              <a:buFont typeface="Arial" panose="020B0604020202020204" pitchFamily="34" charset="0"/>
              <a:buChar char="•"/>
            </a:pPr>
            <a:r>
              <a:rPr lang="en-US" sz="2000" dirty="0">
                <a:solidFill>
                  <a:schemeClr val="tx1"/>
                </a:solidFill>
                <a:ea typeface="Calibri" panose="020F0502020204030204" pitchFamily="34" charset="0"/>
                <a:cs typeface="Arial" panose="020B0604020202020204" pitchFamily="34" charset="0"/>
              </a:rPr>
              <a:t>Psychological well-being </a:t>
            </a:r>
            <a:r>
              <a:rPr lang="en-US" sz="2000" b="0" dirty="0">
                <a:solidFill>
                  <a:schemeClr val="tx1"/>
                </a:solidFill>
                <a:ea typeface="Calibri" panose="020F0502020204030204" pitchFamily="34" charset="0"/>
                <a:cs typeface="Arial" panose="020B0604020202020204" pitchFamily="34" charset="0"/>
              </a:rPr>
              <a:t>that leads to self-esteem and hopefulness </a:t>
            </a: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25</a:t>
            </a:fld>
            <a:endParaRPr lang="en-US"/>
          </a:p>
        </p:txBody>
      </p:sp>
    </p:spTree>
    <p:extLst>
      <p:ext uri="{BB962C8B-B14F-4D97-AF65-F5344CB8AC3E}">
        <p14:creationId xmlns:p14="http://schemas.microsoft.com/office/powerpoint/2010/main" val="2726434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9F0B325-5F88-A240-B2F5-C9188EA9FC1E}"/>
              </a:ext>
            </a:extLst>
          </p:cNvPr>
          <p:cNvPicPr>
            <a:picLocks noChangeAspect="1"/>
          </p:cNvPicPr>
          <p:nvPr/>
        </p:nvPicPr>
        <p:blipFill>
          <a:blip r:embed="rId3"/>
          <a:stretch>
            <a:fillRect/>
          </a:stretch>
        </p:blipFill>
        <p:spPr>
          <a:xfrm>
            <a:off x="0" y="0"/>
            <a:ext cx="12185903" cy="6854570"/>
          </a:xfrm>
          <a:prstGeom prst="rect">
            <a:avLst/>
          </a:prstGeom>
        </p:spPr>
      </p:pic>
      <p:sp>
        <p:nvSpPr>
          <p:cNvPr id="2" name="Slide Number Placeholder 1"/>
          <p:cNvSpPr>
            <a:spLocks noGrp="1"/>
          </p:cNvSpPr>
          <p:nvPr>
            <p:ph type="sldNum" sz="quarter" idx="12"/>
          </p:nvPr>
        </p:nvSpPr>
        <p:spPr>
          <a:xfrm>
            <a:off x="9966960" y="6400800"/>
            <a:ext cx="2133600" cy="365125"/>
          </a:xfrm>
        </p:spPr>
        <p:txBody>
          <a:bodyPr/>
          <a:lstStyle/>
          <a:p>
            <a:fld id="{9C359037-2A99-4D47-A993-2DA9E2F6CBC3}" type="slidenum">
              <a:rPr lang="en-US" smtClean="0">
                <a:solidFill>
                  <a:srgbClr val="777C7F"/>
                </a:solidFill>
                <a:latin typeface="Century Gothic" charset="0"/>
                <a:ea typeface="Century Gothic" charset="0"/>
                <a:cs typeface="Century Gothic" charset="0"/>
              </a:rPr>
              <a:t>26</a:t>
            </a:fld>
            <a:endParaRPr lang="en-US" dirty="0">
              <a:solidFill>
                <a:srgbClr val="777C7F"/>
              </a:solidFill>
              <a:latin typeface="Century Gothic" charset="0"/>
              <a:ea typeface="Century Gothic" charset="0"/>
              <a:cs typeface="Century Gothic" charset="0"/>
            </a:endParaRPr>
          </a:p>
        </p:txBody>
      </p:sp>
      <p:sp>
        <p:nvSpPr>
          <p:cNvPr id="16" name="Rectangle 15">
            <a:extLst>
              <a:ext uri="{FF2B5EF4-FFF2-40B4-BE49-F238E27FC236}">
                <a16:creationId xmlns:a16="http://schemas.microsoft.com/office/drawing/2014/main" id="{ED7D7012-D4F1-9041-90EC-5DECF2378350}"/>
              </a:ext>
            </a:extLst>
          </p:cNvPr>
          <p:cNvSpPr/>
          <p:nvPr/>
        </p:nvSpPr>
        <p:spPr>
          <a:xfrm>
            <a:off x="402336" y="274320"/>
            <a:ext cx="9564624" cy="492443"/>
          </a:xfrm>
          <a:prstGeom prst="rect">
            <a:avLst/>
          </a:prstGeom>
        </p:spPr>
        <p:txBody>
          <a:bodyPr wrap="square" lIns="0" tIns="0" rIns="0" bIns="0">
            <a:spAutoFit/>
          </a:bodyPr>
          <a:lstStyle/>
          <a:p>
            <a:pPr>
              <a:spcBef>
                <a:spcPct val="0"/>
              </a:spcBef>
              <a:spcAft>
                <a:spcPts val="1200"/>
              </a:spcAft>
            </a:pPr>
            <a:r>
              <a:rPr lang="en-US" sz="3200" dirty="0">
                <a:latin typeface="Century Gothic" charset="0"/>
                <a:ea typeface="ヒラギノ角ゴ Pro W3" charset="0"/>
                <a:cs typeface="ヒラギノ角ゴ Pro W3" charset="0"/>
              </a:rPr>
              <a:t>Social Determinants of Health</a:t>
            </a:r>
          </a:p>
        </p:txBody>
      </p:sp>
      <p:pic>
        <p:nvPicPr>
          <p:cNvPr id="18" name="Picture 17">
            <a:extLst>
              <a:ext uri="{FF2B5EF4-FFF2-40B4-BE49-F238E27FC236}">
                <a16:creationId xmlns:a16="http://schemas.microsoft.com/office/drawing/2014/main" id="{20F19095-0316-0E45-9BB2-86125F86F0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20" name="Straight Connector 19">
            <a:extLst>
              <a:ext uri="{FF2B5EF4-FFF2-40B4-BE49-F238E27FC236}">
                <a16:creationId xmlns:a16="http://schemas.microsoft.com/office/drawing/2014/main" id="{DEA29D14-16D2-AB4A-B679-70E6C8FE7D06}"/>
              </a:ext>
            </a:extLst>
          </p:cNvPr>
          <p:cNvCxnSpPr/>
          <p:nvPr/>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D35CA450-4324-794E-9626-4C30C17A9500}"/>
              </a:ext>
            </a:extLst>
          </p:cNvPr>
          <p:cNvGraphicFramePr>
            <a:graphicFrameLocks noGrp="1"/>
          </p:cNvGraphicFramePr>
          <p:nvPr/>
        </p:nvGraphicFramePr>
        <p:xfrm>
          <a:off x="402336" y="1170431"/>
          <a:ext cx="11345970" cy="4694009"/>
        </p:xfrm>
        <a:graphic>
          <a:graphicData uri="http://schemas.openxmlformats.org/drawingml/2006/table">
            <a:tbl>
              <a:tblPr firstRow="1" bandRow="1">
                <a:tableStyleId>{5C22544A-7EE6-4342-B048-85BDC9FD1C3A}</a:tableStyleId>
              </a:tblPr>
              <a:tblGrid>
                <a:gridCol w="1890995">
                  <a:extLst>
                    <a:ext uri="{9D8B030D-6E8A-4147-A177-3AD203B41FA5}">
                      <a16:colId xmlns:a16="http://schemas.microsoft.com/office/drawing/2014/main" val="4047867311"/>
                    </a:ext>
                  </a:extLst>
                </a:gridCol>
                <a:gridCol w="1890995">
                  <a:extLst>
                    <a:ext uri="{9D8B030D-6E8A-4147-A177-3AD203B41FA5}">
                      <a16:colId xmlns:a16="http://schemas.microsoft.com/office/drawing/2014/main" val="67717411"/>
                    </a:ext>
                  </a:extLst>
                </a:gridCol>
                <a:gridCol w="1890995">
                  <a:extLst>
                    <a:ext uri="{9D8B030D-6E8A-4147-A177-3AD203B41FA5}">
                      <a16:colId xmlns:a16="http://schemas.microsoft.com/office/drawing/2014/main" val="32608593"/>
                    </a:ext>
                  </a:extLst>
                </a:gridCol>
                <a:gridCol w="1890995">
                  <a:extLst>
                    <a:ext uri="{9D8B030D-6E8A-4147-A177-3AD203B41FA5}">
                      <a16:colId xmlns:a16="http://schemas.microsoft.com/office/drawing/2014/main" val="927319347"/>
                    </a:ext>
                  </a:extLst>
                </a:gridCol>
                <a:gridCol w="1890995">
                  <a:extLst>
                    <a:ext uri="{9D8B030D-6E8A-4147-A177-3AD203B41FA5}">
                      <a16:colId xmlns:a16="http://schemas.microsoft.com/office/drawing/2014/main" val="493337788"/>
                    </a:ext>
                  </a:extLst>
                </a:gridCol>
                <a:gridCol w="1890995">
                  <a:extLst>
                    <a:ext uri="{9D8B030D-6E8A-4147-A177-3AD203B41FA5}">
                      <a16:colId xmlns:a16="http://schemas.microsoft.com/office/drawing/2014/main" val="49398615"/>
                    </a:ext>
                  </a:extLst>
                </a:gridCol>
              </a:tblGrid>
              <a:tr h="986290">
                <a:tc>
                  <a:txBody>
                    <a:bodyPr/>
                    <a:lstStyle/>
                    <a:p>
                      <a:pPr algn="ctr"/>
                      <a:r>
                        <a:rPr lang="en-US" sz="1600" dirty="0">
                          <a:solidFill>
                            <a:srgbClr val="2E3639"/>
                          </a:solidFill>
                        </a:rPr>
                        <a:t>Economic Stability</a:t>
                      </a:r>
                    </a:p>
                  </a:txBody>
                  <a:tcPr marL="45720" marR="4572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82BE43"/>
                    </a:solidFill>
                  </a:tcPr>
                </a:tc>
                <a:tc>
                  <a:txBody>
                    <a:bodyPr/>
                    <a:lstStyle/>
                    <a:p>
                      <a:pPr algn="ctr"/>
                      <a:r>
                        <a:rPr lang="en-US" sz="1600" dirty="0">
                          <a:solidFill>
                            <a:srgbClr val="2E3639"/>
                          </a:solidFill>
                        </a:rPr>
                        <a:t>Neighborhood and Physical Environment</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EC555"/>
                    </a:solidFill>
                  </a:tcPr>
                </a:tc>
                <a:tc>
                  <a:txBody>
                    <a:bodyPr/>
                    <a:lstStyle/>
                    <a:p>
                      <a:pPr algn="ctr"/>
                      <a:r>
                        <a:rPr lang="en-US" sz="1600" dirty="0">
                          <a:solidFill>
                            <a:srgbClr val="2E3639"/>
                          </a:solidFill>
                        </a:rPr>
                        <a:t>Education</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2D076"/>
                    </a:solidFill>
                  </a:tcPr>
                </a:tc>
                <a:tc>
                  <a:txBody>
                    <a:bodyPr/>
                    <a:lstStyle/>
                    <a:p>
                      <a:pPr algn="ctr"/>
                      <a:r>
                        <a:rPr lang="en-US" sz="1600" dirty="0">
                          <a:solidFill>
                            <a:srgbClr val="2E3639"/>
                          </a:solidFill>
                        </a:rPr>
                        <a:t>Food</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5DC96"/>
                    </a:solidFill>
                  </a:tcPr>
                </a:tc>
                <a:tc>
                  <a:txBody>
                    <a:bodyPr/>
                    <a:lstStyle/>
                    <a:p>
                      <a:pPr algn="ctr"/>
                      <a:r>
                        <a:rPr lang="en-US" sz="1600" dirty="0">
                          <a:solidFill>
                            <a:srgbClr val="2E3639"/>
                          </a:solidFill>
                        </a:rPr>
                        <a:t>Community and Social Context</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D8E7B7"/>
                    </a:solidFill>
                  </a:tcPr>
                </a:tc>
                <a:tc>
                  <a:txBody>
                    <a:bodyPr/>
                    <a:lstStyle/>
                    <a:p>
                      <a:pPr algn="ctr"/>
                      <a:r>
                        <a:rPr lang="en-US" sz="1600" dirty="0">
                          <a:solidFill>
                            <a:srgbClr val="2E3639"/>
                          </a:solidFill>
                        </a:rPr>
                        <a:t>Health Care System</a:t>
                      </a:r>
                    </a:p>
                  </a:txBody>
                  <a:tcPr marL="45720" marR="45720"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EBF3DB"/>
                    </a:solidFill>
                  </a:tcPr>
                </a:tc>
                <a:extLst>
                  <a:ext uri="{0D108BD9-81ED-4DB2-BD59-A6C34878D82A}">
                    <a16:rowId xmlns:a16="http://schemas.microsoft.com/office/drawing/2014/main" val="2604907673"/>
                  </a:ext>
                </a:extLst>
              </a:tr>
              <a:tr h="444439">
                <a:tc>
                  <a:txBody>
                    <a:bodyPr/>
                    <a:lstStyle/>
                    <a:p>
                      <a:pPr algn="ctr"/>
                      <a:r>
                        <a:rPr lang="en-US" sz="1600" dirty="0">
                          <a:solidFill>
                            <a:srgbClr val="2E3639"/>
                          </a:solidFill>
                        </a:rPr>
                        <a:t>Employment</a:t>
                      </a:r>
                    </a:p>
                  </a:txBody>
                  <a:tcPr marL="45720" marR="45720" anchor="ctr">
                    <a:lnL w="12700" cmpd="sng">
                      <a:noFill/>
                    </a:lnL>
                    <a:lnR w="317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82BE43">
                        <a:alpha val="65490"/>
                      </a:srgbClr>
                    </a:solidFill>
                  </a:tcPr>
                </a:tc>
                <a:tc>
                  <a:txBody>
                    <a:bodyPr/>
                    <a:lstStyle/>
                    <a:p>
                      <a:pPr algn="ctr"/>
                      <a:r>
                        <a:rPr lang="en-US" sz="1600" dirty="0">
                          <a:solidFill>
                            <a:srgbClr val="2E3639"/>
                          </a:solidFill>
                        </a:rPr>
                        <a:t>Housing</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9EC555">
                        <a:alpha val="64706"/>
                      </a:srgbClr>
                    </a:solidFill>
                  </a:tcPr>
                </a:tc>
                <a:tc>
                  <a:txBody>
                    <a:bodyPr/>
                    <a:lstStyle/>
                    <a:p>
                      <a:pPr algn="ctr"/>
                      <a:r>
                        <a:rPr lang="en-US" sz="1600" dirty="0">
                          <a:solidFill>
                            <a:srgbClr val="2E3639"/>
                          </a:solidFill>
                        </a:rPr>
                        <a:t>Literacy</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2D076">
                        <a:alpha val="65098"/>
                      </a:srgbClr>
                    </a:solidFill>
                  </a:tcPr>
                </a:tc>
                <a:tc>
                  <a:txBody>
                    <a:bodyPr/>
                    <a:lstStyle/>
                    <a:p>
                      <a:pPr algn="ctr"/>
                      <a:r>
                        <a:rPr lang="en-US" sz="1600" dirty="0">
                          <a:solidFill>
                            <a:srgbClr val="2E3639"/>
                          </a:solidFill>
                        </a:rPr>
                        <a:t>Hunger</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C5DC96">
                        <a:alpha val="65098"/>
                      </a:srgbClr>
                    </a:solidFill>
                  </a:tcPr>
                </a:tc>
                <a:tc>
                  <a:txBody>
                    <a:bodyPr/>
                    <a:lstStyle/>
                    <a:p>
                      <a:pPr algn="ctr"/>
                      <a:r>
                        <a:rPr lang="en-US" sz="1600" dirty="0">
                          <a:solidFill>
                            <a:srgbClr val="2E3639"/>
                          </a:solidFill>
                        </a:rPr>
                        <a:t>Social Integration</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8E7B7">
                        <a:alpha val="64706"/>
                      </a:srgbClr>
                    </a:solidFill>
                  </a:tcPr>
                </a:tc>
                <a:tc>
                  <a:txBody>
                    <a:bodyPr/>
                    <a:lstStyle/>
                    <a:p>
                      <a:pPr algn="ctr"/>
                      <a:r>
                        <a:rPr lang="en-US" sz="1600" dirty="0">
                          <a:solidFill>
                            <a:srgbClr val="2E3639"/>
                          </a:solidFill>
                        </a:rPr>
                        <a:t>Health Coverage</a:t>
                      </a:r>
                    </a:p>
                  </a:txBody>
                  <a:tcPr marL="45720" marR="45720"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EBF3DB">
                        <a:alpha val="64706"/>
                      </a:srgbClr>
                    </a:solidFill>
                  </a:tcPr>
                </a:tc>
                <a:extLst>
                  <a:ext uri="{0D108BD9-81ED-4DB2-BD59-A6C34878D82A}">
                    <a16:rowId xmlns:a16="http://schemas.microsoft.com/office/drawing/2014/main" val="1306846061"/>
                  </a:ext>
                </a:extLst>
              </a:tr>
              <a:tr h="694056">
                <a:tc>
                  <a:txBody>
                    <a:bodyPr/>
                    <a:lstStyle/>
                    <a:p>
                      <a:pPr algn="ctr"/>
                      <a:r>
                        <a:rPr lang="en-US" sz="1600" dirty="0">
                          <a:solidFill>
                            <a:srgbClr val="2E3639"/>
                          </a:solidFill>
                        </a:rPr>
                        <a:t>Income</a:t>
                      </a:r>
                    </a:p>
                  </a:txBody>
                  <a:tcPr marL="45720" marR="4572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2BE43">
                        <a:alpha val="65490"/>
                      </a:srgbClr>
                    </a:solidFill>
                  </a:tcPr>
                </a:tc>
                <a:tc>
                  <a:txBody>
                    <a:bodyPr/>
                    <a:lstStyle/>
                    <a:p>
                      <a:pPr algn="ctr"/>
                      <a:r>
                        <a:rPr lang="en-US" sz="1600" dirty="0">
                          <a:solidFill>
                            <a:srgbClr val="2E3639"/>
                          </a:solidFill>
                        </a:rPr>
                        <a:t>Transportation</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EC555">
                        <a:alpha val="64706"/>
                      </a:srgbClr>
                    </a:solidFill>
                  </a:tcPr>
                </a:tc>
                <a:tc>
                  <a:txBody>
                    <a:bodyPr/>
                    <a:lstStyle/>
                    <a:p>
                      <a:pPr algn="ctr"/>
                      <a:r>
                        <a:rPr lang="en-US" sz="1600" dirty="0">
                          <a:solidFill>
                            <a:srgbClr val="2E3639"/>
                          </a:solidFill>
                        </a:rPr>
                        <a:t>Language</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2D076">
                        <a:alpha val="65098"/>
                      </a:srgbClr>
                    </a:solidFill>
                  </a:tcPr>
                </a:tc>
                <a:tc>
                  <a:txBody>
                    <a:bodyPr/>
                    <a:lstStyle/>
                    <a:p>
                      <a:pPr algn="ctr"/>
                      <a:r>
                        <a:rPr lang="en-US" sz="1600" dirty="0">
                          <a:solidFill>
                            <a:srgbClr val="2E3639"/>
                          </a:solidFill>
                        </a:rPr>
                        <a:t>Access to Healthy Options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DC96">
                        <a:alpha val="65098"/>
                      </a:srgbClr>
                    </a:solidFill>
                  </a:tcPr>
                </a:tc>
                <a:tc>
                  <a:txBody>
                    <a:bodyPr/>
                    <a:lstStyle/>
                    <a:p>
                      <a:pPr algn="ctr"/>
                      <a:r>
                        <a:rPr lang="en-US" sz="1600" dirty="0">
                          <a:solidFill>
                            <a:srgbClr val="2E3639"/>
                          </a:solidFill>
                        </a:rPr>
                        <a:t>Support Systems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E7B7">
                        <a:alpha val="64706"/>
                      </a:srgbClr>
                    </a:solidFill>
                  </a:tcPr>
                </a:tc>
                <a:tc>
                  <a:txBody>
                    <a:bodyPr/>
                    <a:lstStyle/>
                    <a:p>
                      <a:pPr algn="ctr"/>
                      <a:r>
                        <a:rPr lang="en-US" sz="1600" dirty="0">
                          <a:solidFill>
                            <a:srgbClr val="2E3639"/>
                          </a:solidFill>
                        </a:rPr>
                        <a:t>Provider Availability</a:t>
                      </a:r>
                    </a:p>
                  </a:txBody>
                  <a:tcPr marL="45720" marR="45720"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BF3DB">
                        <a:alpha val="64706"/>
                      </a:srgbClr>
                    </a:solidFill>
                  </a:tcPr>
                </a:tc>
                <a:extLst>
                  <a:ext uri="{0D108BD9-81ED-4DB2-BD59-A6C34878D82A}">
                    <a16:rowId xmlns:a16="http://schemas.microsoft.com/office/drawing/2014/main" val="1096941031"/>
                  </a:ext>
                </a:extLst>
              </a:tr>
              <a:tr h="986290">
                <a:tc>
                  <a:txBody>
                    <a:bodyPr/>
                    <a:lstStyle/>
                    <a:p>
                      <a:pPr algn="ctr"/>
                      <a:r>
                        <a:rPr lang="en-US" sz="1600" dirty="0">
                          <a:solidFill>
                            <a:srgbClr val="2E3639"/>
                          </a:solidFill>
                        </a:rPr>
                        <a:t>Expenses</a:t>
                      </a:r>
                    </a:p>
                  </a:txBody>
                  <a:tcPr marL="45720" marR="4572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2BE43">
                        <a:alpha val="65490"/>
                      </a:srgbClr>
                    </a:solidFill>
                  </a:tcPr>
                </a:tc>
                <a:tc>
                  <a:txBody>
                    <a:bodyPr/>
                    <a:lstStyle/>
                    <a:p>
                      <a:pPr algn="ctr"/>
                      <a:r>
                        <a:rPr lang="en-US" sz="1600" dirty="0">
                          <a:solidFill>
                            <a:srgbClr val="2E3639"/>
                          </a:solidFill>
                        </a:rPr>
                        <a:t>Safety</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EC555">
                        <a:alpha val="64706"/>
                      </a:srgbClr>
                    </a:solidFill>
                  </a:tcPr>
                </a:tc>
                <a:tc>
                  <a:txBody>
                    <a:bodyPr/>
                    <a:lstStyle/>
                    <a:p>
                      <a:pPr algn="ctr"/>
                      <a:r>
                        <a:rPr lang="en-US" sz="1600" dirty="0">
                          <a:solidFill>
                            <a:srgbClr val="2E3639"/>
                          </a:solidFill>
                        </a:rPr>
                        <a:t>Early Childhood Education</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2D076">
                        <a:alpha val="65098"/>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DC96">
                        <a:alpha val="65098"/>
                      </a:srgbClr>
                    </a:solidFill>
                  </a:tcPr>
                </a:tc>
                <a:tc>
                  <a:txBody>
                    <a:bodyPr/>
                    <a:lstStyle/>
                    <a:p>
                      <a:pPr algn="ctr"/>
                      <a:r>
                        <a:rPr lang="en-US" sz="1600" dirty="0">
                          <a:solidFill>
                            <a:srgbClr val="2E3639"/>
                          </a:solidFill>
                        </a:rPr>
                        <a:t>Community Engagement</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E7B7">
                        <a:alpha val="64706"/>
                      </a:srgbClr>
                    </a:solidFill>
                  </a:tcPr>
                </a:tc>
                <a:tc>
                  <a:txBody>
                    <a:bodyPr/>
                    <a:lstStyle/>
                    <a:p>
                      <a:pPr algn="ctr"/>
                      <a:r>
                        <a:rPr lang="en-US" sz="1600" dirty="0">
                          <a:solidFill>
                            <a:srgbClr val="2E3639"/>
                          </a:solidFill>
                        </a:rPr>
                        <a:t>Provider Linguistic and Cultural Competency</a:t>
                      </a:r>
                    </a:p>
                  </a:txBody>
                  <a:tcPr marL="45720" marR="45720"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BF3DB">
                        <a:alpha val="64706"/>
                      </a:srgbClr>
                    </a:solidFill>
                  </a:tcPr>
                </a:tc>
                <a:extLst>
                  <a:ext uri="{0D108BD9-81ED-4DB2-BD59-A6C34878D82A}">
                    <a16:rowId xmlns:a16="http://schemas.microsoft.com/office/drawing/2014/main" val="3117386954"/>
                  </a:ext>
                </a:extLst>
              </a:tr>
              <a:tr h="694056">
                <a:tc>
                  <a:txBody>
                    <a:bodyPr/>
                    <a:lstStyle/>
                    <a:p>
                      <a:pPr algn="ctr"/>
                      <a:r>
                        <a:rPr lang="en-US" sz="1600" dirty="0">
                          <a:solidFill>
                            <a:srgbClr val="2E3639"/>
                          </a:solidFill>
                        </a:rPr>
                        <a:t>Debt</a:t>
                      </a:r>
                    </a:p>
                  </a:txBody>
                  <a:tcPr marL="45720" marR="4572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2BE43">
                        <a:alpha val="65490"/>
                      </a:srgbClr>
                    </a:solidFill>
                  </a:tcPr>
                </a:tc>
                <a:tc>
                  <a:txBody>
                    <a:bodyPr/>
                    <a:lstStyle/>
                    <a:p>
                      <a:pPr algn="ctr"/>
                      <a:r>
                        <a:rPr lang="en-US" sz="1600" dirty="0">
                          <a:solidFill>
                            <a:srgbClr val="2E3639"/>
                          </a:solidFill>
                        </a:rPr>
                        <a:t>Parks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EC555">
                        <a:alpha val="64706"/>
                      </a:srgbClr>
                    </a:solidFill>
                  </a:tcPr>
                </a:tc>
                <a:tc>
                  <a:txBody>
                    <a:bodyPr/>
                    <a:lstStyle/>
                    <a:p>
                      <a:pPr algn="ctr"/>
                      <a:r>
                        <a:rPr lang="en-US" sz="1600" dirty="0">
                          <a:solidFill>
                            <a:srgbClr val="2E3639"/>
                          </a:solidFill>
                        </a:rPr>
                        <a:t>Vocational Training</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2D076">
                        <a:alpha val="65098"/>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DC96">
                        <a:alpha val="65098"/>
                      </a:srgbClr>
                    </a:solidFill>
                  </a:tcPr>
                </a:tc>
                <a:tc>
                  <a:txBody>
                    <a:bodyPr/>
                    <a:lstStyle/>
                    <a:p>
                      <a:pPr algn="ctr"/>
                      <a:r>
                        <a:rPr lang="en-US" sz="1600" dirty="0">
                          <a:solidFill>
                            <a:srgbClr val="2E3639"/>
                          </a:solidFill>
                        </a:rPr>
                        <a:t>Discrimination</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E7B7">
                        <a:alpha val="64706"/>
                      </a:srgbClr>
                    </a:solidFill>
                  </a:tcPr>
                </a:tc>
                <a:tc>
                  <a:txBody>
                    <a:bodyPr/>
                    <a:lstStyle/>
                    <a:p>
                      <a:pPr algn="ctr"/>
                      <a:r>
                        <a:rPr lang="en-US" sz="1600" dirty="0">
                          <a:solidFill>
                            <a:srgbClr val="2E3639"/>
                          </a:solidFill>
                        </a:rPr>
                        <a:t>Quality of Care</a:t>
                      </a:r>
                    </a:p>
                  </a:txBody>
                  <a:tcPr marL="45720" marR="45720"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BF3DB">
                        <a:alpha val="64706"/>
                      </a:srgbClr>
                    </a:solidFill>
                  </a:tcPr>
                </a:tc>
                <a:extLst>
                  <a:ext uri="{0D108BD9-81ED-4DB2-BD59-A6C34878D82A}">
                    <a16:rowId xmlns:a16="http://schemas.microsoft.com/office/drawing/2014/main" val="2490197673"/>
                  </a:ext>
                </a:extLst>
              </a:tr>
              <a:tr h="444439">
                <a:tc>
                  <a:txBody>
                    <a:bodyPr/>
                    <a:lstStyle/>
                    <a:p>
                      <a:pPr algn="ctr"/>
                      <a:r>
                        <a:rPr lang="en-US" sz="1600" dirty="0">
                          <a:solidFill>
                            <a:srgbClr val="2E3639"/>
                          </a:solidFill>
                        </a:rPr>
                        <a:t>Medical Bills</a:t>
                      </a:r>
                    </a:p>
                  </a:txBody>
                  <a:tcPr marL="45720" marR="4572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2BE43">
                        <a:alpha val="65490"/>
                      </a:srgbClr>
                    </a:solidFill>
                  </a:tcPr>
                </a:tc>
                <a:tc>
                  <a:txBody>
                    <a:bodyPr/>
                    <a:lstStyle/>
                    <a:p>
                      <a:pPr algn="ctr"/>
                      <a:r>
                        <a:rPr lang="en-US" sz="1600" dirty="0">
                          <a:solidFill>
                            <a:srgbClr val="2E3639"/>
                          </a:solidFill>
                        </a:rPr>
                        <a:t>Playgrounds</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EC555">
                        <a:alpha val="64706"/>
                      </a:srgbClr>
                    </a:solidFill>
                  </a:tcPr>
                </a:tc>
                <a:tc>
                  <a:txBody>
                    <a:bodyPr/>
                    <a:lstStyle/>
                    <a:p>
                      <a:pPr algn="ctr"/>
                      <a:r>
                        <a:rPr lang="en-US" sz="1600" dirty="0">
                          <a:solidFill>
                            <a:srgbClr val="2E3639"/>
                          </a:solidFill>
                        </a:rPr>
                        <a:t>Higher Education</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2D076">
                        <a:alpha val="65098"/>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DC96">
                        <a:alpha val="65098"/>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E7B7">
                        <a:alpha val="64706"/>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BF3DB">
                        <a:alpha val="64706"/>
                      </a:srgbClr>
                    </a:solidFill>
                  </a:tcPr>
                </a:tc>
                <a:extLst>
                  <a:ext uri="{0D108BD9-81ED-4DB2-BD59-A6C34878D82A}">
                    <a16:rowId xmlns:a16="http://schemas.microsoft.com/office/drawing/2014/main" val="4068391647"/>
                  </a:ext>
                </a:extLst>
              </a:tr>
              <a:tr h="444439">
                <a:tc>
                  <a:txBody>
                    <a:bodyPr/>
                    <a:lstStyle/>
                    <a:p>
                      <a:pPr algn="ctr"/>
                      <a:r>
                        <a:rPr lang="en-US" sz="1600" dirty="0">
                          <a:solidFill>
                            <a:srgbClr val="2E3639"/>
                          </a:solidFill>
                        </a:rPr>
                        <a:t>Support</a:t>
                      </a:r>
                    </a:p>
                  </a:txBody>
                  <a:tcPr marL="45720" marR="45720" anchor="ctr">
                    <a:lnL w="12700" cmpd="sng">
                      <a:noFill/>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2BE43">
                        <a:alpha val="65490"/>
                      </a:srgbClr>
                    </a:solidFill>
                  </a:tcPr>
                </a:tc>
                <a:tc>
                  <a:txBody>
                    <a:bodyPr/>
                    <a:lstStyle/>
                    <a:p>
                      <a:pPr algn="ctr"/>
                      <a:r>
                        <a:rPr lang="en-US" sz="1600" dirty="0">
                          <a:solidFill>
                            <a:srgbClr val="2E3639"/>
                          </a:solidFill>
                        </a:rPr>
                        <a:t>Walkability</a:t>
                      </a: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EC555">
                        <a:alpha val="64706"/>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2D076">
                        <a:alpha val="65098"/>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DC96">
                        <a:alpha val="65098"/>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8E7B7">
                        <a:alpha val="64706"/>
                      </a:srgbClr>
                    </a:solidFill>
                  </a:tcPr>
                </a:tc>
                <a:tc>
                  <a:txBody>
                    <a:bodyPr/>
                    <a:lstStyle/>
                    <a:p>
                      <a:pPr algn="ctr"/>
                      <a:endParaRPr lang="en-US" sz="1600" dirty="0">
                        <a:solidFill>
                          <a:srgbClr val="2E3639"/>
                        </a:solidFill>
                      </a:endParaRPr>
                    </a:p>
                  </a:txBody>
                  <a:tcPr marL="45720" marR="45720"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BF3DB">
                        <a:alpha val="64706"/>
                      </a:srgbClr>
                    </a:solidFill>
                  </a:tcPr>
                </a:tc>
                <a:extLst>
                  <a:ext uri="{0D108BD9-81ED-4DB2-BD59-A6C34878D82A}">
                    <a16:rowId xmlns:a16="http://schemas.microsoft.com/office/drawing/2014/main" val="1405968945"/>
                  </a:ext>
                </a:extLst>
              </a:tr>
            </a:tbl>
          </a:graphicData>
        </a:graphic>
      </p:graphicFrame>
      <p:pic>
        <p:nvPicPr>
          <p:cNvPr id="3" name="Picture 2"/>
          <p:cNvPicPr>
            <a:picLocks noChangeAspect="1"/>
          </p:cNvPicPr>
          <p:nvPr/>
        </p:nvPicPr>
        <p:blipFill>
          <a:blip r:embed="rId5"/>
          <a:stretch>
            <a:fillRect/>
          </a:stretch>
        </p:blipFill>
        <p:spPr>
          <a:xfrm>
            <a:off x="12480114" y="1456361"/>
            <a:ext cx="8695585" cy="4724691"/>
          </a:xfrm>
          <a:prstGeom prst="rect">
            <a:avLst/>
          </a:prstGeom>
        </p:spPr>
      </p:pic>
    </p:spTree>
    <p:extLst>
      <p:ext uri="{BB962C8B-B14F-4D97-AF65-F5344CB8AC3E}">
        <p14:creationId xmlns:p14="http://schemas.microsoft.com/office/powerpoint/2010/main" val="59442529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Social Determinants of Health</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84407" y="1066800"/>
            <a:ext cx="11402568" cy="3352800"/>
          </a:xfrm>
        </p:spPr>
        <p:txBody>
          <a:bodyPr/>
          <a:lstStyle/>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Examples of how social determinants can impact care:</a:t>
            </a:r>
          </a:p>
          <a:p>
            <a:pPr marL="0" marR="0" algn="just">
              <a:spcBef>
                <a:spcPts val="600"/>
              </a:spcBef>
              <a:spcAft>
                <a:spcPts val="1800"/>
              </a:spcAft>
            </a:pPr>
            <a:r>
              <a:rPr lang="en-US" sz="2000" b="0" dirty="0">
                <a:solidFill>
                  <a:schemeClr val="tx1"/>
                </a:solidFill>
                <a:ea typeface="Calibri" panose="020F0502020204030204" pitchFamily="34" charset="0"/>
                <a:cs typeface="Arial" panose="020B0604020202020204" pitchFamily="34" charset="0"/>
              </a:rPr>
              <a:t>A patient may not be obtaining preventive care like regular mammograms. When asked why the services are not complete, it is found that the patient does not have reliable transportation to the hospital. </a:t>
            </a:r>
          </a:p>
          <a:p>
            <a:pPr marL="0" marR="0" algn="just">
              <a:spcBef>
                <a:spcPts val="600"/>
              </a:spcBef>
              <a:spcAft>
                <a:spcPts val="1800"/>
              </a:spcAft>
            </a:pPr>
            <a:r>
              <a:rPr lang="en-US" sz="2000" b="0" dirty="0">
                <a:solidFill>
                  <a:schemeClr val="tx1"/>
                </a:solidFill>
                <a:ea typeface="Calibri" panose="020F0502020204030204" pitchFamily="34" charset="0"/>
                <a:cs typeface="Arial" panose="020B0604020202020204" pitchFamily="34" charset="0"/>
              </a:rPr>
              <a:t>A patient may be non-adherent to a prescribed drug therapy. When questioned, it is found that the patient is unable to pay for his prescription drug co-payments</a:t>
            </a:r>
          </a:p>
          <a:p>
            <a:pPr marL="0" marR="0" algn="just">
              <a:spcBef>
                <a:spcPts val="600"/>
              </a:spcBef>
              <a:spcAft>
                <a:spcPts val="1800"/>
              </a:spcAft>
            </a:pPr>
            <a:r>
              <a:rPr lang="en-US" sz="2000" b="0" dirty="0">
                <a:solidFill>
                  <a:schemeClr val="tx1"/>
                </a:solidFill>
                <a:ea typeface="Calibri" panose="020F0502020204030204" pitchFamily="34" charset="0"/>
                <a:cs typeface="Arial" panose="020B0604020202020204" pitchFamily="34" charset="0"/>
              </a:rPr>
              <a:t>A patient’s recovery from knee replacement surgery is not progressing well as the wound is not healing. When asked about this diet, it is discovered that his income is limited, and no one is available to do the shopping. These concerns have resulted in food insecurity thus hindering the healing process.</a:t>
            </a: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27</a:t>
            </a:fld>
            <a:endParaRPr lang="en-US"/>
          </a:p>
        </p:txBody>
      </p:sp>
    </p:spTree>
    <p:extLst>
      <p:ext uri="{BB962C8B-B14F-4D97-AF65-F5344CB8AC3E}">
        <p14:creationId xmlns:p14="http://schemas.microsoft.com/office/powerpoint/2010/main" val="1253547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Social Determinants of Health</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84407" y="1066800"/>
            <a:ext cx="11402568" cy="3352800"/>
          </a:xfrm>
        </p:spPr>
        <p:txBody>
          <a:bodyPr/>
          <a:lstStyle/>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How to address social determinant challenges of patients: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Complete an assessment which evaluates concerns surrounding disparities, including employment, social activities, transportation availability, food insecurity, etc. </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Incorporate a social determinant of health assessment as part of the patient intake process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Utilize publicly available data from the U.S. Census Bureau and other resources to develop risk scores related to the social determinants of health for each patient to provide guidance on high-risk concerns.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Work with resources in the community, including </a:t>
            </a:r>
            <a:r>
              <a:rPr lang="en-US" sz="2000" b="0" dirty="0" err="1">
                <a:solidFill>
                  <a:schemeClr val="tx1"/>
                </a:solidFill>
                <a:ea typeface="Calibri" panose="020F0502020204030204" pitchFamily="34" charset="0"/>
                <a:cs typeface="Arial" panose="020B0604020202020204" pitchFamily="34" charset="0"/>
              </a:rPr>
              <a:t>Findhelp.org</a:t>
            </a:r>
            <a:r>
              <a:rPr lang="en-US" sz="2000" b="0" dirty="0">
                <a:solidFill>
                  <a:schemeClr val="tx1"/>
                </a:solidFill>
                <a:ea typeface="Calibri" panose="020F0502020204030204" pitchFamily="34" charset="0"/>
                <a:cs typeface="Arial" panose="020B0604020202020204" pitchFamily="34" charset="0"/>
              </a:rPr>
              <a:t>, to provide support and services to those identified as having, or at risk for, health disparities.</a:t>
            </a: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28</a:t>
            </a:fld>
            <a:endParaRPr lang="en-US"/>
          </a:p>
        </p:txBody>
      </p:sp>
      <p:sp>
        <p:nvSpPr>
          <p:cNvPr id="2" name="TextBox 1">
            <a:extLst>
              <a:ext uri="{FF2B5EF4-FFF2-40B4-BE49-F238E27FC236}">
                <a16:creationId xmlns:a16="http://schemas.microsoft.com/office/drawing/2014/main" id="{9D45F757-5F46-C554-B946-73C464A9AE48}"/>
              </a:ext>
            </a:extLst>
          </p:cNvPr>
          <p:cNvSpPr txBox="1"/>
          <p:nvPr/>
        </p:nvSpPr>
        <p:spPr>
          <a:xfrm>
            <a:off x="411861" y="5050467"/>
            <a:ext cx="11368278" cy="1323439"/>
          </a:xfrm>
          <a:prstGeom prst="rect">
            <a:avLst/>
          </a:prstGeom>
          <a:solidFill>
            <a:srgbClr val="009944"/>
          </a:solidFill>
          <a:ln>
            <a:solidFill>
              <a:srgbClr val="009944"/>
            </a:solidFill>
          </a:ln>
        </p:spPr>
        <p:txBody>
          <a:bodyPr wrap="square" rtlCol="0">
            <a:spAutoFit/>
          </a:bodyPr>
          <a:lstStyle/>
          <a:p>
            <a:pPr algn="ctr"/>
            <a:r>
              <a:rPr lang="en-US" sz="2000" b="1">
                <a:solidFill>
                  <a:schemeClr val="bg1"/>
                </a:solidFill>
                <a:latin typeface="Century Gothic" panose="020B0502020202020204" pitchFamily="34" charset="0"/>
              </a:rPr>
              <a:t>Findhelp.org is a non-profit public benefit corporation that provides human services information solutions. It provides an open access on-line search engine for a network of verified community providers using referral and collaboration tools specific to a patient’s zip code. </a:t>
            </a:r>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22518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3429000"/>
            <a:ext cx="6263640" cy="1371600"/>
          </a:xfrm>
        </p:spPr>
        <p:txBody>
          <a:bodyPr/>
          <a:lstStyle/>
          <a:p>
            <a:r>
              <a:rPr lang="en-US" sz="4800" dirty="0"/>
              <a:t>Ageism</a:t>
            </a:r>
            <a:br>
              <a:rPr lang="en-US" dirty="0"/>
            </a:br>
            <a:r>
              <a:rPr lang="en-US" sz="3200" i="1" dirty="0"/>
              <a:t>Why it matters</a:t>
            </a:r>
            <a:endParaRPr lang="en-US"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29</a:t>
            </a:fld>
            <a:endParaRPr lang="en-US" dirty="0">
              <a:solidFill>
                <a:schemeClr val="bg1"/>
              </a:solidFill>
            </a:endParaRPr>
          </a:p>
        </p:txBody>
      </p:sp>
    </p:spTree>
    <p:extLst>
      <p:ext uri="{BB962C8B-B14F-4D97-AF65-F5344CB8AC3E}">
        <p14:creationId xmlns:p14="http://schemas.microsoft.com/office/powerpoint/2010/main" val="267815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2971800"/>
            <a:ext cx="6263640" cy="2267712"/>
          </a:xfrm>
        </p:spPr>
        <p:txBody>
          <a:bodyPr/>
          <a:lstStyle/>
          <a:p>
            <a:r>
              <a:rPr lang="en-US" dirty="0"/>
              <a:t>Cultural Competence</a:t>
            </a:r>
            <a:br>
              <a:rPr lang="en-US" dirty="0"/>
            </a:br>
            <a:r>
              <a:rPr lang="en-US" sz="3200" i="1" dirty="0"/>
              <a:t>The Basics</a:t>
            </a:r>
            <a:endParaRPr lang="en-US"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3</a:t>
            </a:fld>
            <a:endParaRPr lang="en-US" dirty="0">
              <a:solidFill>
                <a:schemeClr val="bg1"/>
              </a:solidFill>
            </a:endParaRPr>
          </a:p>
        </p:txBody>
      </p:sp>
    </p:spTree>
    <p:extLst>
      <p:ext uri="{BB962C8B-B14F-4D97-AF65-F5344CB8AC3E}">
        <p14:creationId xmlns:p14="http://schemas.microsoft.com/office/powerpoint/2010/main" val="4095643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Ageism</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84407" y="1066800"/>
            <a:ext cx="11402568" cy="5334000"/>
          </a:xfrm>
        </p:spPr>
        <p:txBody>
          <a:bodyPr/>
          <a:lstStyle/>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Ageism is the specific use of negative and/or derogatory images to discriminate against a certain population group:</a:t>
            </a:r>
          </a:p>
          <a:p>
            <a:pPr marL="0" marR="0" algn="just">
              <a:spcBef>
                <a:spcPts val="600"/>
              </a:spcBef>
              <a:spcAft>
                <a:spcPts val="1800"/>
              </a:spcAft>
            </a:pPr>
            <a:r>
              <a:rPr lang="en-US" sz="2000" b="0" dirty="0">
                <a:solidFill>
                  <a:schemeClr val="tx1"/>
                </a:solidFill>
                <a:ea typeface="Calibri" panose="020F0502020204030204" pitchFamily="34" charset="0"/>
                <a:cs typeface="Arial" panose="020B0604020202020204" pitchFamily="34" charset="0"/>
              </a:rPr>
              <a:t>“Grumpy,” ”frail,” and “sick” are words sometimes used to describe the elderly. These stereotypes may be perpetuated by negative images in film and on television that lump all elderly persons together as a single category. </a:t>
            </a:r>
          </a:p>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Ageism can result, for example, in the following:</a:t>
            </a:r>
          </a:p>
          <a:p>
            <a:pPr marL="122238" marR="0" indent="-122238" algn="just">
              <a:spcBef>
                <a:spcPts val="600"/>
              </a:spcBef>
              <a:spcAft>
                <a:spcPts val="0"/>
              </a:spcAft>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 perception that older adults are a burden to family members</a:t>
            </a:r>
          </a:p>
          <a:p>
            <a:pPr marL="122238" marR="0" indent="-122238" algn="just">
              <a:spcBef>
                <a:spcPts val="600"/>
              </a:spcBef>
              <a:spcAft>
                <a:spcPts val="0"/>
              </a:spcAft>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Difficulty for an older adult to gain or maintain employment</a:t>
            </a:r>
          </a:p>
          <a:p>
            <a:pPr marL="122238" marR="0" indent="-122238" algn="just">
              <a:spcBef>
                <a:spcPts val="600"/>
              </a:spcBef>
              <a:spcAft>
                <a:spcPts val="0"/>
              </a:spcAft>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Limitations in access to health care as a result of physicians reluctant to treat complex health conditions and the complexity of the Medicare system</a:t>
            </a:r>
          </a:p>
          <a:p>
            <a:pPr marL="122238" marR="0" indent="-122238" algn="just">
              <a:spcBef>
                <a:spcPts val="600"/>
              </a:spcBef>
              <a:spcAft>
                <a:spcPts val="0"/>
              </a:spcAft>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 perception that older adults are a social burden</a:t>
            </a: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30</a:t>
            </a:fld>
            <a:endParaRPr lang="en-US"/>
          </a:p>
        </p:txBody>
      </p:sp>
    </p:spTree>
    <p:extLst>
      <p:ext uri="{BB962C8B-B14F-4D97-AF65-F5344CB8AC3E}">
        <p14:creationId xmlns:p14="http://schemas.microsoft.com/office/powerpoint/2010/main" val="4221162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3429000"/>
            <a:ext cx="6263640" cy="1371600"/>
          </a:xfrm>
        </p:spPr>
        <p:txBody>
          <a:bodyPr/>
          <a:lstStyle/>
          <a:p>
            <a:r>
              <a:rPr lang="en-US" sz="4800" dirty="0"/>
              <a:t>Learning Cultural</a:t>
            </a:r>
            <a:br>
              <a:rPr lang="en-US" sz="4800" dirty="0"/>
            </a:br>
            <a:r>
              <a:rPr lang="en-US" sz="4800" dirty="0"/>
              <a:t>Competence</a:t>
            </a:r>
            <a:endParaRPr lang="en-US"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31</a:t>
            </a:fld>
            <a:endParaRPr lang="en-US" dirty="0">
              <a:solidFill>
                <a:schemeClr val="bg1"/>
              </a:solidFill>
            </a:endParaRPr>
          </a:p>
        </p:txBody>
      </p:sp>
    </p:spTree>
    <p:extLst>
      <p:ext uri="{BB962C8B-B14F-4D97-AF65-F5344CB8AC3E}">
        <p14:creationId xmlns:p14="http://schemas.microsoft.com/office/powerpoint/2010/main" val="2935978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a:xfrm>
            <a:off x="402336" y="210312"/>
            <a:ext cx="9564624" cy="493776"/>
          </a:xfrm>
        </p:spPr>
        <p:txBody>
          <a:bodyPr/>
          <a:lstStyle/>
          <a:p>
            <a:r>
              <a:rPr lang="en-US" sz="2400" dirty="0">
                <a:latin typeface="Century Gothic" charset="0"/>
                <a:ea typeface="ヒラギノ角ゴ Pro W3" charset="0"/>
                <a:cs typeface="ヒラギノ角ゴ Pro W3" charset="0"/>
              </a:rPr>
              <a:t>National Standards for Culturally and Linguistically Appropriate Services in Health Care (CLAS)</a:t>
            </a:r>
            <a:endParaRPr lang="en-US" sz="2400"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84407" y="1066800"/>
            <a:ext cx="11402568" cy="5334000"/>
          </a:xfrm>
        </p:spPr>
        <p:txBody>
          <a:bodyPr/>
          <a:lstStyle/>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CLAS was developed by the U.S. Department of Health and Human Services to guide providers of health care. These standards include six basic steps:</a:t>
            </a:r>
          </a:p>
          <a:p>
            <a:pPr marL="298450" marR="0" indent="-298450" algn="just">
              <a:spcBef>
                <a:spcPts val="600"/>
              </a:spcBef>
              <a:buFont typeface="+mj-lt"/>
              <a:buAutoNum type="arabicPeriod"/>
            </a:pPr>
            <a:r>
              <a:rPr lang="en-US" sz="2000" b="0" dirty="0">
                <a:solidFill>
                  <a:schemeClr val="tx1"/>
                </a:solidFill>
                <a:ea typeface="Calibri" panose="020F0502020204030204" pitchFamily="34" charset="0"/>
                <a:cs typeface="Arial" panose="020B0604020202020204" pitchFamily="34" charset="0"/>
              </a:rPr>
              <a:t>Recognize and accept that all types of cultures have a profound influence on our lives.</a:t>
            </a:r>
          </a:p>
          <a:p>
            <a:pPr marL="298450" marR="0" indent="-298450" algn="just">
              <a:spcBef>
                <a:spcPts val="600"/>
              </a:spcBef>
              <a:buFont typeface="+mj-lt"/>
              <a:buAutoNum type="arabicPeriod"/>
            </a:pPr>
            <a:r>
              <a:rPr lang="en-US" sz="2000" b="0" dirty="0">
                <a:solidFill>
                  <a:schemeClr val="tx1"/>
                </a:solidFill>
                <a:ea typeface="Calibri" panose="020F0502020204030204" pitchFamily="34" charset="0"/>
                <a:cs typeface="Arial" panose="020B0604020202020204" pitchFamily="34" charset="0"/>
              </a:rPr>
              <a:t>Be aware that oppression is pervasive in our society and that it is part of our history and affects our relationships.</a:t>
            </a:r>
          </a:p>
          <a:p>
            <a:pPr marL="298450" marR="0" indent="-298450" algn="just">
              <a:spcBef>
                <a:spcPts val="600"/>
              </a:spcBef>
              <a:buFont typeface="+mj-lt"/>
              <a:buAutoNum type="arabicPeriod"/>
            </a:pPr>
            <a:r>
              <a:rPr lang="en-US" sz="2000" b="0" dirty="0">
                <a:solidFill>
                  <a:schemeClr val="tx1"/>
                </a:solidFill>
                <a:ea typeface="Calibri" panose="020F0502020204030204" pitchFamily="34" charset="0"/>
                <a:cs typeface="Arial" panose="020B0604020202020204" pitchFamily="34" charset="0"/>
              </a:rPr>
              <a:t>Understand that cultural differences exist and learn to accept and respect what we may not always understand. </a:t>
            </a:r>
          </a:p>
          <a:p>
            <a:pPr marL="298450" marR="0" indent="-298450" algn="just">
              <a:spcBef>
                <a:spcPts val="600"/>
              </a:spcBef>
              <a:buFont typeface="+mj-lt"/>
              <a:buAutoNum type="arabicPeriod"/>
            </a:pPr>
            <a:r>
              <a:rPr lang="en-US" sz="2000" b="0" dirty="0">
                <a:solidFill>
                  <a:schemeClr val="tx1"/>
                </a:solidFill>
                <a:ea typeface="Calibri" panose="020F0502020204030204" pitchFamily="34" charset="0"/>
                <a:cs typeface="Arial" panose="020B0604020202020204" pitchFamily="34" charset="0"/>
              </a:rPr>
              <a:t>Accept that we cannot know everything about other cultures, and never will.</a:t>
            </a:r>
          </a:p>
          <a:p>
            <a:pPr marL="298450" marR="0" indent="-298450" algn="just">
              <a:spcBef>
                <a:spcPts val="600"/>
              </a:spcBef>
              <a:buFont typeface="+mj-lt"/>
              <a:buAutoNum type="arabicPeriod"/>
            </a:pPr>
            <a:r>
              <a:rPr lang="en-US" sz="2000" b="0" dirty="0">
                <a:solidFill>
                  <a:schemeClr val="tx1"/>
                </a:solidFill>
                <a:ea typeface="Calibri" panose="020F0502020204030204" pitchFamily="34" charset="0"/>
                <a:cs typeface="Arial" panose="020B0604020202020204" pitchFamily="34" charset="0"/>
              </a:rPr>
              <a:t>Commit to learn about the groups and patients that we serve and those with whom we work in every way possible</a:t>
            </a:r>
          </a:p>
          <a:p>
            <a:pPr marL="298450" marR="0" indent="-298450" algn="just">
              <a:spcBef>
                <a:spcPts val="600"/>
              </a:spcBef>
              <a:buFont typeface="+mj-lt"/>
              <a:buAutoNum type="arabicPeriod"/>
            </a:pPr>
            <a:r>
              <a:rPr lang="en-US" sz="2000" b="0" dirty="0">
                <a:solidFill>
                  <a:schemeClr val="tx1"/>
                </a:solidFill>
                <a:ea typeface="Calibri" panose="020F0502020204030204" pitchFamily="34" charset="0"/>
                <a:cs typeface="Arial" panose="020B0604020202020204" pitchFamily="34" charset="0"/>
              </a:rPr>
              <a:t>Identify and confront personal resistance, anger, and fear as we seek to gain insight and knowledge about a particular culture or group</a:t>
            </a: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32</a:t>
            </a:fld>
            <a:endParaRPr lang="en-US"/>
          </a:p>
        </p:txBody>
      </p:sp>
    </p:spTree>
    <p:extLst>
      <p:ext uri="{BB962C8B-B14F-4D97-AF65-F5344CB8AC3E}">
        <p14:creationId xmlns:p14="http://schemas.microsoft.com/office/powerpoint/2010/main" val="910556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rPr>
              <a:t>LEARN</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84407" y="1066800"/>
            <a:ext cx="11402568" cy="5334000"/>
          </a:xfrm>
        </p:spPr>
        <p:txBody>
          <a:bodyPr/>
          <a:lstStyle/>
          <a:p>
            <a:pPr marL="0" marR="0" algn="just">
              <a:spcBef>
                <a:spcPts val="600"/>
              </a:spcBef>
            </a:pPr>
            <a:r>
              <a:rPr lang="en-US" dirty="0">
                <a:solidFill>
                  <a:srgbClr val="009944"/>
                </a:solidFill>
                <a:ea typeface="Calibri" panose="020F0502020204030204" pitchFamily="34" charset="0"/>
                <a:cs typeface="Arial" panose="020B0604020202020204" pitchFamily="34" charset="0"/>
              </a:rPr>
              <a:t>Berlin and </a:t>
            </a:r>
            <a:r>
              <a:rPr lang="en-US" dirty="0" err="1">
                <a:solidFill>
                  <a:srgbClr val="009944"/>
                </a:solidFill>
                <a:ea typeface="Calibri" panose="020F0502020204030204" pitchFamily="34" charset="0"/>
                <a:cs typeface="Arial" panose="020B0604020202020204" pitchFamily="34" charset="0"/>
              </a:rPr>
              <a:t>Fowkes</a:t>
            </a:r>
            <a:r>
              <a:rPr lang="en-US" dirty="0">
                <a:solidFill>
                  <a:srgbClr val="009944"/>
                </a:solidFill>
                <a:ea typeface="Calibri" panose="020F0502020204030204" pitchFamily="34" charset="0"/>
                <a:cs typeface="Arial" panose="020B0604020202020204" pitchFamily="34" charset="0"/>
              </a:rPr>
              <a:t> designed the LEARN system for conducting a cultural assessment:</a:t>
            </a:r>
          </a:p>
          <a:p>
            <a:pPr marL="176213" marR="0" indent="-176213" algn="just">
              <a:spcBef>
                <a:spcPts val="600"/>
              </a:spcBef>
              <a:buClr>
                <a:schemeClr val="tx1"/>
              </a:buClr>
              <a:buFont typeface="Arial" panose="020B0604020202020204" pitchFamily="34" charset="0"/>
              <a:buChar char="•"/>
            </a:pPr>
            <a:r>
              <a:rPr lang="en-US" dirty="0">
                <a:solidFill>
                  <a:srgbClr val="009944"/>
                </a:solidFill>
                <a:ea typeface="Calibri" panose="020F0502020204030204" pitchFamily="34" charset="0"/>
                <a:cs typeface="Arial" panose="020B0604020202020204" pitchFamily="34" charset="0"/>
              </a:rPr>
              <a:t>L</a:t>
            </a:r>
            <a:r>
              <a:rPr lang="en-US" b="0" dirty="0">
                <a:solidFill>
                  <a:schemeClr val="tx1"/>
                </a:solidFill>
                <a:ea typeface="Calibri" panose="020F0502020204030204" pitchFamily="34" charset="0"/>
                <a:cs typeface="Arial" panose="020B0604020202020204" pitchFamily="34" charset="0"/>
              </a:rPr>
              <a:t>isten to the patient’s perception of his or her presenting problem.</a:t>
            </a:r>
          </a:p>
          <a:p>
            <a:pPr marL="176213" marR="0" indent="-176213" algn="just">
              <a:spcBef>
                <a:spcPts val="600"/>
              </a:spcBef>
              <a:buClr>
                <a:schemeClr val="tx1"/>
              </a:buClr>
              <a:buFont typeface="Arial" panose="020B0604020202020204" pitchFamily="34" charset="0"/>
              <a:buChar char="•"/>
            </a:pPr>
            <a:r>
              <a:rPr lang="en-US" dirty="0">
                <a:solidFill>
                  <a:srgbClr val="009944"/>
                </a:solidFill>
                <a:ea typeface="Calibri" panose="020F0502020204030204" pitchFamily="34" charset="0"/>
                <a:cs typeface="Arial" panose="020B0604020202020204" pitchFamily="34" charset="0"/>
              </a:rPr>
              <a:t>E</a:t>
            </a:r>
            <a:r>
              <a:rPr lang="en-US" b="0" dirty="0">
                <a:solidFill>
                  <a:schemeClr val="tx1"/>
                </a:solidFill>
                <a:ea typeface="Calibri" panose="020F0502020204030204" pitchFamily="34" charset="0"/>
                <a:cs typeface="Arial" panose="020B0604020202020204" pitchFamily="34" charset="0"/>
              </a:rPr>
              <a:t>xplain your perception of the patient’s problem to determine if it is physiological, psychological, spiritual and/or cultural. </a:t>
            </a:r>
          </a:p>
          <a:p>
            <a:pPr marL="176213" marR="0" indent="-176213" algn="just">
              <a:spcBef>
                <a:spcPts val="600"/>
              </a:spcBef>
              <a:buClr>
                <a:schemeClr val="tx1"/>
              </a:buClr>
              <a:buFont typeface="Arial" panose="020B0604020202020204" pitchFamily="34" charset="0"/>
              <a:buChar char="•"/>
            </a:pPr>
            <a:r>
              <a:rPr lang="en-US" dirty="0">
                <a:solidFill>
                  <a:srgbClr val="009944"/>
                </a:solidFill>
                <a:ea typeface="Calibri" panose="020F0502020204030204" pitchFamily="34" charset="0"/>
                <a:cs typeface="Arial" panose="020B0604020202020204" pitchFamily="34" charset="0"/>
              </a:rPr>
              <a:t>A</a:t>
            </a:r>
            <a:r>
              <a:rPr lang="en-US" b="0" dirty="0">
                <a:solidFill>
                  <a:schemeClr val="tx1"/>
                </a:solidFill>
                <a:ea typeface="Calibri" panose="020F0502020204030204" pitchFamily="34" charset="0"/>
                <a:cs typeface="Arial" panose="020B0604020202020204" pitchFamily="34" charset="0"/>
              </a:rPr>
              <a:t>cknowledge the similarities and differences between the patient’s perceptions and your perceptions.</a:t>
            </a:r>
          </a:p>
          <a:p>
            <a:pPr marL="176213" marR="0" indent="-176213" algn="just">
              <a:spcBef>
                <a:spcPts val="600"/>
              </a:spcBef>
              <a:buClr>
                <a:schemeClr val="tx1"/>
              </a:buClr>
              <a:buFont typeface="Arial" panose="020B0604020202020204" pitchFamily="34" charset="0"/>
              <a:buChar char="•"/>
            </a:pPr>
            <a:r>
              <a:rPr lang="en-US" dirty="0">
                <a:solidFill>
                  <a:srgbClr val="009944"/>
                </a:solidFill>
                <a:ea typeface="Calibri" panose="020F0502020204030204" pitchFamily="34" charset="0"/>
                <a:cs typeface="Arial" panose="020B0604020202020204" pitchFamily="34" charset="0"/>
              </a:rPr>
              <a:t>R</a:t>
            </a:r>
            <a:r>
              <a:rPr lang="en-US" b="0" dirty="0">
                <a:solidFill>
                  <a:schemeClr val="tx1"/>
                </a:solidFill>
                <a:ea typeface="Calibri" panose="020F0502020204030204" pitchFamily="34" charset="0"/>
                <a:cs typeface="Arial" panose="020B0604020202020204" pitchFamily="34" charset="0"/>
              </a:rPr>
              <a:t>ecommend – Recommendations are built upon the knowledge gained from the first three steps. Culture may affect the recommendations, and the patient must be involved in the process</a:t>
            </a:r>
          </a:p>
          <a:p>
            <a:pPr marL="176213" marR="0" indent="-176213" algn="just">
              <a:spcBef>
                <a:spcPts val="600"/>
              </a:spcBef>
              <a:buClr>
                <a:schemeClr val="tx1"/>
              </a:buClr>
              <a:buFont typeface="Arial" panose="020B0604020202020204" pitchFamily="34" charset="0"/>
              <a:buChar char="•"/>
            </a:pPr>
            <a:r>
              <a:rPr lang="en-US" dirty="0">
                <a:solidFill>
                  <a:srgbClr val="009944"/>
                </a:solidFill>
                <a:ea typeface="Calibri" panose="020F0502020204030204" pitchFamily="34" charset="0"/>
                <a:cs typeface="Arial" panose="020B0604020202020204" pitchFamily="34" charset="0"/>
              </a:rPr>
              <a:t>N</a:t>
            </a:r>
            <a:r>
              <a:rPr lang="en-US" b="0" dirty="0">
                <a:solidFill>
                  <a:schemeClr val="tx1"/>
                </a:solidFill>
                <a:ea typeface="Calibri" panose="020F0502020204030204" pitchFamily="34" charset="0"/>
                <a:cs typeface="Arial" panose="020B0604020202020204" pitchFamily="34" charset="0"/>
              </a:rPr>
              <a:t>egotiate – In some instances, the patient may require negotiating a treatment plan. Healthcare workers must be sensitive to the cultural practices of each patient.</a:t>
            </a: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33</a:t>
            </a:fld>
            <a:endParaRPr lang="en-US"/>
          </a:p>
        </p:txBody>
      </p:sp>
      <p:pic>
        <p:nvPicPr>
          <p:cNvPr id="2" name="Picture 1">
            <a:extLst>
              <a:ext uri="{FF2B5EF4-FFF2-40B4-BE49-F238E27FC236}">
                <a16:creationId xmlns:a16="http://schemas.microsoft.com/office/drawing/2014/main" id="{D0FEC3AF-C15B-4710-20AF-28C63418AD2E}"/>
              </a:ext>
            </a:extLst>
          </p:cNvPr>
          <p:cNvPicPr>
            <a:picLocks noChangeAspect="1"/>
          </p:cNvPicPr>
          <p:nvPr/>
        </p:nvPicPr>
        <p:blipFill>
          <a:blip r:embed="rId3"/>
          <a:stretch>
            <a:fillRect/>
          </a:stretch>
        </p:blipFill>
        <p:spPr>
          <a:xfrm>
            <a:off x="1375521" y="5155451"/>
            <a:ext cx="9440958" cy="1218455"/>
          </a:xfrm>
          <a:prstGeom prst="rect">
            <a:avLst/>
          </a:prstGeom>
        </p:spPr>
      </p:pic>
    </p:spTree>
    <p:extLst>
      <p:ext uri="{BB962C8B-B14F-4D97-AF65-F5344CB8AC3E}">
        <p14:creationId xmlns:p14="http://schemas.microsoft.com/office/powerpoint/2010/main" val="4201741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BBF364-D26C-A742-96E0-E801CA7BDC8E}"/>
              </a:ext>
            </a:extLst>
          </p:cNvPr>
          <p:cNvSpPr/>
          <p:nvPr/>
        </p:nvSpPr>
        <p:spPr>
          <a:xfrm>
            <a:off x="402336" y="274320"/>
            <a:ext cx="9564624" cy="492443"/>
          </a:xfrm>
          <a:prstGeom prst="rect">
            <a:avLst/>
          </a:prstGeom>
        </p:spPr>
        <p:txBody>
          <a:bodyPr wrap="square" lIns="0" tIns="0" rIns="0" bIns="0">
            <a:spAutoFit/>
          </a:bodyPr>
          <a:lstStyle/>
          <a:p>
            <a:pPr>
              <a:spcBef>
                <a:spcPct val="0"/>
              </a:spcBef>
              <a:spcAft>
                <a:spcPts val="1200"/>
              </a:spcAft>
            </a:pPr>
            <a:r>
              <a:rPr lang="en-US" sz="3200" dirty="0">
                <a:solidFill>
                  <a:srgbClr val="82BE43"/>
                </a:solidFill>
                <a:latin typeface="Century Gothic" charset="0"/>
                <a:ea typeface="ヒラギノ角ゴ Pro W3" charset="0"/>
                <a:cs typeface="ヒラギノ角ゴ Pro W3" charset="0"/>
              </a:rPr>
              <a:t>Pillars to Build Cultural Competency</a:t>
            </a:r>
          </a:p>
        </p:txBody>
      </p:sp>
      <p:sp>
        <p:nvSpPr>
          <p:cNvPr id="4" name="Slide Number Placeholder 3"/>
          <p:cNvSpPr>
            <a:spLocks noGrp="1"/>
          </p:cNvSpPr>
          <p:nvPr>
            <p:ph type="sldNum" sz="quarter" idx="12"/>
          </p:nvPr>
        </p:nvSpPr>
        <p:spPr/>
        <p:txBody>
          <a:bodyPr/>
          <a:lstStyle/>
          <a:p>
            <a:fld id="{9C359037-2A99-4D47-A993-2DA9E2F6CBC3}" type="slidenum">
              <a:rPr lang="en-US" smtClean="0">
                <a:solidFill>
                  <a:srgbClr val="54585A"/>
                </a:solidFill>
                <a:latin typeface="Century Gothic" charset="0"/>
                <a:ea typeface="Century Gothic" charset="0"/>
                <a:cs typeface="Century Gothic" charset="0"/>
              </a:rPr>
              <a:t>34</a:t>
            </a:fld>
            <a:endParaRPr lang="en-US" dirty="0">
              <a:solidFill>
                <a:srgbClr val="54585A"/>
              </a:solidFill>
              <a:latin typeface="Century Gothic" charset="0"/>
              <a:ea typeface="Century Gothic" charset="0"/>
              <a:cs typeface="Century Gothic" charset="0"/>
            </a:endParaRPr>
          </a:p>
        </p:txBody>
      </p:sp>
      <p:grpSp>
        <p:nvGrpSpPr>
          <p:cNvPr id="21" name="Group 20">
            <a:extLst>
              <a:ext uri="{FF2B5EF4-FFF2-40B4-BE49-F238E27FC236}">
                <a16:creationId xmlns:a16="http://schemas.microsoft.com/office/drawing/2014/main" id="{782DA129-65A1-2043-9F32-B9B043FD63BF}"/>
              </a:ext>
            </a:extLst>
          </p:cNvPr>
          <p:cNvGrpSpPr/>
          <p:nvPr/>
        </p:nvGrpSpPr>
        <p:grpSpPr>
          <a:xfrm>
            <a:off x="8147304" y="1143000"/>
            <a:ext cx="3657600" cy="5029200"/>
            <a:chOff x="4379154" y="1034850"/>
            <a:chExt cx="3657600" cy="5029200"/>
          </a:xfrm>
        </p:grpSpPr>
        <p:sp>
          <p:nvSpPr>
            <p:cNvPr id="22" name="Rounded Rectangle 21">
              <a:extLst>
                <a:ext uri="{FF2B5EF4-FFF2-40B4-BE49-F238E27FC236}">
                  <a16:creationId xmlns:a16="http://schemas.microsoft.com/office/drawing/2014/main" id="{B3735C1E-2F10-9C4B-A88C-DB06823393AB}"/>
                </a:ext>
              </a:extLst>
            </p:cNvPr>
            <p:cNvSpPr/>
            <p:nvPr/>
          </p:nvSpPr>
          <p:spPr>
            <a:xfrm>
              <a:off x="4379154" y="1034850"/>
              <a:ext cx="3657600" cy="5029200"/>
            </a:xfrm>
            <a:prstGeom prst="roundRect">
              <a:avLst/>
            </a:prstGeom>
            <a:solidFill>
              <a:srgbClr val="80818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marL="814388">
                <a:lnSpc>
                  <a:spcPct val="114000"/>
                </a:lnSpc>
              </a:pPr>
              <a:r>
                <a:rPr lang="en-US" sz="2000" dirty="0"/>
                <a:t>Develop a skill set to increase your cultural competency, such as focusing on communication and conflict resolution</a:t>
              </a:r>
            </a:p>
          </p:txBody>
        </p:sp>
        <p:sp>
          <p:nvSpPr>
            <p:cNvPr id="23" name="TextBox 22">
              <a:extLst>
                <a:ext uri="{FF2B5EF4-FFF2-40B4-BE49-F238E27FC236}">
                  <a16:creationId xmlns:a16="http://schemas.microsoft.com/office/drawing/2014/main" id="{AF67BFC3-D05D-D34E-BA1A-5119500D1BE8}"/>
                </a:ext>
              </a:extLst>
            </p:cNvPr>
            <p:cNvSpPr txBox="1"/>
            <p:nvPr/>
          </p:nvSpPr>
          <p:spPr>
            <a:xfrm rot="16200000">
              <a:off x="2976293" y="2989666"/>
              <a:ext cx="3814087" cy="553998"/>
            </a:xfrm>
            <a:prstGeom prst="rect">
              <a:avLst/>
            </a:prstGeom>
            <a:noFill/>
          </p:spPr>
          <p:txBody>
            <a:bodyPr wrap="square" lIns="0" tIns="0" rIns="0" bIns="0" rtlCol="0">
              <a:spAutoFit/>
            </a:bodyPr>
            <a:lstStyle/>
            <a:p>
              <a:pPr algn="r"/>
              <a:r>
                <a:rPr lang="en-US" sz="3600" b="1" dirty="0">
                  <a:solidFill>
                    <a:schemeClr val="bg1"/>
                  </a:solidFill>
                </a:rPr>
                <a:t>Skills</a:t>
              </a:r>
              <a:endParaRPr lang="en-US" sz="2800" b="1" dirty="0">
                <a:solidFill>
                  <a:schemeClr val="bg1"/>
                </a:solidFill>
              </a:endParaRPr>
            </a:p>
          </p:txBody>
        </p:sp>
      </p:grpSp>
      <p:sp>
        <p:nvSpPr>
          <p:cNvPr id="24" name="Triangle 23">
            <a:extLst>
              <a:ext uri="{FF2B5EF4-FFF2-40B4-BE49-F238E27FC236}">
                <a16:creationId xmlns:a16="http://schemas.microsoft.com/office/drawing/2014/main" id="{81B86BB0-BECD-7D4E-BE8C-C1DC1A10EA8E}"/>
              </a:ext>
            </a:extLst>
          </p:cNvPr>
          <p:cNvSpPr/>
          <p:nvPr/>
        </p:nvSpPr>
        <p:spPr>
          <a:xfrm rot="5400000">
            <a:off x="7762142" y="4574070"/>
            <a:ext cx="1135822" cy="979157"/>
          </a:xfrm>
          <a:prstGeom prst="triangle">
            <a:avLst/>
          </a:prstGeom>
          <a:solidFill>
            <a:srgbClr val="82BE4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D0C513B-C407-1142-8F42-7E216BAE1FC8}"/>
              </a:ext>
            </a:extLst>
          </p:cNvPr>
          <p:cNvGrpSpPr/>
          <p:nvPr/>
        </p:nvGrpSpPr>
        <p:grpSpPr>
          <a:xfrm>
            <a:off x="4274820" y="1143000"/>
            <a:ext cx="3657600" cy="5029200"/>
            <a:chOff x="4379154" y="1034850"/>
            <a:chExt cx="3840480" cy="5029200"/>
          </a:xfrm>
        </p:grpSpPr>
        <p:sp>
          <p:nvSpPr>
            <p:cNvPr id="19" name="Rounded Rectangle 18">
              <a:extLst>
                <a:ext uri="{FF2B5EF4-FFF2-40B4-BE49-F238E27FC236}">
                  <a16:creationId xmlns:a16="http://schemas.microsoft.com/office/drawing/2014/main" id="{765C0B0E-AF18-0B4C-8465-EC90D80E2E92}"/>
                </a:ext>
              </a:extLst>
            </p:cNvPr>
            <p:cNvSpPr/>
            <p:nvPr/>
          </p:nvSpPr>
          <p:spPr>
            <a:xfrm>
              <a:off x="4379154" y="1034850"/>
              <a:ext cx="3840480" cy="5029200"/>
            </a:xfrm>
            <a:prstGeom prst="roundRect">
              <a:avLst/>
            </a:prstGeom>
            <a:solidFill>
              <a:srgbClr val="82BE4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marL="814388">
                <a:lnSpc>
                  <a:spcPct val="114000"/>
                </a:lnSpc>
              </a:pPr>
              <a:r>
                <a:rPr lang="en-US" sz="2000" dirty="0"/>
                <a:t>Develop a level of awareness in yourself and your patients with respect to stereotypes, rules of interaction and communication customs</a:t>
              </a:r>
            </a:p>
          </p:txBody>
        </p:sp>
        <p:sp>
          <p:nvSpPr>
            <p:cNvPr id="20" name="TextBox 19">
              <a:extLst>
                <a:ext uri="{FF2B5EF4-FFF2-40B4-BE49-F238E27FC236}">
                  <a16:creationId xmlns:a16="http://schemas.microsoft.com/office/drawing/2014/main" id="{00B32364-29F6-8B48-897F-A4B17DEDEB85}"/>
                </a:ext>
              </a:extLst>
            </p:cNvPr>
            <p:cNvSpPr txBox="1"/>
            <p:nvPr/>
          </p:nvSpPr>
          <p:spPr>
            <a:xfrm rot="16200000">
              <a:off x="2976293" y="2975816"/>
              <a:ext cx="3814087" cy="581698"/>
            </a:xfrm>
            <a:prstGeom prst="rect">
              <a:avLst/>
            </a:prstGeom>
            <a:noFill/>
          </p:spPr>
          <p:txBody>
            <a:bodyPr wrap="square" lIns="0" tIns="0" rIns="0" bIns="0" rtlCol="0">
              <a:spAutoFit/>
            </a:bodyPr>
            <a:lstStyle/>
            <a:p>
              <a:pPr algn="r"/>
              <a:r>
                <a:rPr lang="en-US" sz="3600" b="1" dirty="0">
                  <a:solidFill>
                    <a:schemeClr val="bg1"/>
                  </a:solidFill>
                </a:rPr>
                <a:t>Attitude</a:t>
              </a:r>
              <a:endParaRPr lang="en-US" sz="2800" b="1" dirty="0">
                <a:solidFill>
                  <a:schemeClr val="bg1"/>
                </a:solidFill>
              </a:endParaRPr>
            </a:p>
          </p:txBody>
        </p:sp>
      </p:grpSp>
      <p:sp>
        <p:nvSpPr>
          <p:cNvPr id="9" name="Triangle 8">
            <a:extLst>
              <a:ext uri="{FF2B5EF4-FFF2-40B4-BE49-F238E27FC236}">
                <a16:creationId xmlns:a16="http://schemas.microsoft.com/office/drawing/2014/main" id="{77C5BFA4-7835-2843-B4D2-F6717528557D}"/>
              </a:ext>
            </a:extLst>
          </p:cNvPr>
          <p:cNvSpPr/>
          <p:nvPr/>
        </p:nvSpPr>
        <p:spPr>
          <a:xfrm rot="5400000">
            <a:off x="3855390" y="4574070"/>
            <a:ext cx="1135822" cy="979157"/>
          </a:xfrm>
          <a:prstGeom prst="triangle">
            <a:avLst/>
          </a:prstGeom>
          <a:solidFill>
            <a:srgbClr val="008F47"/>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997247AC-EDEC-4B49-9571-5A7CB8CD082A}"/>
              </a:ext>
            </a:extLst>
          </p:cNvPr>
          <p:cNvGrpSpPr/>
          <p:nvPr/>
        </p:nvGrpSpPr>
        <p:grpSpPr>
          <a:xfrm>
            <a:off x="402336" y="1143000"/>
            <a:ext cx="3657600" cy="5029200"/>
            <a:chOff x="402336" y="1188720"/>
            <a:chExt cx="3657600" cy="5029200"/>
          </a:xfrm>
        </p:grpSpPr>
        <p:sp>
          <p:nvSpPr>
            <p:cNvPr id="2" name="Rounded Rectangle 1">
              <a:extLst>
                <a:ext uri="{FF2B5EF4-FFF2-40B4-BE49-F238E27FC236}">
                  <a16:creationId xmlns:a16="http://schemas.microsoft.com/office/drawing/2014/main" id="{193280C7-44B6-594C-8A62-998337BB11C0}"/>
                </a:ext>
              </a:extLst>
            </p:cNvPr>
            <p:cNvSpPr/>
            <p:nvPr/>
          </p:nvSpPr>
          <p:spPr>
            <a:xfrm>
              <a:off x="402336" y="1188720"/>
              <a:ext cx="3657600" cy="5029200"/>
            </a:xfrm>
            <a:prstGeom prst="roundRect">
              <a:avLst/>
            </a:prstGeom>
            <a:solidFill>
              <a:srgbClr val="008F4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marL="814388">
                <a:lnSpc>
                  <a:spcPct val="114000"/>
                </a:lnSpc>
              </a:pPr>
              <a:r>
                <a:rPr lang="en-US" sz="2000" dirty="0"/>
                <a:t>Seek information on shared traditions and values of each cultural group</a:t>
              </a:r>
              <a:endParaRPr lang="en-US" sz="2000" b="1" dirty="0"/>
            </a:p>
          </p:txBody>
        </p:sp>
        <p:sp>
          <p:nvSpPr>
            <p:cNvPr id="5" name="TextBox 4">
              <a:extLst>
                <a:ext uri="{FF2B5EF4-FFF2-40B4-BE49-F238E27FC236}">
                  <a16:creationId xmlns:a16="http://schemas.microsoft.com/office/drawing/2014/main" id="{90679B81-3810-5B4F-BB61-4DE3F26BBB32}"/>
                </a:ext>
              </a:extLst>
            </p:cNvPr>
            <p:cNvSpPr txBox="1"/>
            <p:nvPr/>
          </p:nvSpPr>
          <p:spPr>
            <a:xfrm rot="16200000">
              <a:off x="-1000525" y="3143536"/>
              <a:ext cx="3814087" cy="553998"/>
            </a:xfrm>
            <a:prstGeom prst="rect">
              <a:avLst/>
            </a:prstGeom>
            <a:noFill/>
          </p:spPr>
          <p:txBody>
            <a:bodyPr wrap="square" lIns="0" tIns="0" rIns="0" bIns="0" rtlCol="0">
              <a:spAutoFit/>
            </a:bodyPr>
            <a:lstStyle/>
            <a:p>
              <a:pPr algn="r"/>
              <a:r>
                <a:rPr lang="en-US" sz="3600" b="1" dirty="0">
                  <a:solidFill>
                    <a:schemeClr val="bg1"/>
                  </a:solidFill>
                </a:rPr>
                <a:t>Knowledge</a:t>
              </a:r>
              <a:endParaRPr lang="en-US" sz="2800" b="1" dirty="0">
                <a:solidFill>
                  <a:schemeClr val="bg1"/>
                </a:solidFill>
              </a:endParaRPr>
            </a:p>
          </p:txBody>
        </p:sp>
      </p:grpSp>
    </p:spTree>
    <p:extLst>
      <p:ext uri="{BB962C8B-B14F-4D97-AF65-F5344CB8AC3E}">
        <p14:creationId xmlns:p14="http://schemas.microsoft.com/office/powerpoint/2010/main" val="1645088208"/>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rPr>
              <a:t>Practice Cultural Competence</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84407" y="1066800"/>
            <a:ext cx="11402568" cy="5334000"/>
          </a:xfrm>
        </p:spPr>
        <p:txBody>
          <a:bodyPr/>
          <a:lstStyle/>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Cultural competence requires consistency and practice:</a:t>
            </a:r>
          </a:p>
          <a:p>
            <a:pPr marL="176213" marR="0" indent="-176213" algn="just">
              <a:spcBef>
                <a:spcPts val="600"/>
              </a:spcBef>
              <a:buClr>
                <a:schemeClr val="tx1"/>
              </a:buClr>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Ask questions and learn what answers mean in different cultures</a:t>
            </a:r>
          </a:p>
          <a:p>
            <a:pPr marL="176213" marR="0" indent="-176213" algn="just">
              <a:spcBef>
                <a:spcPts val="600"/>
              </a:spcBef>
              <a:buClr>
                <a:schemeClr val="tx1"/>
              </a:buClr>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Use clear, descriptive communication</a:t>
            </a:r>
          </a:p>
          <a:p>
            <a:pPr marL="176213" marR="0" indent="-176213" algn="just">
              <a:spcBef>
                <a:spcPts val="600"/>
              </a:spcBef>
              <a:buClr>
                <a:schemeClr val="tx1"/>
              </a:buClr>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Keep an open mind</a:t>
            </a:r>
          </a:p>
          <a:p>
            <a:pPr marL="176213" marR="0" indent="-176213" algn="just">
              <a:spcBef>
                <a:spcPts val="600"/>
              </a:spcBef>
              <a:buClr>
                <a:schemeClr val="tx1"/>
              </a:buClr>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Be aware of situations in which you may portray a lack of sensitivity</a:t>
            </a:r>
          </a:p>
          <a:p>
            <a:pPr marL="176213" marR="0" indent="-176213" algn="just">
              <a:spcBef>
                <a:spcPts val="600"/>
              </a:spcBef>
              <a:buClr>
                <a:schemeClr val="tx1"/>
              </a:buClr>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Seek out colleagues and peers of different cultures to learn more about interacting and respecting differences</a:t>
            </a: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35</a:t>
            </a:fld>
            <a:endParaRPr lang="en-US"/>
          </a:p>
        </p:txBody>
      </p:sp>
    </p:spTree>
    <p:extLst>
      <p:ext uri="{BB962C8B-B14F-4D97-AF65-F5344CB8AC3E}">
        <p14:creationId xmlns:p14="http://schemas.microsoft.com/office/powerpoint/2010/main" val="3715766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3794125"/>
            <a:ext cx="6263640" cy="762000"/>
          </a:xfrm>
        </p:spPr>
        <p:txBody>
          <a:bodyPr/>
          <a:lstStyle/>
          <a:p>
            <a:r>
              <a:rPr lang="en-US" sz="4800" dirty="0"/>
              <a:t>Resources</a:t>
            </a:r>
            <a:endParaRPr lang="en-US"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36</a:t>
            </a:fld>
            <a:endParaRPr lang="en-US" dirty="0">
              <a:solidFill>
                <a:schemeClr val="bg1"/>
              </a:solidFill>
            </a:endParaRPr>
          </a:p>
        </p:txBody>
      </p:sp>
    </p:spTree>
    <p:extLst>
      <p:ext uri="{BB962C8B-B14F-4D97-AF65-F5344CB8AC3E}">
        <p14:creationId xmlns:p14="http://schemas.microsoft.com/office/powerpoint/2010/main" val="2947429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C978-9CC0-165E-5917-1C3CF1590B5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699FCD4-6710-8BE9-FE16-8AC9AC7FBB68}"/>
              </a:ext>
            </a:extLst>
          </p:cNvPr>
          <p:cNvSpPr>
            <a:spLocks noGrp="1"/>
          </p:cNvSpPr>
          <p:nvPr>
            <p:ph sz="half" idx="1"/>
          </p:nvPr>
        </p:nvSpPr>
        <p:spPr>
          <a:xfrm>
            <a:off x="402336" y="1078993"/>
            <a:ext cx="11402568" cy="5093207"/>
          </a:xfrm>
        </p:spPr>
        <p:txBody>
          <a:bodyPr/>
          <a:lstStyle/>
          <a:p>
            <a:pPr marL="239713" indent="-239713">
              <a:spcAft>
                <a:spcPts val="0"/>
              </a:spcAft>
              <a:buFont typeface="Arial" panose="020B0604020202020204" pitchFamily="34" charset="0"/>
              <a:buChar char="•"/>
            </a:pPr>
            <a:r>
              <a:rPr lang="en-US" b="0" dirty="0">
                <a:solidFill>
                  <a:srgbClr val="54585A"/>
                </a:solidFill>
                <a:latin typeface="Century Gothic" charset="0"/>
                <a:ea typeface="ヒラギノ角ゴ Pro W3" charset="0"/>
                <a:cs typeface="ヒラギノ角ゴ Pro W3" charset="0"/>
              </a:rPr>
              <a:t>How to Strengthen Cultural Competence in Nursing Practice:</a:t>
            </a:r>
            <a:br>
              <a:rPr lang="en-US" b="0" dirty="0">
                <a:solidFill>
                  <a:srgbClr val="54585A"/>
                </a:solidFill>
                <a:latin typeface="Century Gothic" charset="0"/>
                <a:ea typeface="ヒラギノ角ゴ Pro W3" charset="0"/>
                <a:cs typeface="ヒラギノ角ゴ Pro W3" charset="0"/>
              </a:rPr>
            </a:br>
            <a:r>
              <a:rPr lang="en-US" b="0" dirty="0">
                <a:solidFill>
                  <a:srgbClr val="009944"/>
                </a:solidFill>
                <a:latin typeface="Century Gothic" charset="0"/>
                <a:ea typeface="ヒラギノ角ゴ Pro W3" charset="0"/>
                <a:cs typeface="ヒラギノ角ゴ Pro W3" charset="0"/>
                <a:hlinkClick r:id="rId2">
                  <a:extLst>
                    <a:ext uri="{A12FA001-AC4F-418D-AE19-62706E023703}">
                      <ahyp:hlinkClr xmlns:ahyp="http://schemas.microsoft.com/office/drawing/2018/hyperlinkcolor" val="tx"/>
                    </a:ext>
                  </a:extLst>
                </a:hlinkClick>
              </a:rPr>
              <a:t>https://www.masmedicalstaffing.com/2018/02/13/cultural-competence-in-nursing-practice/</a:t>
            </a:r>
            <a:endParaRPr lang="en-US" b="0" dirty="0">
              <a:solidFill>
                <a:srgbClr val="009944"/>
              </a:solidFill>
              <a:latin typeface="Century Gothic" charset="0"/>
              <a:ea typeface="ヒラギノ角ゴ Pro W3" charset="0"/>
              <a:cs typeface="ヒラギノ角ゴ Pro W3" charset="0"/>
            </a:endParaRPr>
          </a:p>
          <a:p>
            <a:pPr marL="239713" lvl="1" indent="-239713">
              <a:spcAft>
                <a:spcPts val="0"/>
              </a:spcAft>
              <a:buFont typeface="Arial" panose="020B0604020202020204" pitchFamily="34" charset="0"/>
              <a:buChar char="•"/>
            </a:pPr>
            <a:endParaRPr lang="en-US" dirty="0">
              <a:solidFill>
                <a:srgbClr val="54585A"/>
              </a:solidFill>
              <a:latin typeface="Century Gothic" charset="0"/>
              <a:ea typeface="ヒラギノ角ゴ Pro W3" charset="0"/>
              <a:cs typeface="ヒラギノ角ゴ Pro W3" charset="0"/>
            </a:endParaRPr>
          </a:p>
          <a:p>
            <a:pPr marL="239713" indent="-239713">
              <a:spcAft>
                <a:spcPts val="0"/>
              </a:spcAft>
              <a:buFont typeface="Arial" panose="020B0604020202020204" pitchFamily="34" charset="0"/>
              <a:buChar char="•"/>
            </a:pPr>
            <a:r>
              <a:rPr lang="en-US" b="0" dirty="0">
                <a:solidFill>
                  <a:srgbClr val="54585A"/>
                </a:solidFill>
                <a:latin typeface="Century Gothic" charset="0"/>
                <a:ea typeface="ヒラギノ角ゴ Pro W3" charset="0"/>
                <a:cs typeface="ヒラギノ角ゴ Pro W3" charset="0"/>
              </a:rPr>
              <a:t>National CLAS Standards:</a:t>
            </a:r>
            <a:br>
              <a:rPr lang="en-US" b="0" dirty="0">
                <a:solidFill>
                  <a:srgbClr val="54585A"/>
                </a:solidFill>
                <a:latin typeface="Century Gothic" charset="0"/>
                <a:ea typeface="ヒラギノ角ゴ Pro W3" charset="0"/>
                <a:cs typeface="ヒラギノ角ゴ Pro W3" charset="0"/>
              </a:rPr>
            </a:br>
            <a:r>
              <a:rPr lang="en-US" b="0" dirty="0">
                <a:solidFill>
                  <a:srgbClr val="009944"/>
                </a:solidFill>
                <a:latin typeface="Century Gothic" charset="0"/>
                <a:ea typeface="ヒラギノ角ゴ Pro W3" charset="0"/>
                <a:cs typeface="ヒラギノ角ゴ Pro W3" charset="0"/>
                <a:hlinkClick r:id="rId3">
                  <a:extLst>
                    <a:ext uri="{A12FA001-AC4F-418D-AE19-62706E023703}">
                      <ahyp:hlinkClr xmlns:ahyp="http://schemas.microsoft.com/office/drawing/2018/hyperlinkcolor" val="tx"/>
                    </a:ext>
                  </a:extLst>
                </a:hlinkClick>
              </a:rPr>
              <a:t>https://thinkculturalhealth.hhs.gov/clas</a:t>
            </a:r>
            <a:endParaRPr lang="en-US" b="0" dirty="0">
              <a:solidFill>
                <a:srgbClr val="009944"/>
              </a:solidFill>
              <a:latin typeface="Century Gothic" charset="0"/>
              <a:ea typeface="ヒラギノ角ゴ Pro W3" charset="0"/>
              <a:cs typeface="ヒラギノ角ゴ Pro W3" charset="0"/>
            </a:endParaRPr>
          </a:p>
          <a:p>
            <a:pPr marL="239713" indent="-239713">
              <a:spcAft>
                <a:spcPts val="0"/>
              </a:spcAft>
              <a:buFont typeface="Arial" panose="020B0604020202020204" pitchFamily="34" charset="0"/>
              <a:buChar char="•"/>
            </a:pPr>
            <a:endParaRPr lang="en-US" b="0" dirty="0">
              <a:solidFill>
                <a:srgbClr val="54585A"/>
              </a:solidFill>
              <a:latin typeface="Century Gothic" charset="0"/>
              <a:ea typeface="ヒラギノ角ゴ Pro W3" charset="0"/>
              <a:cs typeface="ヒラギノ角ゴ Pro W3" charset="0"/>
            </a:endParaRPr>
          </a:p>
          <a:p>
            <a:pPr marL="239713" indent="-239713">
              <a:spcAft>
                <a:spcPts val="0"/>
              </a:spcAft>
              <a:buFont typeface="Arial" panose="020B0604020202020204" pitchFamily="34" charset="0"/>
              <a:buChar char="•"/>
            </a:pPr>
            <a:r>
              <a:rPr lang="en-US" b="0" dirty="0">
                <a:solidFill>
                  <a:srgbClr val="54585A"/>
                </a:solidFill>
                <a:latin typeface="Century Gothic" charset="0"/>
                <a:ea typeface="ヒラギノ角ゴ Pro W3" charset="0"/>
                <a:cs typeface="ヒラギノ角ゴ Pro W3" charset="0"/>
              </a:rPr>
              <a:t>Enhancing Cultural Competence in Social Service Agencies: A Promising Approach to Serving Diverse Children and Families:</a:t>
            </a:r>
            <a:br>
              <a:rPr lang="en-US" b="0" dirty="0">
                <a:solidFill>
                  <a:srgbClr val="54585A"/>
                </a:solidFill>
                <a:latin typeface="Century Gothic" charset="0"/>
                <a:ea typeface="ヒラギノ角ゴ Pro W3" charset="0"/>
                <a:cs typeface="ヒラギノ角ゴ Pro W3" charset="0"/>
              </a:rPr>
            </a:br>
            <a:r>
              <a:rPr lang="en-US" b="0" dirty="0">
                <a:solidFill>
                  <a:srgbClr val="009944"/>
                </a:solidFill>
                <a:latin typeface="Century Gothic" charset="0"/>
                <a:ea typeface="ヒラギノ角ゴ Pro W3" charset="0"/>
                <a:cs typeface="ヒラギノ角ゴ Pro W3" charset="0"/>
                <a:hlinkClick r:id="rId4">
                  <a:extLst>
                    <a:ext uri="{A12FA001-AC4F-418D-AE19-62706E023703}">
                      <ahyp:hlinkClr xmlns:ahyp="http://schemas.microsoft.com/office/drawing/2018/hyperlinkcolor" val="tx"/>
                    </a:ext>
                  </a:extLst>
                </a:hlinkClick>
              </a:rPr>
              <a:t>https://www.acf.hhs.gov/sites/default/files/opre/brief_enhancing_cultural_competence_final_022114.pdf</a:t>
            </a:r>
            <a:endParaRPr lang="en-US" b="0" dirty="0">
              <a:solidFill>
                <a:srgbClr val="009944"/>
              </a:solidFill>
              <a:latin typeface="Century Gothic" charset="0"/>
              <a:ea typeface="ヒラギノ角ゴ Pro W3" charset="0"/>
              <a:cs typeface="ヒラギノ角ゴ Pro W3" charset="0"/>
            </a:endParaRPr>
          </a:p>
          <a:p>
            <a:pPr marL="239713" indent="-239713">
              <a:spcAft>
                <a:spcPts val="0"/>
              </a:spcAft>
              <a:buFont typeface="Arial" panose="020B0604020202020204" pitchFamily="34" charset="0"/>
              <a:buChar char="•"/>
            </a:pPr>
            <a:endParaRPr lang="en-US" b="0" dirty="0">
              <a:solidFill>
                <a:srgbClr val="54585A"/>
              </a:solidFill>
              <a:latin typeface="Century Gothic" charset="0"/>
              <a:ea typeface="ヒラギノ角ゴ Pro W3" charset="0"/>
              <a:cs typeface="ヒラギノ角ゴ Pro W3" charset="0"/>
            </a:endParaRPr>
          </a:p>
          <a:p>
            <a:pPr marL="239713" indent="-239713">
              <a:spcAft>
                <a:spcPts val="0"/>
              </a:spcAft>
              <a:buFont typeface="Arial" panose="020B0604020202020204" pitchFamily="34" charset="0"/>
              <a:buChar char="•"/>
            </a:pPr>
            <a:r>
              <a:rPr lang="en-US" b="0" dirty="0">
                <a:solidFill>
                  <a:srgbClr val="54585A"/>
                </a:solidFill>
                <a:latin typeface="Century Gothic" charset="0"/>
                <a:ea typeface="ヒラギノ角ゴ Pro W3" charset="0"/>
                <a:cs typeface="ヒラギノ角ゴ Pro W3" charset="0"/>
              </a:rPr>
              <a:t>Cultural Competence:</a:t>
            </a:r>
            <a:br>
              <a:rPr lang="en-US" b="0" dirty="0">
                <a:solidFill>
                  <a:srgbClr val="54585A"/>
                </a:solidFill>
                <a:latin typeface="Century Gothic" charset="0"/>
                <a:ea typeface="ヒラギノ角ゴ Pro W3" charset="0"/>
                <a:cs typeface="ヒラギノ角ゴ Pro W3" charset="0"/>
              </a:rPr>
            </a:br>
            <a:r>
              <a:rPr lang="en-US" b="0" dirty="0">
                <a:solidFill>
                  <a:srgbClr val="009944"/>
                </a:solidFill>
                <a:latin typeface="Century Gothic" charset="0"/>
                <a:ea typeface="ヒラギノ角ゴ Pro W3" charset="0"/>
                <a:cs typeface="ヒラギノ角ゴ Pro W3" charset="0"/>
                <a:hlinkClick r:id="rId5">
                  <a:extLst>
                    <a:ext uri="{A12FA001-AC4F-418D-AE19-62706E023703}">
                      <ahyp:hlinkClr xmlns:ahyp="http://schemas.microsoft.com/office/drawing/2018/hyperlinkcolor" val="tx"/>
                    </a:ext>
                  </a:extLst>
                </a:hlinkClick>
              </a:rPr>
              <a:t>https://www.asha.org/Practice-Portal/Professional-Issues/Cultural-Competence/</a:t>
            </a:r>
            <a:endParaRPr lang="en-US" b="0" dirty="0">
              <a:solidFill>
                <a:srgbClr val="009944"/>
              </a:solidFill>
              <a:latin typeface="Century Gothic" charset="0"/>
              <a:ea typeface="ヒラギノ角ゴ Pro W3" charset="0"/>
              <a:cs typeface="ヒラギノ角ゴ Pro W3" charset="0"/>
            </a:endParaRPr>
          </a:p>
          <a:p>
            <a:pPr marL="239713" indent="-239713">
              <a:spcAft>
                <a:spcPts val="0"/>
              </a:spcAft>
              <a:buFont typeface="Arial" panose="020B0604020202020204" pitchFamily="34" charset="0"/>
              <a:buChar char="•"/>
            </a:pPr>
            <a:endParaRPr lang="en-US" b="0" dirty="0">
              <a:solidFill>
                <a:srgbClr val="54585A"/>
              </a:solidFill>
              <a:latin typeface="Century Gothic" charset="0"/>
              <a:ea typeface="ヒラギノ角ゴ Pro W3" charset="0"/>
              <a:cs typeface="ヒラギノ角ゴ Pro W3" charset="0"/>
            </a:endParaRPr>
          </a:p>
          <a:p>
            <a:pPr marL="239713" indent="-239713">
              <a:spcAft>
                <a:spcPts val="0"/>
              </a:spcAft>
              <a:buFont typeface="Arial" panose="020B0604020202020204" pitchFamily="34" charset="0"/>
              <a:buChar char="•"/>
            </a:pPr>
            <a:r>
              <a:rPr lang="en-US" b="0" dirty="0">
                <a:solidFill>
                  <a:srgbClr val="54585A"/>
                </a:solidFill>
                <a:latin typeface="Century Gothic" charset="0"/>
                <a:ea typeface="ヒラギノ角ゴ Pro W3" charset="0"/>
                <a:cs typeface="ヒラギノ角ゴ Pro W3" charset="0"/>
              </a:rPr>
              <a:t>THP’s </a:t>
            </a:r>
            <a:r>
              <a:rPr lang="en-US" b="0" dirty="0">
                <a:solidFill>
                  <a:srgbClr val="009944"/>
                </a:solidFill>
                <a:latin typeface="Century Gothic" charset="0"/>
                <a:ea typeface="ヒラギノ角ゴ Pro W3" charset="0"/>
                <a:cs typeface="ヒラギノ角ゴ Pro W3" charset="0"/>
                <a:hlinkClick r:id="rId6">
                  <a:extLst>
                    <a:ext uri="{A12FA001-AC4F-418D-AE19-62706E023703}">
                      <ahyp:hlinkClr xmlns:ahyp="http://schemas.microsoft.com/office/drawing/2018/hyperlinkcolor" val="tx"/>
                    </a:ext>
                  </a:extLst>
                </a:hlinkClick>
              </a:rPr>
              <a:t>Language Access and Non-Discrimination Plan</a:t>
            </a:r>
            <a:endParaRPr lang="en-US" b="0" dirty="0">
              <a:solidFill>
                <a:srgbClr val="009944"/>
              </a:solidFill>
              <a:latin typeface="Century Gothic" charset="0"/>
              <a:ea typeface="ヒラギノ角ゴ Pro W3" charset="0"/>
              <a:cs typeface="ヒラギノ角ゴ Pro W3" charset="0"/>
            </a:endParaRPr>
          </a:p>
          <a:p>
            <a:pPr>
              <a:spcAft>
                <a:spcPts val="0"/>
              </a:spcAft>
            </a:pPr>
            <a:endParaRPr lang="en-US" b="0" dirty="0">
              <a:solidFill>
                <a:srgbClr val="54585A"/>
              </a:solidFill>
              <a:latin typeface="Century Gothic" charset="0"/>
              <a:ea typeface="ヒラギノ角ゴ Pro W3" charset="0"/>
              <a:cs typeface="ヒラギノ角ゴ Pro W3" charset="0"/>
            </a:endParaRPr>
          </a:p>
          <a:p>
            <a:pPr marL="239713" indent="-239713">
              <a:spcAft>
                <a:spcPts val="0"/>
              </a:spcAft>
              <a:buClr>
                <a:schemeClr val="tx1"/>
              </a:buClr>
              <a:buFont typeface="Arial" panose="020B0604020202020204" pitchFamily="34" charset="0"/>
              <a:buChar char="•"/>
            </a:pPr>
            <a:r>
              <a:rPr lang="en-US" b="0" dirty="0" err="1">
                <a:solidFill>
                  <a:srgbClr val="54585A"/>
                </a:solidFill>
                <a:latin typeface="Century Gothic" charset="0"/>
                <a:ea typeface="ヒラギノ角ゴ Pro W3" charset="0"/>
                <a:cs typeface="ヒラギノ角ゴ Pro W3" charset="0"/>
              </a:rPr>
              <a:t>Findhelp.org</a:t>
            </a:r>
            <a:r>
              <a:rPr lang="en-US" b="0" dirty="0">
                <a:solidFill>
                  <a:srgbClr val="54585A"/>
                </a:solidFill>
                <a:latin typeface="Century Gothic" charset="0"/>
                <a:ea typeface="ヒラギノ角ゴ Pro W3" charset="0"/>
                <a:cs typeface="ヒラギノ角ゴ Pro W3" charset="0"/>
              </a:rPr>
              <a:t>: </a:t>
            </a:r>
            <a:r>
              <a:rPr lang="en-US" b="0" dirty="0">
                <a:solidFill>
                  <a:srgbClr val="009944"/>
                </a:solidFill>
                <a:latin typeface="Century Gothic" charset="0"/>
                <a:ea typeface="ヒラギノ角ゴ Pro W3" charset="0"/>
                <a:cs typeface="ヒラギノ角ゴ Pro W3" charset="0"/>
                <a:hlinkClick r:id="rId7">
                  <a:extLst>
                    <a:ext uri="{A12FA001-AC4F-418D-AE19-62706E023703}">
                      <ahyp:hlinkClr xmlns:ahyp="http://schemas.microsoft.com/office/drawing/2018/hyperlinkcolor" val="tx"/>
                    </a:ext>
                  </a:extLst>
                </a:hlinkClick>
              </a:rPr>
              <a:t>https//www.findhelp.org/?ref=company_subdomain</a:t>
            </a:r>
            <a:endParaRPr lang="en-US" b="0" dirty="0">
              <a:solidFill>
                <a:srgbClr val="009944"/>
              </a:solidFill>
              <a:latin typeface="Century Gothic" charset="0"/>
              <a:ea typeface="ヒラギノ角ゴ Pro W3" charset="0"/>
              <a:cs typeface="ヒラギノ角ゴ Pro W3" charset="0"/>
            </a:endParaRPr>
          </a:p>
          <a:p>
            <a:endParaRPr lang="en-US" dirty="0"/>
          </a:p>
        </p:txBody>
      </p:sp>
      <p:sp>
        <p:nvSpPr>
          <p:cNvPr id="4" name="Slide Number Placeholder 3">
            <a:extLst>
              <a:ext uri="{FF2B5EF4-FFF2-40B4-BE49-F238E27FC236}">
                <a16:creationId xmlns:a16="http://schemas.microsoft.com/office/drawing/2014/main" id="{A8278409-9B2A-6993-62C5-E706D87D7A7B}"/>
              </a:ext>
            </a:extLst>
          </p:cNvPr>
          <p:cNvSpPr>
            <a:spLocks noGrp="1"/>
          </p:cNvSpPr>
          <p:nvPr>
            <p:ph type="sldNum" sz="quarter" idx="12"/>
          </p:nvPr>
        </p:nvSpPr>
        <p:spPr/>
        <p:txBody>
          <a:bodyPr/>
          <a:lstStyle/>
          <a:p>
            <a:fld id="{6EBBDEB6-ADCD-D641-8823-BCD8C814EB60}" type="slidenum">
              <a:rPr lang="en-US" smtClean="0"/>
              <a:t>37</a:t>
            </a:fld>
            <a:endParaRPr lang="en-US"/>
          </a:p>
        </p:txBody>
      </p:sp>
    </p:spTree>
    <p:extLst>
      <p:ext uri="{BB962C8B-B14F-4D97-AF65-F5344CB8AC3E}">
        <p14:creationId xmlns:p14="http://schemas.microsoft.com/office/powerpoint/2010/main" val="1591656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3DA4-67F0-7EB7-A7CC-0CA8E3E86CD4}"/>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6ED1F551-A90B-1E51-992E-7F084F8C940E}"/>
              </a:ext>
            </a:extLst>
          </p:cNvPr>
          <p:cNvSpPr>
            <a:spLocks noGrp="1"/>
          </p:cNvSpPr>
          <p:nvPr>
            <p:ph sz="half" idx="1"/>
          </p:nvPr>
        </p:nvSpPr>
        <p:spPr/>
        <p:txBody>
          <a:bodyPr/>
          <a:lstStyle/>
          <a:p>
            <a:pPr algn="just"/>
            <a:r>
              <a:rPr lang="en-US" sz="1600" b="0" i="1" dirty="0"/>
              <a:t>The information contained in this training was developed for the exclusive use of The Health Plan of West Virginia, Inc., and its subsidiaries (THP). The information included is for informational purposes only. Neither these materials nor the information included should be construed as legal advice on any subject matter or any purpose. THP does not guarantee the accuracy, </a:t>
            </a:r>
            <a:r>
              <a:rPr lang="en-US" sz="1600" b="0" i="1" dirty="0" err="1"/>
              <a:t>currentness</a:t>
            </a:r>
            <a:r>
              <a:rPr lang="en-US" sz="1600" b="0" i="1" dirty="0"/>
              <a:t>, sufficiency, suitability, validity, or relevance of the information contained herein, including any text, graphics, links and/or other items. THP expressly disclaims responsibility for any errors, omissions, or inaccuracies in the content. Changes in this area that may affect these materials and the information included therein can occur at any time. THP expressly disclaims any responsibility for updating the content of these materials. At the same time, THP reserves the right to change the content of its internal materials without any duty to post or share the updated materials, and/or to notify any individual or entity of the updates. Further, THP does not make any representations of the information’s applicability to any entity or individual, to any situation, or in any state or jurisdiction. Recipients of the content of this training should not act or refrain from acting on the basis of any information included in this training without seeking appropriate legal advice. The copyright for these materials is reserved. Any reproduction of this content is prohibited with the sole exception of reproductions for individual, non-commercial, informational-only use. Any individual or entity using or reviewing these materials agrees to be responsible for reading this disclaimer and acting in accordance with its terms. This disclaimer is to be regarded as part of the materials. If sections and/or individual terms of this disclaimer are not legal or applicable, the content and validity of all other sections and/or individual terms are not affected and should be construed to apply in as fully as possible.</a:t>
            </a:r>
          </a:p>
        </p:txBody>
      </p:sp>
      <p:sp>
        <p:nvSpPr>
          <p:cNvPr id="4" name="Slide Number Placeholder 3">
            <a:extLst>
              <a:ext uri="{FF2B5EF4-FFF2-40B4-BE49-F238E27FC236}">
                <a16:creationId xmlns:a16="http://schemas.microsoft.com/office/drawing/2014/main" id="{99FC1164-6787-1AA0-B974-0CAB943D6326}"/>
              </a:ext>
            </a:extLst>
          </p:cNvPr>
          <p:cNvSpPr>
            <a:spLocks noGrp="1"/>
          </p:cNvSpPr>
          <p:nvPr>
            <p:ph type="sldNum" sz="quarter" idx="12"/>
          </p:nvPr>
        </p:nvSpPr>
        <p:spPr/>
        <p:txBody>
          <a:bodyPr/>
          <a:lstStyle/>
          <a:p>
            <a:fld id="{6EBBDEB6-ADCD-D641-8823-BCD8C814EB60}" type="slidenum">
              <a:rPr lang="en-US" smtClean="0"/>
              <a:t>38</a:t>
            </a:fld>
            <a:endParaRPr lang="en-US"/>
          </a:p>
        </p:txBody>
      </p:sp>
    </p:spTree>
    <p:extLst>
      <p:ext uri="{BB962C8B-B14F-4D97-AF65-F5344CB8AC3E}">
        <p14:creationId xmlns:p14="http://schemas.microsoft.com/office/powerpoint/2010/main" val="404696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Cultural Competence Expectations</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195444"/>
            <a:ext cx="11402568" cy="4851160"/>
          </a:xfrm>
        </p:spPr>
        <p:txBody>
          <a:bodyPr/>
          <a:lstStyle/>
          <a:p>
            <a:pPr marL="0" marR="0" algn="just">
              <a:spcBef>
                <a:spcPts val="600"/>
              </a:spcBef>
              <a:spcAft>
                <a:spcPts val="1800"/>
              </a:spcAft>
            </a:pPr>
            <a:r>
              <a:rPr lang="en-US" sz="2000" b="0" dirty="0">
                <a:solidFill>
                  <a:schemeClr val="tx1"/>
                </a:solidFill>
                <a:effectLst/>
                <a:ea typeface="Calibri" panose="020F0502020204030204" pitchFamily="34" charset="0"/>
                <a:cs typeface="Arial" panose="020B0604020202020204" pitchFamily="34" charset="0"/>
              </a:rPr>
              <a:t>The </a:t>
            </a:r>
            <a:r>
              <a:rPr lang="en-US" sz="2000" dirty="0">
                <a:solidFill>
                  <a:schemeClr val="tx1"/>
                </a:solidFill>
                <a:effectLst/>
                <a:ea typeface="Calibri" panose="020F0502020204030204" pitchFamily="34" charset="0"/>
                <a:cs typeface="Arial" panose="020B0604020202020204" pitchFamily="34" charset="0"/>
              </a:rPr>
              <a:t>West Virginia Bureau for Medical Services (BMS) and West Virginia Children’s Health Insurance Program (WVCHIP) </a:t>
            </a:r>
            <a:r>
              <a:rPr lang="en-US" sz="2000" b="0" dirty="0">
                <a:solidFill>
                  <a:schemeClr val="tx1"/>
                </a:solidFill>
                <a:effectLst/>
                <a:ea typeface="Calibri" panose="020F0502020204030204" pitchFamily="34" charset="0"/>
                <a:cs typeface="Arial" panose="020B0604020202020204" pitchFamily="34" charset="0"/>
              </a:rPr>
              <a:t>requires that services provided to Medicaid/WVCHIP enrollees be provided in a culturally competent manner. </a:t>
            </a:r>
          </a:p>
          <a:p>
            <a:pPr marL="0" marR="0" algn="just">
              <a:spcBef>
                <a:spcPts val="600"/>
              </a:spcBef>
              <a:spcAft>
                <a:spcPts val="1800"/>
              </a:spcAft>
            </a:pPr>
            <a:r>
              <a:rPr lang="en-US" sz="2000" b="0" dirty="0">
                <a:solidFill>
                  <a:schemeClr val="tx1"/>
                </a:solidFill>
                <a:ea typeface="Calibri" panose="020F0502020204030204" pitchFamily="34" charset="0"/>
                <a:cs typeface="Arial" panose="020B0604020202020204" pitchFamily="34" charset="0"/>
              </a:rPr>
              <a:t>The </a:t>
            </a:r>
            <a:r>
              <a:rPr lang="en-US" sz="2000" dirty="0">
                <a:solidFill>
                  <a:schemeClr val="tx1"/>
                </a:solidFill>
                <a:ea typeface="Calibri" panose="020F0502020204030204" pitchFamily="34" charset="0"/>
                <a:cs typeface="Arial" panose="020B0604020202020204" pitchFamily="34" charset="0"/>
              </a:rPr>
              <a:t>Centers for Medicare and Medicaid Services (CMS) </a:t>
            </a:r>
            <a:r>
              <a:rPr lang="en-US" sz="2000" b="0" dirty="0">
                <a:solidFill>
                  <a:schemeClr val="tx1"/>
                </a:solidFill>
                <a:ea typeface="Calibri" panose="020F0502020204030204" pitchFamily="34" charset="0"/>
                <a:cs typeface="Arial" panose="020B0604020202020204" pitchFamily="34" charset="0"/>
              </a:rPr>
              <a:t>states that Medicare Part C and Part D plans may not discriminate based on race, ethnicity, national origin, religion, gender, sex, age, mental or physical disability, health status, receipt of health care, claims experience, medical history, genetic information, evidence of insurability or geographic location</a:t>
            </a:r>
          </a:p>
          <a:p>
            <a:pPr marL="0" marR="0" algn="just">
              <a:spcBef>
                <a:spcPts val="600"/>
              </a:spcBef>
              <a:spcAft>
                <a:spcPts val="1800"/>
              </a:spcAft>
            </a:pPr>
            <a:r>
              <a:rPr lang="en-US" sz="2000" b="0" dirty="0">
                <a:solidFill>
                  <a:schemeClr val="tx1"/>
                </a:solidFill>
                <a:effectLst/>
                <a:ea typeface="Calibri" panose="020F0502020204030204" pitchFamily="34" charset="0"/>
                <a:cs typeface="Arial" panose="020B0604020202020204" pitchFamily="34" charset="0"/>
              </a:rPr>
              <a:t>Non</a:t>
            </a:r>
            <a:r>
              <a:rPr lang="en-US" sz="2000" b="0" dirty="0">
                <a:solidFill>
                  <a:schemeClr val="tx1"/>
                </a:solidFill>
                <a:ea typeface="Calibri" panose="020F0502020204030204" pitchFamily="34" charset="0"/>
                <a:cs typeface="Arial" panose="020B0604020202020204" pitchFamily="34" charset="0"/>
              </a:rPr>
              <a:t>-discrimination requirements include providing equal access to patients with limited English proficiency or limited reading skills</a:t>
            </a:r>
          </a:p>
          <a:p>
            <a:pPr marL="0" marR="0" algn="just">
              <a:spcBef>
                <a:spcPts val="600"/>
              </a:spcBef>
              <a:spcAft>
                <a:spcPts val="1800"/>
              </a:spcAft>
            </a:pPr>
            <a:r>
              <a:rPr lang="en-US" sz="2000" b="0" dirty="0">
                <a:solidFill>
                  <a:schemeClr val="tx1"/>
                </a:solidFill>
                <a:effectLst/>
                <a:ea typeface="Calibri" panose="020F0502020204030204" pitchFamily="34" charset="0"/>
                <a:cs typeface="Arial" panose="020B0604020202020204" pitchFamily="34" charset="0"/>
              </a:rPr>
              <a:t>Section 1557 of the Affordable Care Act (ACA) requires providers to </a:t>
            </a:r>
            <a:r>
              <a:rPr lang="en-US" sz="2000" b="0" dirty="0">
                <a:solidFill>
                  <a:schemeClr val="tx1"/>
                </a:solidFill>
                <a:ea typeface="Calibri" panose="020F0502020204030204" pitchFamily="34" charset="0"/>
                <a:cs typeface="Arial" panose="020B0604020202020204" pitchFamily="34" charset="0"/>
              </a:rPr>
              <a:t>provide free communication assistance to meet the special needs of their patients.</a:t>
            </a:r>
            <a:endParaRPr lang="en-US" sz="2000" b="0" dirty="0">
              <a:solidFill>
                <a:schemeClr val="tx1"/>
              </a:solidFill>
              <a:effectLst/>
              <a:ea typeface="Calibri" panose="020F0502020204030204" pitchFamily="34" charset="0"/>
              <a:cs typeface="Arial" panose="020B0604020202020204" pitchFamily="34" charset="0"/>
            </a:endParaRP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4</a:t>
            </a:fld>
            <a:endParaRPr lang="en-US"/>
          </a:p>
        </p:txBody>
      </p:sp>
    </p:spTree>
    <p:extLst>
      <p:ext uri="{BB962C8B-B14F-4D97-AF65-F5344CB8AC3E}">
        <p14:creationId xmlns:p14="http://schemas.microsoft.com/office/powerpoint/2010/main" val="318666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Culture and Health Care</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245422"/>
            <a:ext cx="11402568" cy="4367156"/>
          </a:xfrm>
        </p:spPr>
        <p:txBody>
          <a:bodyPr/>
          <a:lstStyle/>
          <a:p>
            <a:pPr marL="0" marR="0" algn="just">
              <a:spcBef>
                <a:spcPts val="600"/>
              </a:spcBef>
              <a:spcAft>
                <a:spcPts val="1800"/>
              </a:spcAft>
            </a:pPr>
            <a:r>
              <a:rPr lang="en-US" sz="2000" dirty="0">
                <a:solidFill>
                  <a:schemeClr val="tx1"/>
                </a:solidFill>
                <a:effectLst/>
                <a:ea typeface="Calibri" panose="020F0502020204030204" pitchFamily="34" charset="0"/>
                <a:cs typeface="Arial" panose="020B0604020202020204" pitchFamily="34" charset="0"/>
              </a:rPr>
              <a:t>Culture refers to the behaviors, language, customs, arts, morals, knowledge, and beliefs of a particular group of people. </a:t>
            </a:r>
            <a:r>
              <a:rPr lang="en-US" sz="2000" b="0" dirty="0">
                <a:solidFill>
                  <a:schemeClr val="tx1"/>
                </a:solidFill>
                <a:effectLst/>
                <a:ea typeface="Calibri" panose="020F0502020204030204" pitchFamily="34" charset="0"/>
                <a:cs typeface="Arial" panose="020B0604020202020204" pitchFamily="34" charset="0"/>
              </a:rPr>
              <a:t>This group could be of a national, racial, ethnic, religious, geographic, age-related, or other social nature. </a:t>
            </a:r>
          </a:p>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Culture and language may influence:</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Health</a:t>
            </a:r>
            <a:r>
              <a:rPr lang="en-US" sz="2000" b="0" dirty="0">
                <a:solidFill>
                  <a:schemeClr val="tx1"/>
                </a:solidFill>
                <a:ea typeface="Calibri" panose="020F0502020204030204" pitchFamily="34" charset="0"/>
                <a:cs typeface="Arial" panose="020B0604020202020204" pitchFamily="34" charset="0"/>
              </a:rPr>
              <a:t>, healing, and wellness belief systems</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How illness, disease, and their causes are perceived</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 behaviors and attitudes of patients seeking health care</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How patients present their problems, situations, and information to others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How patients respond to interventions and care plans</a:t>
            </a:r>
            <a:endParaRPr lang="en-US" sz="2000" b="0" dirty="0">
              <a:solidFill>
                <a:schemeClr val="tx1"/>
              </a:solidFill>
              <a:effectLst/>
              <a:ea typeface="Calibri" panose="020F0502020204030204" pitchFamily="34" charset="0"/>
              <a:cs typeface="Arial" panose="020B0604020202020204" pitchFamily="34" charset="0"/>
            </a:endParaRP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5</a:t>
            </a:fld>
            <a:endParaRPr lang="en-US"/>
          </a:p>
        </p:txBody>
      </p:sp>
    </p:spTree>
    <p:extLst>
      <p:ext uri="{BB962C8B-B14F-4D97-AF65-F5344CB8AC3E}">
        <p14:creationId xmlns:p14="http://schemas.microsoft.com/office/powerpoint/2010/main" val="257039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Cultural Differences</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245422"/>
            <a:ext cx="11402568" cy="3859978"/>
          </a:xfrm>
        </p:spPr>
        <p:txBody>
          <a:bodyPr/>
          <a:lstStyle/>
          <a:p>
            <a:pPr marL="0" marR="0" algn="just">
              <a:spcBef>
                <a:spcPts val="600"/>
              </a:spcBef>
            </a:pPr>
            <a:r>
              <a:rPr lang="en-US" sz="2000" dirty="0">
                <a:solidFill>
                  <a:srgbClr val="009944"/>
                </a:solidFill>
                <a:effectLst/>
                <a:ea typeface="Calibri" panose="020F0502020204030204" pitchFamily="34" charset="0"/>
                <a:cs typeface="Arial" panose="020B0604020202020204" pitchFamily="34" charset="0"/>
              </a:rPr>
              <a:t>Cultural differences can create confusion and misunderstandings:</a:t>
            </a:r>
            <a:endParaRPr lang="en-US" sz="2000" b="0" dirty="0">
              <a:solidFill>
                <a:srgbClr val="009944"/>
              </a:solidFill>
              <a:effectLst/>
              <a:ea typeface="Calibri" panose="020F0502020204030204" pitchFamily="34" charset="0"/>
              <a:cs typeface="Arial" panose="020B0604020202020204" pitchFamily="34" charset="0"/>
            </a:endParaRPr>
          </a:p>
          <a:p>
            <a:pPr marL="176213" marR="0" indent="-176213" algn="just">
              <a:spcBef>
                <a:spcPts val="600"/>
              </a:spcBef>
              <a:spcAft>
                <a:spcPts val="1200"/>
              </a:spcAft>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Innocent remarks or actions may unintentionally insult or anger a person from a different culture</a:t>
            </a:r>
            <a:endParaRPr lang="en-US" sz="2000" b="0" dirty="0">
              <a:solidFill>
                <a:schemeClr val="tx1"/>
              </a:solidFill>
              <a:ea typeface="Calibri" panose="020F0502020204030204" pitchFamily="34" charset="0"/>
              <a:cs typeface="Arial" panose="020B0604020202020204" pitchFamily="34" charset="0"/>
            </a:endParaRPr>
          </a:p>
          <a:p>
            <a:pPr marL="176213" marR="0" indent="-176213" algn="just">
              <a:spcBef>
                <a:spcPts val="600"/>
              </a:spcBef>
              <a:spcAft>
                <a:spcPts val="1200"/>
              </a:spcAft>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Failure to understand cultural differences can cause misunderstanding and create barriers to </a:t>
            </a:r>
            <a:r>
              <a:rPr lang="en-US" sz="2000" b="0" dirty="0">
                <a:solidFill>
                  <a:schemeClr val="tx1"/>
                </a:solidFill>
                <a:ea typeface="Calibri" panose="020F0502020204030204" pitchFamily="34" charset="0"/>
                <a:cs typeface="Arial" panose="020B0604020202020204" pitchFamily="34" charset="0"/>
              </a:rPr>
              <a:t>obtaining appropriate care</a:t>
            </a:r>
            <a:endParaRPr lang="en-US" sz="2000" b="0" dirty="0">
              <a:solidFill>
                <a:schemeClr val="tx1"/>
              </a:solidFill>
              <a:effectLst/>
              <a:ea typeface="Calibri" panose="020F0502020204030204" pitchFamily="34" charset="0"/>
              <a:cs typeface="Arial" panose="020B0604020202020204" pitchFamily="34" charset="0"/>
            </a:endParaRPr>
          </a:p>
          <a:p>
            <a:pPr marL="176213" marR="0" indent="-176213" algn="just">
              <a:spcBef>
                <a:spcPts val="600"/>
              </a:spcBef>
              <a:spcAft>
                <a:spcPts val="1200"/>
              </a:spcAft>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Different culture may be suspicious of medical techniques and/or approaches from other cultures and may fail to follow a prescribed treatment plan</a:t>
            </a:r>
          </a:p>
          <a:p>
            <a:pPr marL="176213" marR="0" indent="-176213" algn="just">
              <a:spcBef>
                <a:spcPts val="600"/>
              </a:spcBef>
              <a:spcAft>
                <a:spcPts val="1200"/>
              </a:spcAft>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Individuals from certain cultures may hesitate to ask questions even when they don’t understand</a:t>
            </a: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6</a:t>
            </a:fld>
            <a:endParaRPr lang="en-US"/>
          </a:p>
        </p:txBody>
      </p:sp>
      <p:sp>
        <p:nvSpPr>
          <p:cNvPr id="2" name="TextBox 1">
            <a:extLst>
              <a:ext uri="{FF2B5EF4-FFF2-40B4-BE49-F238E27FC236}">
                <a16:creationId xmlns:a16="http://schemas.microsoft.com/office/drawing/2014/main" id="{704EC068-0101-0956-10D8-1D9D99F2C661}"/>
              </a:ext>
            </a:extLst>
          </p:cNvPr>
          <p:cNvSpPr txBox="1"/>
          <p:nvPr/>
        </p:nvSpPr>
        <p:spPr>
          <a:xfrm>
            <a:off x="411861" y="5509574"/>
            <a:ext cx="11368278" cy="830997"/>
          </a:xfrm>
          <a:prstGeom prst="rect">
            <a:avLst/>
          </a:prstGeom>
          <a:solidFill>
            <a:srgbClr val="009944"/>
          </a:solidFill>
          <a:ln>
            <a:solidFill>
              <a:srgbClr val="009944"/>
            </a:solidFill>
          </a:ln>
        </p:spPr>
        <p:txBody>
          <a:bodyPr wrap="square" rtlCol="0">
            <a:spAutoFit/>
          </a:bodyPr>
          <a:lstStyle/>
          <a:p>
            <a:pPr algn="ctr"/>
            <a:r>
              <a:rPr lang="en-US" sz="2400" b="1" dirty="0">
                <a:solidFill>
                  <a:schemeClr val="bg1"/>
                </a:solidFill>
                <a:latin typeface="Century Gothic" panose="020B0502020202020204" pitchFamily="34" charset="0"/>
              </a:rPr>
              <a:t>Cultural competence is the cornerstone of providing superior care for people of all cultures.</a:t>
            </a:r>
          </a:p>
        </p:txBody>
      </p:sp>
    </p:spTree>
    <p:extLst>
      <p:ext uri="{BB962C8B-B14F-4D97-AF65-F5344CB8AC3E}">
        <p14:creationId xmlns:p14="http://schemas.microsoft.com/office/powerpoint/2010/main" val="366105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Cultural Competency</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245422"/>
            <a:ext cx="11402568" cy="4367156"/>
          </a:xfrm>
        </p:spPr>
        <p:txBody>
          <a:bodyPr/>
          <a:lstStyle/>
          <a:p>
            <a:pPr marL="0" marR="0" algn="just">
              <a:spcBef>
                <a:spcPts val="600"/>
              </a:spcBef>
              <a:spcAft>
                <a:spcPts val="1800"/>
              </a:spcAft>
            </a:pPr>
            <a:r>
              <a:rPr lang="en-US" sz="2000" dirty="0">
                <a:solidFill>
                  <a:schemeClr val="tx1"/>
                </a:solidFill>
                <a:effectLst/>
                <a:ea typeface="Calibri" panose="020F0502020204030204" pitchFamily="34" charset="0"/>
                <a:cs typeface="Arial" panose="020B0604020202020204" pitchFamily="34" charset="0"/>
              </a:rPr>
              <a:t>Cultural competency in healthcare is the ability of providers and organizations to effectively deliver healthcare services that meet the social, cultural and linguistic needs of patients. </a:t>
            </a:r>
            <a:r>
              <a:rPr lang="en-US" sz="2000" b="0" dirty="0">
                <a:solidFill>
                  <a:schemeClr val="tx1"/>
                </a:solidFill>
                <a:effectLst/>
                <a:ea typeface="Calibri" panose="020F0502020204030204" pitchFamily="34" charset="0"/>
                <a:cs typeface="Arial" panose="020B0604020202020204" pitchFamily="34" charset="0"/>
              </a:rPr>
              <a:t> </a:t>
            </a:r>
          </a:p>
          <a:p>
            <a:pPr marL="0" marR="0" algn="just">
              <a:spcBef>
                <a:spcPts val="600"/>
              </a:spcBef>
            </a:pPr>
            <a:r>
              <a:rPr lang="en-US" sz="2000" dirty="0">
                <a:solidFill>
                  <a:srgbClr val="009944"/>
                </a:solidFill>
                <a:ea typeface="Calibri" panose="020F0502020204030204" pitchFamily="34" charset="0"/>
                <a:cs typeface="Arial" panose="020B0604020202020204" pitchFamily="34" charset="0"/>
              </a:rPr>
              <a:t>Cultural competency is needed to:</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Respond to demographic changes in the United States</a:t>
            </a:r>
            <a:endParaRPr lang="en-US" sz="2000" b="0" dirty="0">
              <a:solidFill>
                <a:schemeClr val="tx1"/>
              </a:solidFill>
              <a:ea typeface="Calibri" panose="020F0502020204030204" pitchFamily="34" charset="0"/>
              <a:cs typeface="Arial" panose="020B0604020202020204" pitchFamily="34" charset="0"/>
            </a:endParaRP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Eliminate disparities in the health status of people based on racial, ethnic, and cultural backgrounds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Improve the quality of services and health outcomes</a:t>
            </a:r>
          </a:p>
          <a:p>
            <a:pPr marL="176213" marR="0" indent="-176213" algn="just">
              <a:spcBef>
                <a:spcPts val="600"/>
              </a:spcBef>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Meet legislative, regulatory and accreditation mandates</a:t>
            </a:r>
          </a:p>
          <a:p>
            <a:pPr marL="176213" marR="0" indent="-176213" algn="just">
              <a:spcBef>
                <a:spcPts val="600"/>
              </a:spcBef>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Create a competitive edge in the marketplace and decrease the likelihood of liability claims</a:t>
            </a:r>
            <a:endParaRPr lang="en-US" sz="2000" b="0" dirty="0">
              <a:solidFill>
                <a:schemeClr val="tx1"/>
              </a:solidFill>
              <a:effectLst/>
              <a:ea typeface="Calibri" panose="020F0502020204030204" pitchFamily="34" charset="0"/>
              <a:cs typeface="Arial" panose="020B0604020202020204" pitchFamily="34" charset="0"/>
            </a:endParaRP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7</a:t>
            </a:fld>
            <a:endParaRPr lang="en-US"/>
          </a:p>
        </p:txBody>
      </p:sp>
    </p:spTree>
    <p:extLst>
      <p:ext uri="{BB962C8B-B14F-4D97-AF65-F5344CB8AC3E}">
        <p14:creationId xmlns:p14="http://schemas.microsoft.com/office/powerpoint/2010/main" val="728118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Implicit Bias</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314682"/>
            <a:ext cx="11402568" cy="3250378"/>
          </a:xfrm>
        </p:spPr>
        <p:txBody>
          <a:bodyPr/>
          <a:lstStyle/>
          <a:p>
            <a:pPr marL="0" marR="0" algn="just">
              <a:spcBef>
                <a:spcPts val="600"/>
              </a:spcBef>
            </a:pPr>
            <a:r>
              <a:rPr lang="en-US" sz="2000" dirty="0">
                <a:solidFill>
                  <a:schemeClr val="tx1"/>
                </a:solidFill>
                <a:effectLst/>
                <a:ea typeface="Calibri" panose="020F0502020204030204" pitchFamily="34" charset="0"/>
                <a:cs typeface="Arial" panose="020B0604020202020204" pitchFamily="34" charset="0"/>
              </a:rPr>
              <a:t>Implicit bias is the unconscious application of attitudes, preferences, or stereotypes toward a group of people that impact our actions and decisions.</a:t>
            </a:r>
            <a:endParaRPr lang="en-US" sz="2000" b="0" dirty="0">
              <a:solidFill>
                <a:schemeClr val="tx1"/>
              </a:solidFill>
              <a:effectLst/>
              <a:ea typeface="Calibri" panose="020F0502020204030204" pitchFamily="34" charset="0"/>
              <a:cs typeface="Arial" panose="020B0604020202020204" pitchFamily="34" charset="0"/>
            </a:endParaRPr>
          </a:p>
          <a:p>
            <a:pPr marL="176213" marR="0" indent="-176213" algn="just">
              <a:spcBef>
                <a:spcPts val="600"/>
              </a:spcBef>
              <a:spcAft>
                <a:spcPts val="1200"/>
              </a:spcAft>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Without realizing it, we all have hidden biases that influence our behavior</a:t>
            </a:r>
          </a:p>
          <a:p>
            <a:pPr marL="176213" marR="0" indent="-176213" algn="just">
              <a:spcBef>
                <a:spcPts val="600"/>
              </a:spcBef>
              <a:spcAft>
                <a:spcPts val="1200"/>
              </a:spcAft>
              <a:buFont typeface="Arial" panose="020B0604020202020204" pitchFamily="34" charset="0"/>
              <a:buChar char="•"/>
            </a:pPr>
            <a:r>
              <a:rPr lang="en-US" sz="2000" b="0" dirty="0">
                <a:solidFill>
                  <a:schemeClr val="tx1"/>
                </a:solidFill>
                <a:ea typeface="Calibri" panose="020F0502020204030204" pitchFamily="34" charset="0"/>
                <a:cs typeface="Arial" panose="020B0604020202020204" pitchFamily="34" charset="0"/>
              </a:rPr>
              <a:t>These biases are formed over time and are influenced by our background, our past experiences, and the things we see in the media</a:t>
            </a:r>
          </a:p>
          <a:p>
            <a:pPr marL="176213" marR="0" indent="-176213" algn="just">
              <a:spcBef>
                <a:spcPts val="600"/>
              </a:spcBef>
              <a:spcAft>
                <a:spcPts val="1200"/>
              </a:spcAft>
              <a:buFont typeface="Arial" panose="020B0604020202020204" pitchFamily="34" charset="0"/>
              <a:buChar char="•"/>
            </a:pPr>
            <a:r>
              <a:rPr lang="en-US" sz="2000" b="0" dirty="0">
                <a:solidFill>
                  <a:schemeClr val="tx1"/>
                </a:solidFill>
                <a:effectLst/>
                <a:ea typeface="Calibri" panose="020F0502020204030204" pitchFamily="34" charset="0"/>
                <a:cs typeface="Arial" panose="020B0604020202020204" pitchFamily="34" charset="0"/>
              </a:rPr>
              <a:t>Implicit bias can be harmful. The actions and decisions that result from implicit biases can creat</a:t>
            </a:r>
            <a:r>
              <a:rPr lang="en-US" sz="2000" b="0" dirty="0">
                <a:solidFill>
                  <a:schemeClr val="tx1"/>
                </a:solidFill>
                <a:ea typeface="Calibri" panose="020F0502020204030204" pitchFamily="34" charset="0"/>
                <a:cs typeface="Arial" panose="020B0604020202020204" pitchFamily="34" charset="0"/>
              </a:rPr>
              <a:t>e real-world barriers to equity and disparities in health status and outcomes.</a:t>
            </a:r>
            <a:endParaRPr lang="en-US" sz="2000" b="0" dirty="0">
              <a:solidFill>
                <a:schemeClr val="tx1"/>
              </a:solidFill>
              <a:effectLst/>
              <a:ea typeface="Calibri" panose="020F0502020204030204" pitchFamily="34" charset="0"/>
              <a:cs typeface="Arial" panose="020B0604020202020204" pitchFamily="34" charset="0"/>
            </a:endParaRPr>
          </a:p>
          <a:p>
            <a:pPr marL="457200" marR="0" algn="ctr">
              <a:spcBef>
                <a:spcPts val="600"/>
              </a:spcBef>
              <a:spcAft>
                <a:spcPts val="600"/>
              </a:spcAft>
            </a:pPr>
            <a:endParaRPr lang="en-US" sz="1100" b="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8</a:t>
            </a:fld>
            <a:endParaRPr lang="en-US"/>
          </a:p>
        </p:txBody>
      </p:sp>
      <p:sp>
        <p:nvSpPr>
          <p:cNvPr id="2" name="TextBox 1">
            <a:extLst>
              <a:ext uri="{FF2B5EF4-FFF2-40B4-BE49-F238E27FC236}">
                <a16:creationId xmlns:a16="http://schemas.microsoft.com/office/drawing/2014/main" id="{704EC068-0101-0956-10D8-1D9D99F2C661}"/>
              </a:ext>
            </a:extLst>
          </p:cNvPr>
          <p:cNvSpPr txBox="1"/>
          <p:nvPr/>
        </p:nvSpPr>
        <p:spPr>
          <a:xfrm>
            <a:off x="411861" y="4899974"/>
            <a:ext cx="11368278" cy="830997"/>
          </a:xfrm>
          <a:prstGeom prst="rect">
            <a:avLst/>
          </a:prstGeom>
          <a:solidFill>
            <a:srgbClr val="009944"/>
          </a:solidFill>
          <a:ln>
            <a:solidFill>
              <a:srgbClr val="009944"/>
            </a:solidFill>
          </a:ln>
        </p:spPr>
        <p:txBody>
          <a:bodyPr wrap="square" rtlCol="0">
            <a:spAutoFit/>
          </a:bodyPr>
          <a:lstStyle/>
          <a:p>
            <a:pPr algn="ctr"/>
            <a:r>
              <a:rPr lang="en-US" sz="2400" b="1" dirty="0">
                <a:solidFill>
                  <a:schemeClr val="bg1"/>
                </a:solidFill>
                <a:latin typeface="Century Gothic" panose="020B0502020202020204" pitchFamily="34" charset="0"/>
              </a:rPr>
              <a:t>Imposing your understanding of a group’s culture on an individual you believe falls within that group is the hallmark of implicit or unconscious bias. </a:t>
            </a:r>
          </a:p>
        </p:txBody>
      </p:sp>
    </p:spTree>
    <p:extLst>
      <p:ext uri="{BB962C8B-B14F-4D97-AF65-F5344CB8AC3E}">
        <p14:creationId xmlns:p14="http://schemas.microsoft.com/office/powerpoint/2010/main" val="1193245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5AAA6-0491-4A6F-B44F-9AC3CA1F6E85}"/>
              </a:ext>
            </a:extLst>
          </p:cNvPr>
          <p:cNvSpPr>
            <a:spLocks noGrp="1"/>
          </p:cNvSpPr>
          <p:nvPr>
            <p:ph type="title"/>
          </p:nvPr>
        </p:nvSpPr>
        <p:spPr/>
        <p:txBody>
          <a:bodyPr/>
          <a:lstStyle/>
          <a:p>
            <a:r>
              <a:rPr lang="en-US" dirty="0">
                <a:latin typeface="Century Gothic" charset="0"/>
                <a:ea typeface="ヒラギノ角ゴ Pro W3" charset="0"/>
                <a:cs typeface="ヒラギノ角ゴ Pro W3" charset="0"/>
              </a:rPr>
              <a:t>Minimizing the Effects of Implicit Bias</a:t>
            </a:r>
            <a:endParaRPr lang="en-US" dirty="0"/>
          </a:p>
        </p:txBody>
      </p:sp>
      <p:sp>
        <p:nvSpPr>
          <p:cNvPr id="4" name="Content Placeholder 3">
            <a:extLst>
              <a:ext uri="{FF2B5EF4-FFF2-40B4-BE49-F238E27FC236}">
                <a16:creationId xmlns:a16="http://schemas.microsoft.com/office/drawing/2014/main" id="{0E840873-F5C0-4CF5-91CB-4DBB789C824C}"/>
              </a:ext>
            </a:extLst>
          </p:cNvPr>
          <p:cNvSpPr>
            <a:spLocks noGrp="1"/>
          </p:cNvSpPr>
          <p:nvPr>
            <p:ph sz="half" idx="1"/>
          </p:nvPr>
        </p:nvSpPr>
        <p:spPr>
          <a:xfrm>
            <a:off x="394716" y="1314682"/>
            <a:ext cx="11402568" cy="3250378"/>
          </a:xfrm>
        </p:spPr>
        <p:txBody>
          <a:bodyPr/>
          <a:lstStyle/>
          <a:p>
            <a:pPr marL="0" marR="0" algn="just">
              <a:spcBef>
                <a:spcPts val="600"/>
              </a:spcBef>
            </a:pPr>
            <a:r>
              <a:rPr lang="en-US" sz="2000" dirty="0">
                <a:solidFill>
                  <a:srgbClr val="009944"/>
                </a:solidFill>
                <a:effectLst/>
                <a:ea typeface="Calibri" panose="020F0502020204030204" pitchFamily="34" charset="0"/>
                <a:cs typeface="Arial" panose="020B0604020202020204" pitchFamily="34" charset="0"/>
              </a:rPr>
              <a:t>How to minimize the impact of your implicit biases: </a:t>
            </a:r>
          </a:p>
          <a:p>
            <a:pPr marL="0" marR="0" algn="just">
              <a:spcBef>
                <a:spcPts val="600"/>
              </a:spcBef>
            </a:pPr>
            <a:r>
              <a:rPr lang="en-US" sz="2000" dirty="0">
                <a:solidFill>
                  <a:schemeClr val="tx1"/>
                </a:solidFill>
                <a:ea typeface="Calibri" panose="020F0502020204030204" pitchFamily="34" charset="0"/>
                <a:cs typeface="Arial" panose="020B0604020202020204" pitchFamily="34" charset="0"/>
              </a:rPr>
              <a:t>Become aware of your own biases. </a:t>
            </a:r>
            <a:r>
              <a:rPr lang="en-US" sz="2000" b="0" dirty="0">
                <a:solidFill>
                  <a:schemeClr val="tx1"/>
                </a:solidFill>
                <a:ea typeface="Calibri" panose="020F0502020204030204" pitchFamily="34" charset="0"/>
                <a:cs typeface="Arial" panose="020B0604020202020204" pitchFamily="34" charset="0"/>
              </a:rPr>
              <a:t>This will enable you to practice mindfulness and increase your empathy. </a:t>
            </a:r>
          </a:p>
          <a:p>
            <a:pPr marL="0" marR="0" algn="just">
              <a:spcBef>
                <a:spcPts val="600"/>
              </a:spcBef>
            </a:pPr>
            <a:r>
              <a:rPr lang="en-US" sz="2000" dirty="0">
                <a:solidFill>
                  <a:schemeClr val="tx1"/>
                </a:solidFill>
                <a:effectLst/>
                <a:ea typeface="Calibri" panose="020F0502020204030204" pitchFamily="34" charset="0"/>
                <a:cs typeface="Arial" panose="020B0604020202020204" pitchFamily="34" charset="0"/>
              </a:rPr>
              <a:t>Have mean</a:t>
            </a:r>
            <a:r>
              <a:rPr lang="en-US" sz="2000" dirty="0">
                <a:solidFill>
                  <a:schemeClr val="tx1"/>
                </a:solidFill>
                <a:ea typeface="Calibri" panose="020F0502020204030204" pitchFamily="34" charset="0"/>
                <a:cs typeface="Arial" panose="020B0604020202020204" pitchFamily="34" charset="0"/>
              </a:rPr>
              <a:t>ingful interactions with people who are different than you. </a:t>
            </a:r>
            <a:r>
              <a:rPr lang="en-US" sz="2000" b="0" dirty="0">
                <a:solidFill>
                  <a:schemeClr val="tx1"/>
                </a:solidFill>
                <a:ea typeface="Calibri" panose="020F0502020204030204" pitchFamily="34" charset="0"/>
                <a:cs typeface="Arial" panose="020B0604020202020204" pitchFamily="34" charset="0"/>
              </a:rPr>
              <a:t>Limited exposure to people who are different increases the likelihood that we will rely on stereotypes. Do not assume entire groups of people are the same. Take the perspective of the other person. </a:t>
            </a:r>
          </a:p>
          <a:p>
            <a:pPr marL="0" marR="0" algn="just">
              <a:spcBef>
                <a:spcPts val="600"/>
              </a:spcBef>
            </a:pPr>
            <a:r>
              <a:rPr lang="en-US" sz="2000" dirty="0">
                <a:solidFill>
                  <a:schemeClr val="tx1"/>
                </a:solidFill>
                <a:effectLst/>
                <a:ea typeface="Calibri" panose="020F0502020204030204" pitchFamily="34" charset="0"/>
                <a:cs typeface="Arial" panose="020B0604020202020204" pitchFamily="34" charset="0"/>
              </a:rPr>
              <a:t>Limit factors that can cause us to rely more heavily on our unconscious biases</a:t>
            </a:r>
            <a:r>
              <a:rPr lang="en-US" sz="2000" b="0" dirty="0">
                <a:solidFill>
                  <a:schemeClr val="tx1"/>
                </a:solidFill>
                <a:effectLst/>
                <a:ea typeface="Calibri" panose="020F0502020204030204" pitchFamily="34" charset="0"/>
                <a:cs typeface="Arial" panose="020B0604020202020204" pitchFamily="34" charset="0"/>
              </a:rPr>
              <a:t>. These factors include mental fatigue, distractions, time pressures, lack of sleep, and hunger.</a:t>
            </a:r>
          </a:p>
        </p:txBody>
      </p:sp>
      <p:sp>
        <p:nvSpPr>
          <p:cNvPr id="3" name="Slide Number Placeholder 2">
            <a:extLst>
              <a:ext uri="{FF2B5EF4-FFF2-40B4-BE49-F238E27FC236}">
                <a16:creationId xmlns:a16="http://schemas.microsoft.com/office/drawing/2014/main" id="{DFE6F981-B2C1-4A08-913C-19473CCBAB52}"/>
              </a:ext>
            </a:extLst>
          </p:cNvPr>
          <p:cNvSpPr>
            <a:spLocks noGrp="1"/>
          </p:cNvSpPr>
          <p:nvPr>
            <p:ph type="sldNum" sz="quarter" idx="12"/>
          </p:nvPr>
        </p:nvSpPr>
        <p:spPr/>
        <p:txBody>
          <a:bodyPr/>
          <a:lstStyle/>
          <a:p>
            <a:fld id="{6EBBDEB6-ADCD-D641-8823-BCD8C814EB60}" type="slidenum">
              <a:rPr lang="en-US" smtClean="0"/>
              <a:t>9</a:t>
            </a:fld>
            <a:endParaRPr lang="en-US"/>
          </a:p>
        </p:txBody>
      </p:sp>
      <p:sp>
        <p:nvSpPr>
          <p:cNvPr id="2" name="TextBox 1">
            <a:extLst>
              <a:ext uri="{FF2B5EF4-FFF2-40B4-BE49-F238E27FC236}">
                <a16:creationId xmlns:a16="http://schemas.microsoft.com/office/drawing/2014/main" id="{704EC068-0101-0956-10D8-1D9D99F2C661}"/>
              </a:ext>
            </a:extLst>
          </p:cNvPr>
          <p:cNvSpPr txBox="1"/>
          <p:nvPr/>
        </p:nvSpPr>
        <p:spPr>
          <a:xfrm>
            <a:off x="411861" y="4899974"/>
            <a:ext cx="11368278" cy="1200329"/>
          </a:xfrm>
          <a:prstGeom prst="rect">
            <a:avLst/>
          </a:prstGeom>
          <a:solidFill>
            <a:srgbClr val="009944"/>
          </a:solidFill>
          <a:ln>
            <a:solidFill>
              <a:srgbClr val="009944"/>
            </a:solidFill>
          </a:ln>
        </p:spPr>
        <p:txBody>
          <a:bodyPr wrap="square" rtlCol="0">
            <a:spAutoFit/>
          </a:bodyPr>
          <a:lstStyle/>
          <a:p>
            <a:pPr algn="ctr"/>
            <a:r>
              <a:rPr lang="en-US" sz="2400" b="1" dirty="0">
                <a:solidFill>
                  <a:schemeClr val="bg1"/>
                </a:solidFill>
                <a:latin typeface="Century Gothic" panose="020B0502020202020204" pitchFamily="34" charset="0"/>
              </a:rPr>
              <a:t>Your level of cultural awareness and mindfulness of your own implicit biases helps you modify your behaviors to respond to the needs of other while maintaining a professional level of respect, objectivity, and identity. </a:t>
            </a:r>
          </a:p>
        </p:txBody>
      </p:sp>
    </p:spTree>
    <p:extLst>
      <p:ext uri="{BB962C8B-B14F-4D97-AF65-F5344CB8AC3E}">
        <p14:creationId xmlns:p14="http://schemas.microsoft.com/office/powerpoint/2010/main" val="554713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6026</TotalTime>
  <Words>3283</Words>
  <Application>Microsoft Macintosh PowerPoint</Application>
  <PresentationFormat>Widescreen</PresentationFormat>
  <Paragraphs>307</Paragraphs>
  <Slides>38</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Century Gothic</vt:lpstr>
      <vt:lpstr>Office Theme</vt:lpstr>
      <vt:lpstr>Cultural Competency and  Social Determinants of Health (SDoH) Provider Training</vt:lpstr>
      <vt:lpstr>Training Agenda</vt:lpstr>
      <vt:lpstr>Cultural Competence The Basics</vt:lpstr>
      <vt:lpstr>Cultural Competence Expectations</vt:lpstr>
      <vt:lpstr>Culture and Health Care</vt:lpstr>
      <vt:lpstr>Cultural Differences</vt:lpstr>
      <vt:lpstr>Cultural Competency</vt:lpstr>
      <vt:lpstr>Implicit Bias</vt:lpstr>
      <vt:lpstr>Minimizing the Effects of Implicit Bias</vt:lpstr>
      <vt:lpstr>Language Competence Communication Barriers</vt:lpstr>
      <vt:lpstr>Language Competence</vt:lpstr>
      <vt:lpstr>Language Competence</vt:lpstr>
      <vt:lpstr>Language Competence</vt:lpstr>
      <vt:lpstr>Health Literacy</vt:lpstr>
      <vt:lpstr>PowerPoint Presentation</vt:lpstr>
      <vt:lpstr>Recognizing Low Health Literacy</vt:lpstr>
      <vt:lpstr>Improving Health Literacy</vt:lpstr>
      <vt:lpstr>Sexual &amp; Gender-Based</vt:lpstr>
      <vt:lpstr>Gender Identity Terminology</vt:lpstr>
      <vt:lpstr>Sexual Orientation &amp; Gender Identity Terminology</vt:lpstr>
      <vt:lpstr>Don’t Know? Ask!</vt:lpstr>
      <vt:lpstr>Don’t Know? Ask!</vt:lpstr>
      <vt:lpstr>Gender Nonconformity ≠ Gender Dysphoria</vt:lpstr>
      <vt:lpstr>Social Determinants of Health Impact of Care</vt:lpstr>
      <vt:lpstr>Social Determinants of Health</vt:lpstr>
      <vt:lpstr>PowerPoint Presentation</vt:lpstr>
      <vt:lpstr>Social Determinants of Health</vt:lpstr>
      <vt:lpstr>Social Determinants of Health</vt:lpstr>
      <vt:lpstr>Ageism Why it matters</vt:lpstr>
      <vt:lpstr>Ageism</vt:lpstr>
      <vt:lpstr>Learning Cultural Competence</vt:lpstr>
      <vt:lpstr>National Standards for Culturally and Linguistically Appropriate Services in Health Care (CLAS)</vt:lpstr>
      <vt:lpstr>LEARN</vt:lpstr>
      <vt:lpstr>PowerPoint Presentation</vt:lpstr>
      <vt:lpstr>Practice Cultural Competence</vt:lpstr>
      <vt:lpstr>Resources</vt:lpstr>
      <vt:lpstr>Resources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Steffey</dc:creator>
  <cp:lastModifiedBy>Tiffany Wildern</cp:lastModifiedBy>
  <cp:revision>327</cp:revision>
  <dcterms:created xsi:type="dcterms:W3CDTF">2020-10-06T13:25:01Z</dcterms:created>
  <dcterms:modified xsi:type="dcterms:W3CDTF">2022-12-05T19:33:50Z</dcterms:modified>
</cp:coreProperties>
</file>