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0" r:id="rId1"/>
    <p:sldMasterId id="2147484092" r:id="rId2"/>
    <p:sldMasterId id="2147484104" r:id="rId3"/>
    <p:sldMasterId id="2147484116" r:id="rId4"/>
    <p:sldMasterId id="2147484128" r:id="rId5"/>
    <p:sldMasterId id="2147484140" r:id="rId6"/>
    <p:sldMasterId id="2147484152" r:id="rId7"/>
    <p:sldMasterId id="2147484176" r:id="rId8"/>
    <p:sldMasterId id="2147484188" r:id="rId9"/>
    <p:sldMasterId id="2147484200" r:id="rId10"/>
    <p:sldMasterId id="2147484212" r:id="rId11"/>
    <p:sldMasterId id="2147484224" r:id="rId12"/>
    <p:sldMasterId id="2147484236" r:id="rId13"/>
    <p:sldMasterId id="2147484248" r:id="rId14"/>
    <p:sldMasterId id="2147484260" r:id="rId15"/>
    <p:sldMasterId id="2147484272" r:id="rId16"/>
  </p:sldMasterIdLst>
  <p:notesMasterIdLst>
    <p:notesMasterId r:id="rId103"/>
  </p:notesMasterIdLst>
  <p:sldIdLst>
    <p:sldId id="258" r:id="rId17"/>
    <p:sldId id="314" r:id="rId18"/>
    <p:sldId id="339" r:id="rId19"/>
    <p:sldId id="362" r:id="rId20"/>
    <p:sldId id="308" r:id="rId21"/>
    <p:sldId id="386" r:id="rId22"/>
    <p:sldId id="380" r:id="rId23"/>
    <p:sldId id="640" r:id="rId24"/>
    <p:sldId id="387" r:id="rId25"/>
    <p:sldId id="344" r:id="rId26"/>
    <p:sldId id="329" r:id="rId27"/>
    <p:sldId id="331" r:id="rId28"/>
    <p:sldId id="379" r:id="rId29"/>
    <p:sldId id="367" r:id="rId30"/>
    <p:sldId id="321" r:id="rId31"/>
    <p:sldId id="341" r:id="rId32"/>
    <p:sldId id="323" r:id="rId33"/>
    <p:sldId id="324" r:id="rId34"/>
    <p:sldId id="325" r:id="rId35"/>
    <p:sldId id="637" r:id="rId36"/>
    <p:sldId id="638" r:id="rId37"/>
    <p:sldId id="639" r:id="rId38"/>
    <p:sldId id="381" r:id="rId39"/>
    <p:sldId id="368" r:id="rId40"/>
    <p:sldId id="373" r:id="rId41"/>
    <p:sldId id="374" r:id="rId42"/>
    <p:sldId id="337" r:id="rId43"/>
    <p:sldId id="634" r:id="rId44"/>
    <p:sldId id="303" r:id="rId45"/>
    <p:sldId id="370" r:id="rId46"/>
    <p:sldId id="319" r:id="rId47"/>
    <p:sldId id="340" r:id="rId48"/>
    <p:sldId id="371" r:id="rId49"/>
    <p:sldId id="372" r:id="rId50"/>
    <p:sldId id="384" r:id="rId51"/>
    <p:sldId id="636" r:id="rId52"/>
    <p:sldId id="635" r:id="rId53"/>
    <p:sldId id="385" r:id="rId54"/>
    <p:sldId id="375" r:id="rId55"/>
    <p:sldId id="376" r:id="rId56"/>
    <p:sldId id="377" r:id="rId57"/>
    <p:sldId id="378" r:id="rId58"/>
    <p:sldId id="346" r:id="rId59"/>
    <p:sldId id="270" r:id="rId60"/>
    <p:sldId id="271" r:id="rId61"/>
    <p:sldId id="351" r:id="rId62"/>
    <p:sldId id="275" r:id="rId63"/>
    <p:sldId id="276" r:id="rId64"/>
    <p:sldId id="277" r:id="rId65"/>
    <p:sldId id="278" r:id="rId66"/>
    <p:sldId id="352" r:id="rId67"/>
    <p:sldId id="279" r:id="rId68"/>
    <p:sldId id="280" r:id="rId69"/>
    <p:sldId id="354" r:id="rId70"/>
    <p:sldId id="282" r:id="rId71"/>
    <p:sldId id="283" r:id="rId72"/>
    <p:sldId id="284" r:id="rId73"/>
    <p:sldId id="285" r:id="rId74"/>
    <p:sldId id="355" r:id="rId75"/>
    <p:sldId id="286" r:id="rId76"/>
    <p:sldId id="389" r:id="rId77"/>
    <p:sldId id="364" r:id="rId78"/>
    <p:sldId id="363" r:id="rId79"/>
    <p:sldId id="356" r:id="rId80"/>
    <p:sldId id="287" r:id="rId81"/>
    <p:sldId id="288" r:id="rId82"/>
    <p:sldId id="290" r:id="rId83"/>
    <p:sldId id="291" r:id="rId84"/>
    <p:sldId id="292" r:id="rId85"/>
    <p:sldId id="293" r:id="rId86"/>
    <p:sldId id="357" r:id="rId87"/>
    <p:sldId id="294" r:id="rId88"/>
    <p:sldId id="358" r:id="rId89"/>
    <p:sldId id="295" r:id="rId90"/>
    <p:sldId id="296" r:id="rId91"/>
    <p:sldId id="359" r:id="rId92"/>
    <p:sldId id="336" r:id="rId93"/>
    <p:sldId id="361" r:id="rId94"/>
    <p:sldId id="297" r:id="rId95"/>
    <p:sldId id="298" r:id="rId96"/>
    <p:sldId id="312" r:id="rId97"/>
    <p:sldId id="360" r:id="rId98"/>
    <p:sldId id="391" r:id="rId99"/>
    <p:sldId id="390" r:id="rId100"/>
    <p:sldId id="633" r:id="rId101"/>
    <p:sldId id="300" r:id="rId10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C8F32-BD33-EA46-9552-F70C6071A029}">
          <p14:sldIdLst>
            <p14:sldId id="258"/>
            <p14:sldId id="314"/>
            <p14:sldId id="339"/>
            <p14:sldId id="362"/>
            <p14:sldId id="308"/>
            <p14:sldId id="386"/>
            <p14:sldId id="380"/>
            <p14:sldId id="640"/>
            <p14:sldId id="387"/>
            <p14:sldId id="344"/>
            <p14:sldId id="329"/>
            <p14:sldId id="331"/>
            <p14:sldId id="379"/>
            <p14:sldId id="367"/>
            <p14:sldId id="321"/>
            <p14:sldId id="341"/>
            <p14:sldId id="323"/>
            <p14:sldId id="324"/>
            <p14:sldId id="325"/>
            <p14:sldId id="637"/>
            <p14:sldId id="638"/>
            <p14:sldId id="639"/>
            <p14:sldId id="381"/>
            <p14:sldId id="368"/>
            <p14:sldId id="373"/>
            <p14:sldId id="374"/>
            <p14:sldId id="337"/>
            <p14:sldId id="634"/>
            <p14:sldId id="303"/>
            <p14:sldId id="370"/>
            <p14:sldId id="319"/>
            <p14:sldId id="340"/>
            <p14:sldId id="371"/>
            <p14:sldId id="372"/>
            <p14:sldId id="384"/>
            <p14:sldId id="636"/>
            <p14:sldId id="635"/>
            <p14:sldId id="385"/>
            <p14:sldId id="375"/>
            <p14:sldId id="376"/>
            <p14:sldId id="377"/>
            <p14:sldId id="378"/>
            <p14:sldId id="346"/>
            <p14:sldId id="270"/>
            <p14:sldId id="271"/>
            <p14:sldId id="351"/>
            <p14:sldId id="275"/>
            <p14:sldId id="276"/>
            <p14:sldId id="277"/>
            <p14:sldId id="278"/>
            <p14:sldId id="352"/>
            <p14:sldId id="279"/>
            <p14:sldId id="280"/>
            <p14:sldId id="354"/>
            <p14:sldId id="282"/>
            <p14:sldId id="283"/>
            <p14:sldId id="284"/>
            <p14:sldId id="285"/>
            <p14:sldId id="355"/>
            <p14:sldId id="286"/>
            <p14:sldId id="389"/>
            <p14:sldId id="364"/>
            <p14:sldId id="363"/>
            <p14:sldId id="356"/>
            <p14:sldId id="287"/>
            <p14:sldId id="288"/>
            <p14:sldId id="290"/>
            <p14:sldId id="291"/>
            <p14:sldId id="292"/>
            <p14:sldId id="293"/>
            <p14:sldId id="357"/>
            <p14:sldId id="294"/>
            <p14:sldId id="358"/>
            <p14:sldId id="295"/>
            <p14:sldId id="296"/>
            <p14:sldId id="359"/>
            <p14:sldId id="336"/>
            <p14:sldId id="361"/>
            <p14:sldId id="297"/>
            <p14:sldId id="298"/>
            <p14:sldId id="312"/>
            <p14:sldId id="360"/>
            <p14:sldId id="391"/>
            <p14:sldId id="390"/>
            <p14:sldId id="633"/>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53575A"/>
    <a:srgbClr val="009944"/>
    <a:srgbClr val="007298"/>
    <a:srgbClr val="77BC1F"/>
    <a:srgbClr val="D1E3D0"/>
    <a:srgbClr val="DFE3D0"/>
    <a:srgbClr val="EBF1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4" autoAdjust="0"/>
    <p:restoredTop sz="64441" autoAdjust="0"/>
  </p:normalViewPr>
  <p:slideViewPr>
    <p:cSldViewPr snapToGrid="0" snapToObjects="1">
      <p:cViewPr varScale="1">
        <p:scale>
          <a:sx n="77" d="100"/>
          <a:sy n="77" d="100"/>
        </p:scale>
        <p:origin x="152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slide" Target="slides/slide86.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A9C7B-DB63-D94C-9C29-7B627ABF9B37}"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4896C-0D78-8442-B89C-358394761CA6}" type="slidenum">
              <a:rPr lang="en-US" smtClean="0"/>
              <a:t>‹#›</a:t>
            </a:fld>
            <a:endParaRPr lang="en-US"/>
          </a:p>
        </p:txBody>
      </p:sp>
    </p:spTree>
    <p:extLst>
      <p:ext uri="{BB962C8B-B14F-4D97-AF65-F5344CB8AC3E}">
        <p14:creationId xmlns:p14="http://schemas.microsoft.com/office/powerpoint/2010/main" val="984558400"/>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myplan.healthplan.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anose="020B0502020202020204" pitchFamily="34" charset="0"/>
              </a:rPr>
              <a:t>Thank you for joining me for today’s 2020 THP Updates</a:t>
            </a:r>
            <a:r>
              <a:rPr lang="en-US" baseline="0" dirty="0" smtClean="0">
                <a:latin typeface="Century Gothic" panose="020B0502020202020204" pitchFamily="34" charset="0"/>
              </a:rPr>
              <a:t> with an emphasis on COVID-19.</a:t>
            </a:r>
            <a:endParaRPr lang="en-US" dirty="0" smtClean="0">
              <a:latin typeface="Century Gothic" panose="020B0502020202020204" pitchFamily="34" charset="0"/>
            </a:endParaRPr>
          </a:p>
          <a:p>
            <a:r>
              <a:rPr lang="en-US" dirty="0" smtClean="0">
                <a:latin typeface="Century Gothic" panose="020B0502020202020204" pitchFamily="34" charset="0"/>
              </a:rPr>
              <a:t>*I’m Roxanne Loughery, Director of Education and Training for The Health Plan.</a:t>
            </a:r>
          </a:p>
          <a:p>
            <a:r>
              <a:rPr lang="en-US" dirty="0" smtClean="0">
                <a:latin typeface="Century Gothic" panose="020B0502020202020204" pitchFamily="34" charset="0"/>
              </a:rPr>
              <a:t>Also on the call to provide clarification (or correct me) are Christy</a:t>
            </a:r>
            <a:r>
              <a:rPr lang="en-US" baseline="0" dirty="0" smtClean="0">
                <a:latin typeface="Century Gothic" panose="020B0502020202020204" pitchFamily="34" charset="0"/>
              </a:rPr>
              <a:t> Donohue, Vice President of Medicaid &amp; Vicki Pennybacker, Vice President of Medicare.</a:t>
            </a:r>
            <a:endParaRPr lang="en-US" dirty="0" smtClean="0">
              <a:latin typeface="Century Gothic" panose="020B0502020202020204" pitchFamily="34" charset="0"/>
            </a:endParaRPr>
          </a:p>
          <a:p>
            <a:r>
              <a:rPr lang="en-US" dirty="0" smtClean="0">
                <a:latin typeface="Century Gothic" panose="020B0502020202020204" pitchFamily="34" charset="0"/>
              </a:rPr>
              <a:t>* I want to mention a couple of things before we get started:</a:t>
            </a:r>
          </a:p>
          <a:p>
            <a:r>
              <a:rPr lang="en-US" dirty="0" smtClean="0">
                <a:latin typeface="Century Gothic" panose="020B0502020202020204" pitchFamily="34" charset="0"/>
              </a:rPr>
              <a:t>*Your telephones are muted to avoid background noise</a:t>
            </a:r>
          </a:p>
          <a:p>
            <a:r>
              <a:rPr lang="en-US" dirty="0" smtClean="0">
                <a:latin typeface="Century Gothic" panose="020B0502020202020204" pitchFamily="34" charset="0"/>
              </a:rPr>
              <a:t>*I expect this</a:t>
            </a:r>
            <a:r>
              <a:rPr lang="en-US" baseline="0" dirty="0" smtClean="0">
                <a:latin typeface="Century Gothic" panose="020B0502020202020204" pitchFamily="34" charset="0"/>
              </a:rPr>
              <a:t> presentation will take the full hour allotted for it &amp; we may not have time </a:t>
            </a:r>
            <a:r>
              <a:rPr lang="en-US" dirty="0" smtClean="0">
                <a:latin typeface="Century Gothic" panose="020B0502020202020204" pitchFamily="34" charset="0"/>
              </a:rPr>
              <a:t>at the end to address any questions you may have</a:t>
            </a:r>
          </a:p>
          <a:p>
            <a:r>
              <a:rPr lang="en-US" dirty="0" smtClean="0">
                <a:latin typeface="Century Gothic" panose="020B0502020202020204" pitchFamily="34" charset="0"/>
              </a:rPr>
              <a:t>*However, you can still communicate with us.</a:t>
            </a:r>
          </a:p>
          <a:p>
            <a:r>
              <a:rPr lang="en-US" dirty="0" smtClean="0">
                <a:latin typeface="Century Gothic" panose="020B0502020202020204" pitchFamily="34" charset="0"/>
              </a:rPr>
              <a:t>Please note the Control Panel to the right of your screen</a:t>
            </a:r>
          </a:p>
          <a:p>
            <a:r>
              <a:rPr lang="en-US" dirty="0" smtClean="0">
                <a:latin typeface="Century Gothic" panose="020B0502020202020204" pitchFamily="34" charset="0"/>
              </a:rPr>
              <a:t>*You may minimize or maximize this screen by clicking the orange box with the white arrow at the top of the control panel tool bar. </a:t>
            </a:r>
          </a:p>
          <a:p>
            <a:r>
              <a:rPr lang="en-US" dirty="0" smtClean="0">
                <a:latin typeface="Century Gothic" panose="020B0502020202020204" pitchFamily="34" charset="0"/>
              </a:rPr>
              <a:t>You may click the plus sign by the word “Questions” in the Control Panel and type your question at any time during the presentation. I will</a:t>
            </a:r>
            <a:r>
              <a:rPr lang="en-US" baseline="0" dirty="0" smtClean="0">
                <a:latin typeface="Century Gothic" panose="020B0502020202020204" pitchFamily="34" charset="0"/>
              </a:rPr>
              <a:t> capture those questions and respond to them via email. </a:t>
            </a:r>
          </a:p>
          <a:p>
            <a:r>
              <a:rPr lang="en-US" baseline="0" dirty="0" smtClean="0">
                <a:latin typeface="Century Gothic" panose="020B0502020202020204" pitchFamily="34" charset="0"/>
              </a:rPr>
              <a:t>This will also be a good way for me to develop  frequently asked questions to post to our provider portal.</a:t>
            </a:r>
            <a:endParaRPr lang="en-US" dirty="0" smtClean="0">
              <a:latin typeface="Century Gothic" panose="020B0502020202020204" pitchFamily="34" charset="0"/>
            </a:endParaRPr>
          </a:p>
          <a:p>
            <a:r>
              <a:rPr lang="en-US" dirty="0" smtClean="0">
                <a:latin typeface="Century Gothic" panose="020B0502020202020204" pitchFamily="34" charset="0"/>
              </a:rPr>
              <a:t>*With the Control Panel Open, You may Click on the plus sign by the word “Documents” and open and save documents that I have included</a:t>
            </a:r>
          </a:p>
          <a:p>
            <a:r>
              <a:rPr lang="en-US" dirty="0" smtClean="0">
                <a:latin typeface="Century Gothic" panose="020B0502020202020204" pitchFamily="34" charset="0"/>
              </a:rPr>
              <a:t>*I will email the presentation to the attendees and it will be available in the future on The Health Plan’s Provider secure website.</a:t>
            </a:r>
          </a:p>
          <a:p>
            <a:r>
              <a:rPr lang="en-US" dirty="0" smtClean="0">
                <a:latin typeface="Century Gothic" panose="020B0502020202020204" pitchFamily="34" charset="0"/>
              </a:rPr>
              <a:t>*You will receive certificate of attendance in a separate email. This training may qualify for CEUs. Please check with your accrediting agency. In this</a:t>
            </a:r>
            <a:r>
              <a:rPr lang="en-US" baseline="0" dirty="0" smtClean="0">
                <a:latin typeface="Century Gothic" panose="020B0502020202020204" pitchFamily="34" charset="0"/>
              </a:rPr>
              <a:t> same email you will see the </a:t>
            </a:r>
            <a:r>
              <a:rPr lang="en-US" dirty="0" smtClean="0">
                <a:latin typeface="Century Gothic" panose="020B0502020202020204" pitchFamily="34" charset="0"/>
              </a:rPr>
              <a:t>word “Survey” Please clicking</a:t>
            </a:r>
            <a:r>
              <a:rPr lang="en-US" baseline="0" dirty="0" smtClean="0">
                <a:latin typeface="Century Gothic" panose="020B0502020202020204" pitchFamily="34" charset="0"/>
              </a:rPr>
              <a:t> on this link to complete a 5 question survey related to the presentation.</a:t>
            </a:r>
          </a:p>
          <a:p>
            <a:endParaRPr lang="en-US" baseline="0" dirty="0" smtClean="0">
              <a:latin typeface="Century Gothic" panose="020B0502020202020204" pitchFamily="34" charset="0"/>
            </a:endParaRPr>
          </a:p>
          <a:p>
            <a:r>
              <a:rPr lang="en-US" baseline="0" dirty="0" smtClean="0">
                <a:latin typeface="Century Gothic" panose="020B0502020202020204" pitchFamily="34" charset="0"/>
              </a:rPr>
              <a:t>Before I get started, I want to get an idea of who is in the audience today. </a:t>
            </a:r>
          </a:p>
          <a:p>
            <a:r>
              <a:rPr lang="en-US" baseline="0" dirty="0" smtClean="0">
                <a:latin typeface="Century Gothic" panose="020B0502020202020204" pitchFamily="34" charset="0"/>
              </a:rPr>
              <a:t>Poll #1</a:t>
            </a:r>
          </a:p>
          <a:p>
            <a:r>
              <a:rPr lang="en-US" baseline="0" dirty="0" smtClean="0">
                <a:latin typeface="Century Gothic" panose="020B0502020202020204" pitchFamily="34" charset="0"/>
              </a:rPr>
              <a:t>Please select the description that best describes the office that you are representing today.</a:t>
            </a:r>
          </a:p>
          <a:p>
            <a:endParaRPr lang="en-US" baseline="0" dirty="0" smtClean="0">
              <a:latin typeface="Century Gothic" panose="020B0502020202020204" pitchFamily="34" charset="0"/>
            </a:endParaRPr>
          </a:p>
          <a:p>
            <a:r>
              <a:rPr lang="en-US" baseline="0" dirty="0" smtClean="0">
                <a:latin typeface="Century Gothic" panose="020B0502020202020204" pitchFamily="34" charset="0"/>
              </a:rPr>
              <a:t>Now I really want to get to know my audience. </a:t>
            </a:r>
          </a:p>
          <a:p>
            <a:r>
              <a:rPr lang="en-US" baseline="0" dirty="0" smtClean="0">
                <a:latin typeface="Century Gothic" panose="020B0502020202020204" pitchFamily="34" charset="0"/>
              </a:rPr>
              <a:t>Poll #2</a:t>
            </a:r>
          </a:p>
          <a:p>
            <a:r>
              <a:rPr lang="en-US" baseline="0" dirty="0" smtClean="0">
                <a:latin typeface="Century Gothic" panose="020B0502020202020204" pitchFamily="34" charset="0"/>
              </a:rPr>
              <a:t>Ladies and gentleman if you’d like to respond, How long are the roots of your hair? </a:t>
            </a:r>
            <a:endParaRPr lang="en-US" dirty="0" smtClean="0">
              <a:latin typeface="Century Gothic" panose="020B0502020202020204" pitchFamily="34" charset="0"/>
            </a:endParaRPr>
          </a:p>
          <a:p>
            <a:endParaRPr lang="en-US" dirty="0" smtClean="0"/>
          </a:p>
          <a:p>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1</a:t>
            </a:fld>
            <a:endParaRPr lang="en-US"/>
          </a:p>
        </p:txBody>
      </p:sp>
    </p:spTree>
    <p:extLst>
      <p:ext uri="{BB962C8B-B14F-4D97-AF65-F5344CB8AC3E}">
        <p14:creationId xmlns:p14="http://schemas.microsoft.com/office/powerpoint/2010/main" val="293780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9337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that the COVID-19 pandemic has caused delays for elective medical procedures.</a:t>
            </a:r>
          </a:p>
          <a:p>
            <a:endParaRPr lang="en-US" dirty="0" smtClean="0"/>
          </a:p>
          <a:p>
            <a:pPr marL="342882"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THP will be honoring existing unused prior authorizations (pre-service approvals) that were obtained from 1/1/20 through 3/31/20 and we have extended the authorization end date to 12/31/2020 for all lines of business, including Self-Funded. </a:t>
            </a:r>
          </a:p>
          <a:p>
            <a:pPr marL="342882"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You aren’t required to do anything, THP automatically extended those end dates.</a:t>
            </a:r>
          </a:p>
          <a:p>
            <a:pPr marL="342882"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Any pre-</a:t>
            </a:r>
            <a:r>
              <a:rPr lang="en-US" sz="2000" dirty="0" err="1" smtClean="0">
                <a:solidFill>
                  <a:srgbClr val="53575A"/>
                </a:solidFill>
                <a:latin typeface="Century Gothic" charset="0"/>
                <a:ea typeface="Century Gothic" charset="0"/>
                <a:cs typeface="Century Gothic" charset="0"/>
              </a:rPr>
              <a:t>auths</a:t>
            </a:r>
            <a:r>
              <a:rPr lang="en-US" sz="2000" dirty="0" smtClean="0">
                <a:solidFill>
                  <a:srgbClr val="53575A"/>
                </a:solidFill>
                <a:latin typeface="Century Gothic" charset="0"/>
                <a:ea typeface="Century Gothic" charset="0"/>
                <a:cs typeface="Century Gothic" charset="0"/>
              </a:rPr>
              <a:t> for procedures</a:t>
            </a:r>
            <a:r>
              <a:rPr lang="en-US" sz="2000" baseline="0" dirty="0" smtClean="0">
                <a:solidFill>
                  <a:srgbClr val="53575A"/>
                </a:solidFill>
                <a:latin typeface="Century Gothic" charset="0"/>
                <a:ea typeface="Century Gothic" charset="0"/>
                <a:cs typeface="Century Gothic" charset="0"/>
              </a:rPr>
              <a:t> </a:t>
            </a:r>
            <a:r>
              <a:rPr lang="en-US" sz="2000" dirty="0" smtClean="0">
                <a:solidFill>
                  <a:srgbClr val="53575A"/>
                </a:solidFill>
                <a:latin typeface="Century Gothic" charset="0"/>
                <a:ea typeface="Century Gothic" charset="0"/>
                <a:cs typeface="Century Gothic" charset="0"/>
              </a:rPr>
              <a:t>obtained</a:t>
            </a:r>
            <a:r>
              <a:rPr lang="en-US" sz="2000" baseline="0" dirty="0" smtClean="0">
                <a:solidFill>
                  <a:srgbClr val="53575A"/>
                </a:solidFill>
                <a:latin typeface="Century Gothic" charset="0"/>
                <a:ea typeface="Century Gothic" charset="0"/>
                <a:cs typeface="Century Gothic" charset="0"/>
              </a:rPr>
              <a:t> beginning</a:t>
            </a:r>
            <a:r>
              <a:rPr lang="en-US" sz="2000" dirty="0" smtClean="0">
                <a:solidFill>
                  <a:srgbClr val="53575A"/>
                </a:solidFill>
                <a:latin typeface="Century Gothic" charset="0"/>
                <a:ea typeface="Century Gothic" charset="0"/>
                <a:cs typeface="Century Gothic" charset="0"/>
              </a:rPr>
              <a:t> April 1</a:t>
            </a:r>
            <a:r>
              <a:rPr lang="en-US" sz="2000" baseline="30000" dirty="0" smtClean="0">
                <a:solidFill>
                  <a:srgbClr val="53575A"/>
                </a:solidFill>
                <a:latin typeface="Century Gothic" charset="0"/>
                <a:ea typeface="Century Gothic" charset="0"/>
                <a:cs typeface="Century Gothic" charset="0"/>
              </a:rPr>
              <a:t>st</a:t>
            </a:r>
            <a:r>
              <a:rPr lang="en-US" sz="2000" dirty="0" smtClean="0">
                <a:solidFill>
                  <a:srgbClr val="53575A"/>
                </a:solidFill>
                <a:latin typeface="Century Gothic" charset="0"/>
                <a:ea typeface="Century Gothic" charset="0"/>
                <a:cs typeface="Century Gothic" charset="0"/>
              </a:rPr>
              <a:t> were automatically given a 12/31/20 end date</a:t>
            </a:r>
          </a:p>
          <a:p>
            <a:pPr marL="800060" lvl="1"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I want to caution you that the authorization extensions will</a:t>
            </a:r>
            <a:r>
              <a:rPr lang="en-US" sz="2000" baseline="0" dirty="0" smtClean="0">
                <a:solidFill>
                  <a:srgbClr val="53575A"/>
                </a:solidFill>
                <a:latin typeface="Century Gothic" charset="0"/>
                <a:ea typeface="Century Gothic" charset="0"/>
                <a:cs typeface="Century Gothic" charset="0"/>
              </a:rPr>
              <a:t> not </a:t>
            </a:r>
            <a:r>
              <a:rPr lang="en-US" sz="2000" dirty="0" smtClean="0">
                <a:solidFill>
                  <a:srgbClr val="53575A"/>
                </a:solidFill>
                <a:latin typeface="Century Gothic" charset="0"/>
                <a:ea typeface="Century Gothic" charset="0"/>
                <a:cs typeface="Century Gothic" charset="0"/>
              </a:rPr>
              <a:t>cover additional services beyond what had been approved on the prior authorization</a:t>
            </a:r>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11</a:t>
            </a:fld>
            <a:endParaRPr lang="en-US"/>
          </a:p>
        </p:txBody>
      </p:sp>
    </p:spTree>
    <p:extLst>
      <p:ext uri="{BB962C8B-B14F-4D97-AF65-F5344CB8AC3E}">
        <p14:creationId xmlns:p14="http://schemas.microsoft.com/office/powerpoint/2010/main" val="358538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rgbClr val="009944"/>
                </a:solidFill>
                <a:latin typeface="Century Gothic" panose="020B0502020202020204" pitchFamily="34" charset="0"/>
              </a:rPr>
              <a:t>Effective April 1, 2020, BMS waived the requirement to pre-authorize services for MEDICAID members until May 31, 2020.</a:t>
            </a:r>
          </a:p>
          <a:p>
            <a:endParaRPr lang="en-US" sz="2000" b="1" dirty="0" smtClean="0">
              <a:solidFill>
                <a:srgbClr val="00B050"/>
              </a:solidFill>
              <a:latin typeface="Century Gothic" panose="020B0502020202020204" pitchFamily="34" charset="0"/>
            </a:endParaRPr>
          </a:p>
          <a:p>
            <a:pPr marL="800060" marR="0" lvl="1" indent="-342882"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schemeClr val="bg2">
                    <a:lumMod val="25000"/>
                  </a:schemeClr>
                </a:solidFill>
                <a:latin typeface="Century Gothic" panose="020B0502020202020204" pitchFamily="34" charset="0"/>
              </a:rPr>
              <a:t>Providers calling The Health Plan (THP) will be told by customer service that</a:t>
            </a:r>
            <a:r>
              <a:rPr lang="en-US" sz="2000" baseline="0" dirty="0" smtClean="0">
                <a:solidFill>
                  <a:schemeClr val="bg2">
                    <a:lumMod val="25000"/>
                  </a:schemeClr>
                </a:solidFill>
                <a:latin typeface="Century Gothic" panose="020B0502020202020204" pitchFamily="34" charset="0"/>
              </a:rPr>
              <a:t> a PA is not required, but they will give you one if you </a:t>
            </a:r>
            <a:r>
              <a:rPr lang="en-US" sz="2000" dirty="0" smtClean="0">
                <a:solidFill>
                  <a:schemeClr val="bg2">
                    <a:lumMod val="25000"/>
                  </a:schemeClr>
                </a:solidFill>
                <a:latin typeface="Century Gothic" panose="020B0502020202020204" pitchFamily="34" charset="0"/>
              </a:rPr>
              <a:t>insist on authorizing a service</a:t>
            </a:r>
          </a:p>
          <a:p>
            <a:pPr marL="342882" indent="-342882">
              <a:buFont typeface="Arial" panose="020B0604020202020204" pitchFamily="34" charset="0"/>
              <a:buChar char="•"/>
            </a:pPr>
            <a:r>
              <a:rPr lang="en-US" sz="2000" b="1" dirty="0" smtClean="0">
                <a:solidFill>
                  <a:schemeClr val="bg2">
                    <a:lumMod val="25000"/>
                  </a:schemeClr>
                </a:solidFill>
                <a:latin typeface="Century Gothic" panose="020B0502020202020204" pitchFamily="34" charset="0"/>
              </a:rPr>
              <a:t>There is an EXCEPTION</a:t>
            </a:r>
            <a:r>
              <a:rPr lang="en-US" sz="2000" b="1" baseline="0" dirty="0" smtClean="0">
                <a:solidFill>
                  <a:schemeClr val="bg2">
                    <a:lumMod val="25000"/>
                  </a:schemeClr>
                </a:solidFill>
                <a:latin typeface="Century Gothic" panose="020B0502020202020204" pitchFamily="34" charset="0"/>
              </a:rPr>
              <a:t> to this. </a:t>
            </a:r>
            <a:endParaRPr lang="en-US" sz="2000" dirty="0" smtClean="0">
              <a:solidFill>
                <a:schemeClr val="bg2">
                  <a:lumMod val="25000"/>
                </a:schemeClr>
              </a:solidFill>
              <a:latin typeface="Century Gothic" panose="020B0502020202020204" pitchFamily="34" charset="0"/>
            </a:endParaRPr>
          </a:p>
          <a:p>
            <a:pPr marL="800060" lvl="1" indent="-342882">
              <a:spcAft>
                <a:spcPts val="600"/>
              </a:spcAft>
              <a:buFont typeface="Arial" panose="020B0604020202020204" pitchFamily="34" charset="0"/>
              <a:buChar char="•"/>
            </a:pPr>
            <a:r>
              <a:rPr lang="en-US" sz="2000" dirty="0" smtClean="0">
                <a:solidFill>
                  <a:schemeClr val="bg2">
                    <a:lumMod val="25000"/>
                  </a:schemeClr>
                </a:solidFill>
                <a:latin typeface="Century Gothic" panose="020B0502020202020204" pitchFamily="34" charset="0"/>
              </a:rPr>
              <a:t>Hospitals, CSUs and SUD residential programs must notify THP of admits and discharges so THP may</a:t>
            </a:r>
            <a:r>
              <a:rPr lang="en-US" sz="2000" baseline="0" dirty="0" smtClean="0">
                <a:solidFill>
                  <a:schemeClr val="bg2">
                    <a:lumMod val="25000"/>
                  </a:schemeClr>
                </a:solidFill>
                <a:latin typeface="Century Gothic" panose="020B0502020202020204" pitchFamily="34" charset="0"/>
              </a:rPr>
              <a:t> assist with coordination of care if needed</a:t>
            </a:r>
            <a:endParaRPr lang="en-US" sz="2000" dirty="0" smtClean="0">
              <a:solidFill>
                <a:schemeClr val="bg2">
                  <a:lumMod val="25000"/>
                </a:schemeClr>
              </a:solidFill>
              <a:latin typeface="Century Gothic" panose="020B0502020202020204" pitchFamily="34" charset="0"/>
            </a:endParaRPr>
          </a:p>
          <a:p>
            <a:pPr marL="1257238" lvl="2" indent="-342882">
              <a:spcAft>
                <a:spcPts val="600"/>
              </a:spcAft>
              <a:buFont typeface="Arial" panose="020B0604020202020204" pitchFamily="34" charset="0"/>
              <a:buChar char="•"/>
            </a:pPr>
            <a:r>
              <a:rPr lang="en-US" sz="2000" dirty="0" smtClean="0">
                <a:solidFill>
                  <a:schemeClr val="bg2">
                    <a:lumMod val="25000"/>
                  </a:schemeClr>
                </a:solidFill>
                <a:latin typeface="Century Gothic" panose="020B0502020202020204" pitchFamily="34" charset="0"/>
              </a:rPr>
              <a:t>Concurrent review is not required, but we’ll certainly take it</a:t>
            </a:r>
          </a:p>
          <a:p>
            <a:pPr marL="1257238" lvl="2" indent="-342882">
              <a:spcAft>
                <a:spcPts val="600"/>
              </a:spcAft>
              <a:buFont typeface="Arial" panose="020B0604020202020204" pitchFamily="34" charset="0"/>
              <a:buChar char="•"/>
            </a:pPr>
            <a:r>
              <a:rPr lang="en-US" sz="2000" dirty="0" smtClean="0">
                <a:solidFill>
                  <a:schemeClr val="bg2">
                    <a:lumMod val="25000"/>
                  </a:schemeClr>
                </a:solidFill>
                <a:latin typeface="Century Gothic" panose="020B0502020202020204" pitchFamily="34" charset="0"/>
              </a:rPr>
              <a:t>Observation follows same rules as inpatient</a:t>
            </a:r>
          </a:p>
          <a:p>
            <a:pPr marL="1714414" lvl="3" indent="-342882">
              <a:spcAft>
                <a:spcPts val="600"/>
              </a:spcAft>
              <a:buFont typeface="Arial" panose="020B0604020202020204" pitchFamily="34" charset="0"/>
              <a:buChar char="•"/>
            </a:pPr>
            <a:r>
              <a:rPr lang="en-US" sz="2000" dirty="0" smtClean="0">
                <a:solidFill>
                  <a:schemeClr val="bg2">
                    <a:lumMod val="25000"/>
                  </a:schemeClr>
                </a:solidFill>
                <a:latin typeface="Century Gothic" panose="020B0502020202020204" pitchFamily="34" charset="0"/>
              </a:rPr>
              <a:t>Observation payment remains the same – up to 48 hours</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12</a:t>
            </a:fld>
            <a:endParaRPr lang="en-US"/>
          </a:p>
        </p:txBody>
      </p:sp>
    </p:spTree>
    <p:extLst>
      <p:ext uri="{BB962C8B-B14F-4D97-AF65-F5344CB8AC3E}">
        <p14:creationId xmlns:p14="http://schemas.microsoft.com/office/powerpoint/2010/main" val="390100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On to the subject that has generated the</a:t>
            </a:r>
            <a:r>
              <a:rPr lang="en-US" baseline="0" dirty="0" smtClean="0"/>
              <a:t> most confusion for providers and us as well – Telehealth!</a:t>
            </a:r>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13</a:t>
            </a:fld>
            <a:endParaRPr lang="en-US" dirty="0"/>
          </a:p>
        </p:txBody>
      </p:sp>
    </p:spTree>
    <p:extLst>
      <p:ext uri="{BB962C8B-B14F-4D97-AF65-F5344CB8AC3E}">
        <p14:creationId xmlns:p14="http://schemas.microsoft.com/office/powerpoint/2010/main" val="18397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Let’s start with Medicare</a:t>
            </a:r>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14</a:t>
            </a:fld>
            <a:endParaRPr lang="en-US" dirty="0"/>
          </a:p>
        </p:txBody>
      </p:sp>
    </p:spTree>
    <p:extLst>
      <p:ext uri="{BB962C8B-B14F-4D97-AF65-F5344CB8AC3E}">
        <p14:creationId xmlns:p14="http://schemas.microsoft.com/office/powerpoint/2010/main" val="420379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most common telehealth services and the corresponding CPT &amp; HCPCs codes available for Medicare</a:t>
            </a:r>
            <a:r>
              <a:rPr lang="en-US" baseline="0" dirty="0" smtClean="0"/>
              <a:t> recipients</a:t>
            </a:r>
            <a:r>
              <a:rPr lang="en-US" dirty="0" smtClean="0"/>
              <a:t>.</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15</a:t>
            </a:fld>
            <a:endParaRPr lang="en-US"/>
          </a:p>
        </p:txBody>
      </p:sp>
    </p:spTree>
    <p:extLst>
      <p:ext uri="{BB962C8B-B14F-4D97-AF65-F5344CB8AC3E}">
        <p14:creationId xmlns:p14="http://schemas.microsoft.com/office/powerpoint/2010/main" val="99198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expanded telehealth codes beginning March 1</a:t>
            </a:r>
            <a:r>
              <a:rPr lang="en-US" baseline="30000" dirty="0" smtClean="0"/>
              <a:t>st</a:t>
            </a:r>
            <a:r>
              <a:rPr lang="en-US" dirty="0" smtClean="0"/>
              <a:t> for the duration of the pandemic to greater than 80 additional services.</a:t>
            </a:r>
          </a:p>
          <a:p>
            <a:endParaRPr lang="en-US" dirty="0" smtClean="0"/>
          </a:p>
          <a:p>
            <a:r>
              <a:rPr lang="en-US" dirty="0" smtClean="0"/>
              <a:t>Among those,</a:t>
            </a:r>
            <a:r>
              <a:rPr lang="en-US" baseline="0" dirty="0" smtClean="0"/>
              <a:t> with their allowed CPT codes, </a:t>
            </a:r>
            <a:r>
              <a:rPr lang="en-US" dirty="0" smtClean="0"/>
              <a:t> are:</a:t>
            </a:r>
          </a:p>
          <a:p>
            <a:endParaRPr lang="en-US" dirty="0" smtClean="0"/>
          </a:p>
          <a:p>
            <a:r>
              <a:rPr lang="en-US" dirty="0" smtClean="0"/>
              <a:t>Emergency</a:t>
            </a:r>
            <a:r>
              <a:rPr lang="en-US" baseline="0" dirty="0" smtClean="0"/>
              <a:t> department visits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Initial &amp; subsequent observation and observation discharge day management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Initial hospital care and hospital discharge day management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Initial nursing facility visit and nursing facility discharge day management</a:t>
            </a:r>
          </a:p>
          <a:p>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16</a:t>
            </a:fld>
            <a:endParaRPr lang="en-US"/>
          </a:p>
        </p:txBody>
      </p:sp>
    </p:spTree>
    <p:extLst>
      <p:ext uri="{BB962C8B-B14F-4D97-AF65-F5344CB8AC3E}">
        <p14:creationId xmlns:p14="http://schemas.microsoft.com/office/powerpoint/2010/main" val="223227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Critical care services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Domiciliary, rest home, custodial care, new and established</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Home visits, new and established</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Inpatient neonatal and pediatric critical care, initial and subsequent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Initial and continuing intensive care services</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17</a:t>
            </a:fld>
            <a:endParaRPr lang="en-US"/>
          </a:p>
        </p:txBody>
      </p:sp>
    </p:spTree>
    <p:extLst>
      <p:ext uri="{BB962C8B-B14F-4D97-AF65-F5344CB8AC3E}">
        <p14:creationId xmlns:p14="http://schemas.microsoft.com/office/powerpoint/2010/main" val="185606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Care planning for patients with cognitive impairment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Group psychotherapy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Psychological and neuropsychological testing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End-stage renal disease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Radiation treatment management services</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18</a:t>
            </a:fld>
            <a:endParaRPr lang="en-US"/>
          </a:p>
        </p:txBody>
      </p:sp>
    </p:spTree>
    <p:extLst>
      <p:ext uri="{BB962C8B-B14F-4D97-AF65-F5344CB8AC3E}">
        <p14:creationId xmlns:p14="http://schemas.microsoft.com/office/powerpoint/2010/main" val="2070047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CMS recognizes that some Medicare patients may not have video capability.</a:t>
            </a:r>
          </a:p>
          <a:p>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Evaluation and management (E &amp; M) services may be conducted via telephone (audio only).</a:t>
            </a:r>
          </a:p>
          <a:p>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These are the CPT codes that may be billed and are reimbursable for telephone evaluation and management by physician or other qualified health care professional:</a:t>
            </a:r>
          </a:p>
          <a:p>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19</a:t>
            </a:fld>
            <a:endParaRPr lang="en-US"/>
          </a:p>
        </p:txBody>
      </p:sp>
    </p:spTree>
    <p:extLst>
      <p:ext uri="{BB962C8B-B14F-4D97-AF65-F5344CB8AC3E}">
        <p14:creationId xmlns:p14="http://schemas.microsoft.com/office/powerpoint/2010/main" val="411803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Information has been coming fast and furious</a:t>
            </a:r>
            <a:r>
              <a:rPr lang="en-US" baseline="0" dirty="0" smtClean="0"/>
              <a:t> and at a frantic pace, so here’s my disclaimer. This presentation was prepared with information that is as true as I know it to be as of today’s date. I have made every effort to make sure the information is accurate, but the ultimate responsibility lies with the provider to submit claims correctly. I have provided links to documents in this presentation</a:t>
            </a:r>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a:t>
            </a:fld>
            <a:endParaRPr lang="en-US" dirty="0"/>
          </a:p>
        </p:txBody>
      </p:sp>
    </p:spTree>
    <p:extLst>
      <p:ext uri="{BB962C8B-B14F-4D97-AF65-F5344CB8AC3E}">
        <p14:creationId xmlns:p14="http://schemas.microsoft.com/office/powerpoint/2010/main" val="82768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CMS is permitting reimbursement to PT/OT &amp; ST providers</a:t>
            </a:r>
            <a:r>
              <a:rPr lang="en-US" baseline="0" dirty="0" smtClean="0"/>
              <a:t> for assessments only and performed via telephone.</a:t>
            </a:r>
          </a:p>
          <a:p>
            <a:endParaRPr lang="en-US" baseline="0" dirty="0" smtClean="0"/>
          </a:p>
          <a:p>
            <a:r>
              <a:rPr lang="en-US" baseline="0" dirty="0" smtClean="0"/>
              <a:t>THP was on a call with CMS 2 weeks ago &amp; they have heard from the PT/OT/ST community and are discussing telehealth visits, but no direction has been received as of today. </a:t>
            </a:r>
          </a:p>
          <a:p>
            <a:endParaRPr lang="en-US" baseline="0" dirty="0" smtClean="0"/>
          </a:p>
          <a:p>
            <a:r>
              <a:rPr lang="en-US" baseline="0" dirty="0" smtClean="0"/>
              <a:t>98966 – 98968 are the billable codes. </a:t>
            </a: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Private practice therapists bill with the appropriate modifier </a:t>
            </a: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Facility-based therapists are not</a:t>
            </a:r>
            <a:r>
              <a:rPr lang="en-US" sz="2000" baseline="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required to</a:t>
            </a:r>
            <a:r>
              <a:rPr lang="en-US" sz="2000" baseline="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bill with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a modifier</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20</a:t>
            </a:fld>
            <a:endParaRPr lang="en-US"/>
          </a:p>
        </p:txBody>
      </p:sp>
    </p:spTree>
    <p:extLst>
      <p:ext uri="{BB962C8B-B14F-4D97-AF65-F5344CB8AC3E}">
        <p14:creationId xmlns:p14="http://schemas.microsoft.com/office/powerpoint/2010/main" val="319725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how quickly information</a:t>
            </a:r>
            <a:r>
              <a:rPr lang="en-US" baseline="0" dirty="0" smtClean="0"/>
              <a:t> is being received.</a:t>
            </a:r>
          </a:p>
          <a:p>
            <a:endParaRPr lang="en-US" baseline="0" dirty="0" smtClean="0"/>
          </a:p>
          <a:p>
            <a:r>
              <a:rPr lang="en-US" dirty="0" smtClean="0"/>
              <a:t>I just added this</a:t>
            </a:r>
            <a:r>
              <a:rPr lang="en-US" baseline="0" dirty="0" smtClean="0"/>
              <a:t> slide &amp; the next one </a:t>
            </a:r>
            <a:r>
              <a:rPr lang="en-US" dirty="0" smtClean="0"/>
              <a:t>this morning.</a:t>
            </a:r>
          </a:p>
          <a:p>
            <a:endParaRPr lang="en-US" dirty="0" smtClean="0"/>
          </a:p>
          <a:p>
            <a:r>
              <a:rPr lang="en-US" dirty="0" smtClean="0"/>
              <a:t>CMS is permitting </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FQHC</a:t>
            </a:r>
            <a:r>
              <a:rPr lang="en-US" sz="1600" baseline="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and </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RHCs to perform visits via telehealth with an interactive audio and video telecommunication system during the COVID emergency.</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Telehealth may be furnished by any health care practitioner practicing within the scope of their practice that is employed by an FQHC/RHC.</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Practitioners may furnish telehealth from any location, including their home.</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Practitioners may furnish any telehealth service approved as a distant site telehealth service under the physician fee schedule. I provided a link to those services on this slide. </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21</a:t>
            </a:fld>
            <a:endParaRPr lang="en-US"/>
          </a:p>
        </p:txBody>
      </p:sp>
    </p:spTree>
    <p:extLst>
      <p:ext uri="{BB962C8B-B14F-4D97-AF65-F5344CB8AC3E}">
        <p14:creationId xmlns:p14="http://schemas.microsoft.com/office/powerpoint/2010/main" val="267411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CMS, </a:t>
            </a:r>
            <a:r>
              <a:rPr lang="en-US" sz="1600" dirty="0" smtClean="0">
                <a:solidFill>
                  <a:srgbClr val="53575A"/>
                </a:solidFill>
                <a:latin typeface="Century Gothic" panose="020B0502020202020204" pitchFamily="34" charset="0"/>
                <a:cs typeface="Arial" panose="020B0604020202020204" pitchFamily="34" charset="0"/>
              </a:rPr>
              <a:t>s</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ervices provided between </a:t>
            </a:r>
            <a:r>
              <a:rPr lang="en-US" sz="16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January 27 and June 30, 2020 should be </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billed with a </a:t>
            </a:r>
            <a:r>
              <a:rPr lang="en-US" sz="16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95 modifier</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For services furnished from </a:t>
            </a:r>
            <a:r>
              <a:rPr lang="en-US" sz="16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July 1, 2020 </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until the end of the COVID emergency bill </a:t>
            </a:r>
            <a:r>
              <a:rPr lang="en-US" sz="16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G2025</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to identify services furnished via telehealth.</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Coinsurances are waived for services performed that are related to COVID-19 testing, including telehealth.</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Use CS modifier on claim line for services to indicate waived coinsurance </a:t>
            </a:r>
          </a:p>
          <a:p>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The MLN Matters Number is shown</a:t>
            </a:r>
            <a:r>
              <a:rPr lang="en-US" sz="1600" baseline="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a:t>
            </a:r>
            <a:r>
              <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for additional information</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22</a:t>
            </a:fld>
            <a:endParaRPr lang="en-US"/>
          </a:p>
        </p:txBody>
      </p:sp>
    </p:spTree>
    <p:extLst>
      <p:ext uri="{BB962C8B-B14F-4D97-AF65-F5344CB8AC3E}">
        <p14:creationId xmlns:p14="http://schemas.microsoft.com/office/powerpoint/2010/main" val="131971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a:t>
            </a:r>
            <a:r>
              <a:rPr lang="en-US" baseline="0" dirty="0" smtClean="0"/>
              <a:t> common question that THP is receiving is how do I bill for telehealth?</a:t>
            </a:r>
          </a:p>
          <a:p>
            <a:endParaRPr lang="en-US" baseline="0" dirty="0" smtClean="0"/>
          </a:p>
          <a:p>
            <a:r>
              <a:rPr lang="en-US" baseline="0" dirty="0" smtClean="0"/>
              <a:t>And no wonder you are confused. CMS first instructed providers to bill with a place of service 02, then came out &amp; said bill the POS you typically would bill on a 1500 claim form with a 95 modifier.</a:t>
            </a:r>
          </a:p>
          <a:p>
            <a:endParaRPr lang="en-US" baseline="0" dirty="0" smtClean="0"/>
          </a:p>
          <a:p>
            <a:r>
              <a:rPr lang="en-US" baseline="0" dirty="0" smtClean="0"/>
              <a:t>Rest assured, THP will pay claims billed with the 02 or the typical place of service code. </a:t>
            </a:r>
          </a:p>
          <a:p>
            <a:endParaRPr lang="en-US" baseline="0" dirty="0" smtClean="0"/>
          </a:p>
          <a:p>
            <a:r>
              <a:rPr lang="en-US" baseline="0" dirty="0" smtClean="0"/>
              <a:t>Please do not bill a POS 02 with a 95 modifier on the same claim.</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23</a:t>
            </a:fld>
            <a:endParaRPr lang="en-US"/>
          </a:p>
        </p:txBody>
      </p:sp>
    </p:spTree>
    <p:extLst>
      <p:ext uri="{BB962C8B-B14F-4D97-AF65-F5344CB8AC3E}">
        <p14:creationId xmlns:p14="http://schemas.microsoft.com/office/powerpoint/2010/main" val="427079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24</a:t>
            </a:fld>
            <a:endParaRPr lang="en-US" dirty="0"/>
          </a:p>
        </p:txBody>
      </p:sp>
    </p:spTree>
    <p:extLst>
      <p:ext uri="{BB962C8B-B14F-4D97-AF65-F5344CB8AC3E}">
        <p14:creationId xmlns:p14="http://schemas.microsoft.com/office/powerpoint/2010/main" val="65339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u="none" dirty="0" smtClean="0">
                <a:solidFill>
                  <a:srgbClr val="008F47"/>
                </a:solidFill>
                <a:latin typeface="Century Gothic" charset="0"/>
                <a:ea typeface="Century Gothic" charset="0"/>
                <a:cs typeface="Century Gothic" charset="0"/>
              </a:rPr>
              <a:t>THP is following BMS guidelines for telehealth services rendered during the COVID-19 pandemic.  Telehealth services are not limited to the treatment and diagnosis of COVID-19. </a:t>
            </a:r>
          </a:p>
          <a:p>
            <a:endParaRPr lang="en-US" dirty="0" smtClean="0"/>
          </a:p>
          <a:p>
            <a:r>
              <a:rPr lang="en-US" dirty="0" smtClean="0"/>
              <a:t>BMS issued a memo on March 17</a:t>
            </a:r>
            <a:r>
              <a:rPr lang="en-US" baseline="30000" dirty="0" smtClean="0"/>
              <a:t>th</a:t>
            </a:r>
            <a:r>
              <a:rPr lang="en-US" dirty="0" smtClean="0"/>
              <a:t> allowing services to be provided by telehealth and telephone to allow Medicaid members access to providers.</a:t>
            </a:r>
          </a:p>
          <a:p>
            <a:pPr marL="0" indent="0">
              <a:lnSpc>
                <a:spcPct val="150000"/>
              </a:lnSpc>
              <a:buFont typeface="Arial" panose="020B0604020202020204" pitchFamily="34" charset="0"/>
              <a:buNone/>
            </a:pPr>
            <a:endParaRPr lang="en-US" dirty="0" smtClean="0"/>
          </a:p>
          <a:p>
            <a:pPr marL="0" indent="0">
              <a:lnSpc>
                <a:spcPct val="150000"/>
              </a:lnSpc>
              <a:buFont typeface="Arial" panose="020B0604020202020204" pitchFamily="34" charset="0"/>
              <a:buNone/>
            </a:pPr>
            <a:r>
              <a:rPr lang="en-US" dirty="0" smtClean="0"/>
              <a:t>We want to remind providers to use your best </a:t>
            </a:r>
            <a:r>
              <a:rPr lang="en-US" sz="1600" dirty="0" smtClean="0">
                <a:solidFill>
                  <a:srgbClr val="53575A"/>
                </a:solidFill>
                <a:latin typeface="Century Gothic" panose="020B0502020202020204" pitchFamily="34" charset="0"/>
              </a:rPr>
              <a:t>judgement on what services can be performed in this setting</a:t>
            </a:r>
          </a:p>
          <a:p>
            <a:pPr marL="342882" indent="-342882">
              <a:lnSpc>
                <a:spcPct val="150000"/>
              </a:lnSpc>
              <a:buFont typeface="Arial" panose="020B0604020202020204" pitchFamily="34" charset="0"/>
              <a:buChar char="•"/>
            </a:pPr>
            <a:r>
              <a:rPr lang="en-US" sz="1600" dirty="0" smtClean="0">
                <a:solidFill>
                  <a:srgbClr val="53575A"/>
                </a:solidFill>
                <a:latin typeface="Century Gothic" panose="020B0502020202020204" pitchFamily="34" charset="0"/>
              </a:rPr>
              <a:t>Providers must work within the scope of their license </a:t>
            </a:r>
          </a:p>
          <a:p>
            <a:pPr marL="342882" indent="-342882">
              <a:lnSpc>
                <a:spcPct val="150000"/>
              </a:lnSpc>
              <a:buFont typeface="Arial" panose="020B0604020202020204" pitchFamily="34" charset="0"/>
              <a:buChar char="•"/>
            </a:pPr>
            <a:r>
              <a:rPr lang="en-US" sz="1600" dirty="0" smtClean="0">
                <a:solidFill>
                  <a:srgbClr val="53575A"/>
                </a:solidFill>
                <a:latin typeface="Century Gothic" panose="020B0502020202020204" pitchFamily="34" charset="0"/>
              </a:rPr>
              <a:t>You must have access to established patient’s previous records</a:t>
            </a:r>
          </a:p>
          <a:p>
            <a:pPr marL="342882" indent="-342882">
              <a:lnSpc>
                <a:spcPct val="150000"/>
              </a:lnSpc>
              <a:buFont typeface="Arial" panose="020B0604020202020204" pitchFamily="34" charset="0"/>
              <a:buChar char="•"/>
            </a:pPr>
            <a:r>
              <a:rPr lang="en-US" sz="1600" dirty="0" smtClean="0">
                <a:solidFill>
                  <a:srgbClr val="53575A"/>
                </a:solidFill>
                <a:latin typeface="Century Gothic" panose="020B0502020202020204" pitchFamily="34" charset="0"/>
              </a:rPr>
              <a:t>And you must obtain consent from the patient, either verbal or written, to provide services via telehealth and document consent in the member’s record </a:t>
            </a:r>
            <a:endParaRPr lang="en-US" sz="16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25</a:t>
            </a:fld>
            <a:endParaRPr lang="en-US"/>
          </a:p>
        </p:txBody>
      </p:sp>
    </p:spTree>
    <p:extLst>
      <p:ext uri="{BB962C8B-B14F-4D97-AF65-F5344CB8AC3E}">
        <p14:creationId xmlns:p14="http://schemas.microsoft.com/office/powerpoint/2010/main" val="380827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SAMSHA is allowing greater flexibility</a:t>
            </a:r>
            <a:r>
              <a:rPr lang="en-US" baseline="0" dirty="0" smtClean="0"/>
              <a:t> for substance use disorder services provided via telehealth.</a:t>
            </a:r>
          </a:p>
          <a:p>
            <a:endParaRPr lang="en-US" baseline="0" dirty="0" smtClean="0"/>
          </a:p>
          <a:p>
            <a:r>
              <a:rPr lang="en-US" baseline="0" dirty="0" smtClean="0"/>
              <a:t>A link to the website containing more information is provided on this slide. </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26</a:t>
            </a:fld>
            <a:endParaRPr lang="en-US"/>
          </a:p>
        </p:txBody>
      </p:sp>
    </p:spTree>
    <p:extLst>
      <p:ext uri="{BB962C8B-B14F-4D97-AF65-F5344CB8AC3E}">
        <p14:creationId xmlns:p14="http://schemas.microsoft.com/office/powerpoint/2010/main" val="2648121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BMS is now allowing FQHCs to perform non-emergent evaluation and management (E &amp; M) visits via telehealth to a Medicaid member in their home.</a:t>
            </a:r>
          </a:p>
          <a:p>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Bill the encounter code T1015 with the supporting procedure code and add the GT modifier to the procedure code or </a:t>
            </a:r>
            <a:r>
              <a:rPr lang="en-US" sz="2000" dirty="0" err="1" smtClean="0">
                <a:solidFill>
                  <a:srgbClr val="53575A"/>
                </a:solidFill>
                <a:latin typeface="Century Gothic" panose="020B0502020202020204" pitchFamily="34" charset="0"/>
                <a:ea typeface="Calibri" panose="020F0502020204030204" pitchFamily="34" charset="0"/>
                <a:cs typeface="Arial" panose="020B0604020202020204" pitchFamily="34" charset="0"/>
              </a:rPr>
              <a:t>coes</a:t>
            </a:r>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Do not bill Q3014 – telehealth originating site facility fee</a:t>
            </a:r>
          </a:p>
          <a:p>
            <a:pPr marL="800060" lvl="1"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There is no reimbursement for Q3014</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27</a:t>
            </a:fld>
            <a:endParaRPr lang="en-US"/>
          </a:p>
        </p:txBody>
      </p:sp>
    </p:spTree>
    <p:extLst>
      <p:ext uri="{BB962C8B-B14F-4D97-AF65-F5344CB8AC3E}">
        <p14:creationId xmlns:p14="http://schemas.microsoft.com/office/powerpoint/2010/main" val="147470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800"/>
              </a:spcAft>
            </a:pPr>
            <a:r>
              <a:rPr lang="en-US" dirty="0" smtClean="0"/>
              <a:t>BMS is permitting </a:t>
            </a:r>
            <a:r>
              <a:rPr lang="en-US" sz="1600" b="0" i="0" dirty="0" smtClean="0">
                <a:solidFill>
                  <a:srgbClr val="008F47"/>
                </a:solidFill>
                <a:latin typeface="Century Gothic" charset="0"/>
                <a:ea typeface="Century Gothic" charset="0"/>
                <a:cs typeface="Century Gothic" charset="0"/>
              </a:rPr>
              <a:t>PT/OT/ST services rendered via live video conferencing or telephone to a members’ home if you are a WV Medicaid enrolled provider.</a:t>
            </a:r>
          </a:p>
          <a:p>
            <a:pPr>
              <a:lnSpc>
                <a:spcPct val="114000"/>
              </a:lnSpc>
              <a:spcAft>
                <a:spcPts val="800"/>
              </a:spcAft>
            </a:pPr>
            <a:endParaRPr lang="en-US" sz="1600" b="0" i="0" dirty="0" smtClean="0">
              <a:solidFill>
                <a:srgbClr val="008F47"/>
              </a:solidFill>
              <a:latin typeface="Century Gothic" charset="0"/>
              <a:ea typeface="Century Gothic" charset="0"/>
              <a:cs typeface="Century Gothic" charset="0"/>
            </a:endParaRPr>
          </a:p>
          <a:p>
            <a:pPr>
              <a:lnSpc>
                <a:spcPct val="114000"/>
              </a:lnSpc>
              <a:spcAft>
                <a:spcPts val="800"/>
              </a:spcAft>
            </a:pPr>
            <a:r>
              <a:rPr lang="en-US" sz="1600" dirty="0" smtClean="0">
                <a:solidFill>
                  <a:schemeClr val="bg2">
                    <a:lumMod val="25000"/>
                  </a:schemeClr>
                </a:solidFill>
                <a:latin typeface="Century Gothic" charset="0"/>
                <a:ea typeface="Century Gothic" charset="0"/>
                <a:cs typeface="Century Gothic" charset="0"/>
              </a:rPr>
              <a:t>BMS’s  memo is posted at the link provided</a:t>
            </a:r>
          </a:p>
          <a:p>
            <a:pPr>
              <a:lnSpc>
                <a:spcPct val="114000"/>
              </a:lnSpc>
              <a:spcAft>
                <a:spcPts val="800"/>
              </a:spcAft>
            </a:pPr>
            <a:endParaRPr lang="en-US" sz="1600" dirty="0" smtClean="0">
              <a:solidFill>
                <a:schemeClr val="bg2">
                  <a:lumMod val="25000"/>
                </a:schemeClr>
              </a:solidFill>
              <a:latin typeface="Century Gothic" charset="0"/>
              <a:ea typeface="Century Gothic" charset="0"/>
              <a:cs typeface="Century Gothic" charset="0"/>
            </a:endParaRPr>
          </a:p>
          <a:p>
            <a:pPr>
              <a:lnSpc>
                <a:spcPct val="114000"/>
              </a:lnSpc>
              <a:spcAft>
                <a:spcPts val="800"/>
              </a:spcAft>
            </a:pPr>
            <a:r>
              <a:rPr lang="en-US" sz="1600" dirty="0" smtClean="0">
                <a:solidFill>
                  <a:schemeClr val="bg2">
                    <a:lumMod val="25000"/>
                  </a:schemeClr>
                </a:solidFill>
                <a:latin typeface="Century Gothic" charset="0"/>
                <a:ea typeface="Century Gothic" charset="0"/>
                <a:cs typeface="Century Gothic" charset="0"/>
              </a:rPr>
              <a:t>Reminder that Medicaid has a 20 visit combined PT and OT benefit</a:t>
            </a:r>
          </a:p>
          <a:p>
            <a:pPr>
              <a:lnSpc>
                <a:spcPct val="114000"/>
              </a:lnSpc>
              <a:spcAft>
                <a:spcPts val="800"/>
              </a:spcAft>
            </a:pPr>
            <a:r>
              <a:rPr lang="en-US" sz="1600" dirty="0" smtClean="0">
                <a:solidFill>
                  <a:schemeClr val="bg2">
                    <a:lumMod val="25000"/>
                  </a:schemeClr>
                </a:solidFill>
                <a:latin typeface="Century Gothic" charset="0"/>
                <a:ea typeface="Century Gothic" charset="0"/>
                <a:cs typeface="Century Gothic" charset="0"/>
              </a:rPr>
              <a:t> </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28</a:t>
            </a:fld>
            <a:endParaRPr lang="en-US"/>
          </a:p>
        </p:txBody>
      </p:sp>
    </p:spTree>
    <p:extLst>
      <p:ext uri="{BB962C8B-B14F-4D97-AF65-F5344CB8AC3E}">
        <p14:creationId xmlns:p14="http://schemas.microsoft.com/office/powerpoint/2010/main" val="4097096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bill services provided to WV Medicaid members:</a:t>
            </a:r>
          </a:p>
          <a:p>
            <a:endParaRPr lang="en-US" dirty="0" smtClean="0"/>
          </a:p>
          <a:p>
            <a:r>
              <a:rPr lang="en-US" dirty="0" smtClean="0"/>
              <a:t>On a 1500 form bill 02 as the POS and bill</a:t>
            </a:r>
            <a:r>
              <a:rPr lang="en-US" baseline="0" dirty="0" smtClean="0"/>
              <a:t> the appropriate CPT/HCPCs code.</a:t>
            </a:r>
          </a:p>
          <a:p>
            <a:endParaRPr lang="en-US" baseline="0" dirty="0" smtClean="0"/>
          </a:p>
          <a:p>
            <a:r>
              <a:rPr lang="en-US" baseline="0" dirty="0" smtClean="0"/>
              <a:t>We have received numerous phone calls about the use of modifier 95 on Medicaid claims &amp; BMS has stated that is not acceptable.</a:t>
            </a:r>
          </a:p>
          <a:p>
            <a:endParaRPr lang="en-US" baseline="0" dirty="0" smtClean="0"/>
          </a:p>
          <a:p>
            <a:r>
              <a:rPr lang="en-US" baseline="0" dirty="0" smtClean="0"/>
              <a:t>Medicaid claims will deny if billed with modifier 95</a:t>
            </a:r>
          </a:p>
          <a:p>
            <a:endParaRPr lang="en-US" baseline="0" dirty="0" smtClean="0"/>
          </a:p>
          <a:p>
            <a:r>
              <a:rPr lang="en-US" baseline="0" dirty="0" smtClean="0"/>
              <a:t>If you are a facility billing on a UB04 claim form, please bill the appropriate CPT/HCPCs code and use the GT modifier to indicate services were performed via telehealth.</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29</a:t>
            </a:fld>
            <a:endParaRPr lang="en-US"/>
          </a:p>
        </p:txBody>
      </p:sp>
    </p:spTree>
    <p:extLst>
      <p:ext uri="{BB962C8B-B14F-4D97-AF65-F5344CB8AC3E}">
        <p14:creationId xmlns:p14="http://schemas.microsoft.com/office/powerpoint/2010/main" val="116016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are the topics we are going to be discussing today. I know COVID-19 is at the forefront of everyone’s minds related to their practice so we are going to jump right in &amp; discuss THP’s response to COVID-19 in the way of copays, authorizations, telehealth and testing codes. Then we are going to discuss general</a:t>
            </a:r>
            <a:r>
              <a:rPr lang="en-US" baseline="0" dirty="0" smtClean="0"/>
              <a:t> THP </a:t>
            </a:r>
            <a:r>
              <a:rPr lang="en-US" dirty="0" smtClean="0"/>
              <a:t>updates.</a:t>
            </a:r>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3</a:t>
            </a:fld>
            <a:endParaRPr lang="en-US" dirty="0"/>
          </a:p>
        </p:txBody>
      </p:sp>
    </p:spTree>
    <p:extLst>
      <p:ext uri="{BB962C8B-B14F-4D97-AF65-F5344CB8AC3E}">
        <p14:creationId xmlns:p14="http://schemas.microsoft.com/office/powerpoint/2010/main" val="4170446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57119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April 1</a:t>
            </a:r>
            <a:r>
              <a:rPr lang="en-US" baseline="30000" dirty="0" smtClean="0"/>
              <a:t>st</a:t>
            </a:r>
            <a:r>
              <a:rPr lang="en-US" dirty="0" smtClean="0"/>
              <a:t> CMS announced</a:t>
            </a:r>
            <a:r>
              <a:rPr lang="en-US" baseline="0" dirty="0" smtClean="0"/>
              <a:t> that U0001 &amp; U0002 may be submitted for coronavirus tests conducted on or after 2/4/20.</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31</a:t>
            </a:fld>
            <a:endParaRPr lang="en-US"/>
          </a:p>
        </p:txBody>
      </p:sp>
    </p:spTree>
    <p:extLst>
      <p:ext uri="{BB962C8B-B14F-4D97-AF65-F5344CB8AC3E}">
        <p14:creationId xmlns:p14="http://schemas.microsoft.com/office/powerpoint/2010/main" val="3049793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then added CPT code 87635 for dates of service on or after 3/13/20.</a:t>
            </a:r>
          </a:p>
          <a:p>
            <a:endParaRPr lang="en-US" dirty="0" smtClean="0"/>
          </a:p>
          <a:p>
            <a:r>
              <a:rPr lang="en-US" dirty="0" smtClean="0"/>
              <a:t>No copayments are applied to coronavirus testing codes</a:t>
            </a:r>
          </a:p>
          <a:p>
            <a:endParaRPr lang="en-US" dirty="0" smtClean="0"/>
          </a:p>
          <a:p>
            <a:r>
              <a:rPr lang="en-US" dirty="0" smtClean="0"/>
              <a:t>Bill</a:t>
            </a:r>
            <a:r>
              <a:rPr lang="en-US" baseline="0" dirty="0" smtClean="0"/>
              <a:t> drive thru testing with POS 02</a:t>
            </a:r>
          </a:p>
          <a:p>
            <a:endParaRPr lang="en-US" baseline="0" dirty="0" smtClean="0"/>
          </a:p>
          <a:p>
            <a:r>
              <a:rPr lang="en-US" baseline="0" dirty="0" smtClean="0"/>
              <a:t>CMS does permit testing by a home health nurse for Medicare patients in home health</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32</a:t>
            </a:fld>
            <a:endParaRPr lang="en-US"/>
          </a:p>
        </p:txBody>
      </p:sp>
    </p:spTree>
    <p:extLst>
      <p:ext uri="{BB962C8B-B14F-4D97-AF65-F5344CB8AC3E}">
        <p14:creationId xmlns:p14="http://schemas.microsoft.com/office/powerpoint/2010/main" val="594056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36282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has approved various coronavirus</a:t>
            </a:r>
            <a:r>
              <a:rPr lang="en-US" baseline="0" dirty="0" smtClean="0"/>
              <a:t> testing codes with various approval dates </a:t>
            </a:r>
          </a:p>
          <a:p>
            <a:endParaRPr lang="en-US" baseline="0" dirty="0" smtClean="0"/>
          </a:p>
          <a:p>
            <a:r>
              <a:rPr lang="en-US" baseline="0" dirty="0" smtClean="0"/>
              <a:t>THP just received notice from BMS on Monday that U0003 &amp; U0004 were added</a:t>
            </a:r>
          </a:p>
          <a:p>
            <a:endParaRPr lang="en-US" baseline="0" dirty="0" smtClean="0"/>
          </a:p>
          <a:p>
            <a:r>
              <a:rPr lang="en-US" baseline="0" dirty="0" smtClean="0"/>
              <a:t>Like Medicare, no copayments are applied to Medicaid testing claims and bill POS 02 for drive thru testing.</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34</a:t>
            </a:fld>
            <a:endParaRPr lang="en-US"/>
          </a:p>
        </p:txBody>
      </p:sp>
    </p:spTree>
    <p:extLst>
      <p:ext uri="{BB962C8B-B14F-4D97-AF65-F5344CB8AC3E}">
        <p14:creationId xmlns:p14="http://schemas.microsoft.com/office/powerpoint/2010/main" val="4135550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5563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THP also received</a:t>
            </a:r>
            <a:r>
              <a:rPr lang="en-US" baseline="0" dirty="0" smtClean="0"/>
              <a:t> guidelines from BMS this week on Non-emergency medical transportation.</a:t>
            </a:r>
          </a:p>
          <a:p>
            <a:endParaRPr lang="en-US" baseline="0" dirty="0" smtClean="0"/>
          </a:p>
          <a:p>
            <a:r>
              <a:rPr lang="en-US" baseline="0" dirty="0" smtClean="0"/>
              <a:t>Ambulance transport for </a:t>
            </a:r>
            <a:r>
              <a:rPr lang="en-US" sz="1600" dirty="0" smtClean="0">
                <a:solidFill>
                  <a:srgbClr val="53575A"/>
                </a:solidFill>
                <a:latin typeface="Century Gothic" panose="020B0502020202020204" pitchFamily="34" charset="0"/>
              </a:rPr>
              <a:t>suspected or confirmed COVID-19 Medicaid members</a:t>
            </a:r>
            <a:r>
              <a:rPr lang="en-US" sz="1600" baseline="0" dirty="0" smtClean="0">
                <a:solidFill>
                  <a:srgbClr val="53575A"/>
                </a:solidFill>
                <a:latin typeface="Century Gothic" panose="020B0502020202020204" pitchFamily="34" charset="0"/>
              </a:rPr>
              <a:t> will be arranged by the managed care organizations.</a:t>
            </a:r>
          </a:p>
          <a:p>
            <a:endParaRPr lang="en-US" sz="1600" baseline="0" dirty="0" smtClean="0">
              <a:solidFill>
                <a:srgbClr val="53575A"/>
              </a:solidFill>
              <a:latin typeface="Century Gothic" panose="020B0502020202020204" pitchFamily="34" charset="0"/>
            </a:endParaRPr>
          </a:p>
          <a:p>
            <a:r>
              <a:rPr lang="en-US" sz="1600" baseline="0" dirty="0" smtClean="0">
                <a:solidFill>
                  <a:srgbClr val="53575A"/>
                </a:solidFill>
                <a:latin typeface="Century Gothic" panose="020B0502020202020204" pitchFamily="34" charset="0"/>
              </a:rPr>
              <a:t>You, the provider may assist members by contacting THP on their behalf.</a:t>
            </a:r>
          </a:p>
          <a:p>
            <a:endParaRPr lang="en-US" sz="1600" baseline="0" dirty="0" smtClean="0">
              <a:solidFill>
                <a:srgbClr val="53575A"/>
              </a:solidFill>
              <a:latin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3575A"/>
                </a:solidFill>
                <a:latin typeface="Century Gothic" panose="020B0502020202020204" pitchFamily="34" charset="0"/>
              </a:rPr>
              <a:t>Medical necessity is considered met due to the isolation requirement for COVID-19 patients.</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36</a:t>
            </a:fld>
            <a:endParaRPr lang="en-US"/>
          </a:p>
        </p:txBody>
      </p:sp>
    </p:spTree>
    <p:extLst>
      <p:ext uri="{BB962C8B-B14F-4D97-AF65-F5344CB8AC3E}">
        <p14:creationId xmlns:p14="http://schemas.microsoft.com/office/powerpoint/2010/main" val="2099294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890496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THP’s public</a:t>
            </a:r>
            <a:r>
              <a:rPr lang="en-US" baseline="0" dirty="0" smtClean="0"/>
              <a:t> website and secure provider portal contain information on COVID-19.</a:t>
            </a:r>
          </a:p>
          <a:p>
            <a:endParaRPr lang="en-US" baseline="0" dirty="0" smtClean="0"/>
          </a:p>
          <a:p>
            <a:r>
              <a:rPr lang="en-US" baseline="0" dirty="0" smtClean="0"/>
              <a:t>Again I listed CMS &amp; BMS’s websites for your reference. </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38</a:t>
            </a:fld>
            <a:endParaRPr lang="en-US"/>
          </a:p>
        </p:txBody>
      </p:sp>
    </p:spTree>
    <p:extLst>
      <p:ext uri="{BB962C8B-B14F-4D97-AF65-F5344CB8AC3E}">
        <p14:creationId xmlns:p14="http://schemas.microsoft.com/office/powerpoint/2010/main" val="1982984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 going to go over general updates,</a:t>
            </a:r>
            <a:r>
              <a:rPr lang="en-US" baseline="0" dirty="0" smtClean="0"/>
              <a:t> starting with prior &amp; retro authorizations</a:t>
            </a:r>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7227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67303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800"/>
              </a:spcAft>
            </a:pPr>
            <a:r>
              <a:rPr lang="en-US" dirty="0" smtClean="0"/>
              <a:t>Just a reminder that on </a:t>
            </a:r>
            <a:r>
              <a:rPr lang="en-US" sz="1600" b="0" i="0" dirty="0" smtClean="0">
                <a:solidFill>
                  <a:srgbClr val="008F47"/>
                </a:solidFill>
                <a:latin typeface="Century Gothic" charset="0"/>
                <a:ea typeface="Century Gothic" charset="0"/>
                <a:cs typeface="Century Gothic" charset="0"/>
              </a:rPr>
              <a:t>December 1, 2019, THP announced to PT, OT and chiropractic</a:t>
            </a:r>
            <a:r>
              <a:rPr lang="en-US" sz="1600" b="0" i="0" baseline="0" dirty="0" smtClean="0">
                <a:solidFill>
                  <a:srgbClr val="008F47"/>
                </a:solidFill>
                <a:latin typeface="Century Gothic" charset="0"/>
                <a:ea typeface="Century Gothic" charset="0"/>
                <a:cs typeface="Century Gothic" charset="0"/>
              </a:rPr>
              <a:t> providers that </a:t>
            </a:r>
            <a:r>
              <a:rPr lang="en-US" sz="1600" b="0" i="0" dirty="0" smtClean="0">
                <a:solidFill>
                  <a:srgbClr val="008F47"/>
                </a:solidFill>
                <a:latin typeface="Century Gothic" charset="0"/>
                <a:ea typeface="Century Gothic" charset="0"/>
                <a:cs typeface="Century Gothic" charset="0"/>
              </a:rPr>
              <a:t>no pre-authorization is required for the first 20 visits for chiropractic services and the first 20 </a:t>
            </a:r>
            <a:r>
              <a:rPr lang="en-US" sz="1600" b="1" i="0" dirty="0" smtClean="0">
                <a:solidFill>
                  <a:srgbClr val="008F47"/>
                </a:solidFill>
                <a:latin typeface="Century Gothic" charset="0"/>
                <a:ea typeface="Century Gothic" charset="0"/>
                <a:cs typeface="Century Gothic" charset="0"/>
              </a:rPr>
              <a:t>combined</a:t>
            </a:r>
            <a:r>
              <a:rPr lang="en-US" sz="1600" b="0" i="0" dirty="0" smtClean="0">
                <a:solidFill>
                  <a:srgbClr val="008F47"/>
                </a:solidFill>
                <a:latin typeface="Century Gothic" charset="0"/>
                <a:ea typeface="Century Gothic" charset="0"/>
                <a:cs typeface="Century Gothic" charset="0"/>
              </a:rPr>
              <a:t> physical therapy (PT) and occupational therapy (OT) visits per event and/or year</a:t>
            </a:r>
            <a:r>
              <a:rPr lang="en-US" sz="1600" b="1" i="1" dirty="0" smtClean="0">
                <a:solidFill>
                  <a:srgbClr val="008F47"/>
                </a:solidFill>
                <a:latin typeface="Century Gothic" charset="0"/>
                <a:ea typeface="Century Gothic" charset="0"/>
                <a:cs typeface="Century Gothic" charset="0"/>
              </a:rPr>
              <a:t>.</a:t>
            </a:r>
          </a:p>
          <a:p>
            <a:pPr>
              <a:lnSpc>
                <a:spcPct val="114000"/>
              </a:lnSpc>
              <a:spcAft>
                <a:spcPts val="800"/>
              </a:spcAft>
            </a:pPr>
            <a:endParaRPr lang="en-US" sz="1600" b="1" i="1" dirty="0" smtClean="0">
              <a:solidFill>
                <a:srgbClr val="008F47"/>
              </a:solidFill>
              <a:latin typeface="Century Gothic" charset="0"/>
              <a:ea typeface="Century Gothic" charset="0"/>
              <a:cs typeface="Century Gothic" charset="0"/>
            </a:endParaRPr>
          </a:p>
          <a:p>
            <a:pPr marL="179380" indent="-179380">
              <a:lnSpc>
                <a:spcPct val="114000"/>
              </a:lnSpc>
              <a:spcAft>
                <a:spcPts val="200"/>
              </a:spcAft>
              <a:buFont typeface="Arial" charset="0"/>
              <a:buChar char="•"/>
            </a:pPr>
            <a:r>
              <a:rPr lang="en-US" sz="1600" dirty="0" smtClean="0">
                <a:solidFill>
                  <a:srgbClr val="54585A"/>
                </a:solidFill>
                <a:latin typeface="Century Gothic" charset="0"/>
                <a:ea typeface="Century Gothic" charset="0"/>
                <a:cs typeface="Century Gothic" charset="0"/>
              </a:rPr>
              <a:t>Visit limitations for THP Medicaid and Medicare lines of business follow a calendar year.</a:t>
            </a:r>
          </a:p>
          <a:p>
            <a:pPr marL="179380" indent="-179380">
              <a:lnSpc>
                <a:spcPct val="114000"/>
              </a:lnSpc>
              <a:spcAft>
                <a:spcPts val="200"/>
              </a:spcAft>
              <a:buFont typeface="Arial" charset="0"/>
              <a:buChar char="•"/>
            </a:pPr>
            <a:endParaRPr lang="en-US" sz="1600" dirty="0" smtClean="0">
              <a:solidFill>
                <a:srgbClr val="54585A"/>
              </a:solidFill>
              <a:latin typeface="Century Gothic" charset="0"/>
              <a:ea typeface="Century Gothic" charset="0"/>
              <a:cs typeface="Century Gothic" charset="0"/>
            </a:endParaRPr>
          </a:p>
          <a:p>
            <a:pPr marL="179380" indent="-179380">
              <a:lnSpc>
                <a:spcPct val="114000"/>
              </a:lnSpc>
              <a:spcAft>
                <a:spcPts val="800"/>
              </a:spcAft>
              <a:buFont typeface="Arial" charset="0"/>
              <a:buChar char="•"/>
            </a:pPr>
            <a:r>
              <a:rPr lang="en-US" sz="1600" dirty="0" smtClean="0">
                <a:solidFill>
                  <a:srgbClr val="54585A"/>
                </a:solidFill>
                <a:latin typeface="Century Gothic" charset="0"/>
                <a:ea typeface="Century Gothic" charset="0"/>
                <a:cs typeface="Century Gothic" charset="0"/>
              </a:rPr>
              <a:t>Commercial plan (including HMO, POS, PPO and WV PEIA) visit limitations are based on a contract year.</a:t>
            </a:r>
          </a:p>
          <a:p>
            <a:pPr marL="179380" indent="-179380">
              <a:lnSpc>
                <a:spcPct val="114000"/>
              </a:lnSpc>
              <a:spcAft>
                <a:spcPts val="800"/>
              </a:spcAft>
              <a:buFont typeface="Arial" charset="0"/>
              <a:buChar char="•"/>
            </a:pPr>
            <a:endParaRPr lang="en-US" sz="1600" dirty="0" smtClean="0">
              <a:solidFill>
                <a:srgbClr val="54585A"/>
              </a:solidFill>
              <a:latin typeface="Century Gothic" charset="0"/>
              <a:ea typeface="Century Gothic" charset="0"/>
              <a:cs typeface="Century Gothic" charset="0"/>
            </a:endParaRPr>
          </a:p>
          <a:p>
            <a:pPr marL="0" marR="0" lvl="0" indent="0" algn="l" defTabSz="1219170" rtl="0" eaLnBrk="1" fontAlgn="auto" latinLnBrk="0" hangingPunct="1">
              <a:lnSpc>
                <a:spcPct val="114000"/>
              </a:lnSpc>
              <a:spcBef>
                <a:spcPts val="0"/>
              </a:spcBef>
              <a:spcAft>
                <a:spcPts val="800"/>
              </a:spcAft>
              <a:buClrTx/>
              <a:buSzTx/>
              <a:buFontTx/>
              <a:buNone/>
              <a:tabLst/>
              <a:defRPr/>
            </a:pPr>
            <a:r>
              <a:rPr lang="en-US" sz="1600" dirty="0" smtClean="0">
                <a:solidFill>
                  <a:srgbClr val="54585A"/>
                </a:solidFill>
                <a:latin typeface="Century Gothic" charset="0"/>
                <a:ea typeface="Century Gothic" charset="0"/>
                <a:cs typeface="Century Gothic" charset="0"/>
              </a:rPr>
              <a:t>Beginning with the 21st chiropractic and 21st combined PT/OT visits,</a:t>
            </a:r>
            <a:r>
              <a:rPr lang="en-US" sz="1600" baseline="0" dirty="0" smtClean="0">
                <a:solidFill>
                  <a:srgbClr val="54585A"/>
                </a:solidFill>
                <a:latin typeface="Century Gothic" charset="0"/>
                <a:ea typeface="Century Gothic" charset="0"/>
                <a:cs typeface="Century Gothic" charset="0"/>
              </a:rPr>
              <a:t> providers must s</a:t>
            </a:r>
            <a:r>
              <a:rPr lang="en-US" sz="1600" dirty="0" smtClean="0">
                <a:solidFill>
                  <a:srgbClr val="54585A"/>
                </a:solidFill>
                <a:latin typeface="Century Gothic" charset="0"/>
                <a:ea typeface="Century Gothic" charset="0"/>
                <a:cs typeface="Century Gothic" charset="0"/>
              </a:rPr>
              <a:t>ubmit pre-authorization requests to Palladian Health</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40</a:t>
            </a:fld>
            <a:endParaRPr lang="en-US"/>
          </a:p>
        </p:txBody>
      </p:sp>
    </p:spTree>
    <p:extLst>
      <p:ext uri="{BB962C8B-B14F-4D97-AF65-F5344CB8AC3E}">
        <p14:creationId xmlns:p14="http://schemas.microsoft.com/office/powerpoint/2010/main" val="3086189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input from the 3 Medicaid</a:t>
            </a:r>
            <a:r>
              <a:rPr lang="en-US" baseline="0" dirty="0" smtClean="0"/>
              <a:t> managed care companies in WV, </a:t>
            </a:r>
            <a:r>
              <a:rPr lang="en-US" dirty="0" smtClean="0"/>
              <a:t>BMS created a universal </a:t>
            </a:r>
            <a:r>
              <a:rPr lang="en-US" sz="1600" dirty="0" smtClean="0">
                <a:solidFill>
                  <a:srgbClr val="54585A"/>
                </a:solidFill>
                <a:latin typeface="Century Gothic" charset="0"/>
                <a:ea typeface="Century Gothic" charset="0"/>
                <a:cs typeface="Century Gothic" charset="0"/>
              </a:rPr>
              <a:t>Substance Use Disorder (SUD) Waiver Form to be used to request SUD services for </a:t>
            </a:r>
            <a:r>
              <a:rPr lang="en-US" sz="1600" b="1" dirty="0" smtClean="0">
                <a:solidFill>
                  <a:srgbClr val="54585A"/>
                </a:solidFill>
                <a:latin typeface="Century Gothic" charset="0"/>
                <a:ea typeface="Century Gothic" charset="0"/>
                <a:cs typeface="Century Gothic" charset="0"/>
              </a:rPr>
              <a:t>Medicaid</a:t>
            </a:r>
            <a:r>
              <a:rPr lang="en-US" sz="1600" dirty="0" smtClean="0">
                <a:solidFill>
                  <a:srgbClr val="54585A"/>
                </a:solidFill>
                <a:latin typeface="Century Gothic" charset="0"/>
                <a:ea typeface="Century Gothic" charset="0"/>
                <a:cs typeface="Century Gothic" charset="0"/>
              </a:rPr>
              <a:t> members. </a:t>
            </a:r>
          </a:p>
          <a:p>
            <a:endParaRPr lang="en-US" sz="1600" dirty="0" smtClean="0">
              <a:solidFill>
                <a:srgbClr val="54585A"/>
              </a:solidFill>
              <a:latin typeface="Century Gothic" charset="0"/>
              <a:ea typeface="Century Gothic" charset="0"/>
              <a:cs typeface="Century Gothic" charset="0"/>
            </a:endParaRP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This form is available in fillable format on THP’s provider portal: </a:t>
            </a:r>
            <a:r>
              <a:rPr lang="en-US" sz="1600" dirty="0" smtClean="0">
                <a:solidFill>
                  <a:srgbClr val="00B050"/>
                </a:solidFill>
                <a:latin typeface="Century Gothic" charset="0"/>
                <a:ea typeface="Century Gothic" charset="0"/>
                <a:cs typeface="Century Gothic" charset="0"/>
                <a:hlinkClick r:id="rId3">
                  <a:extLst>
                    <a:ext uri="{A12FA001-AC4F-418D-AE19-62706E023703}">
                      <ahyp:hlinkClr xmlns:ahyp="http://schemas.microsoft.com/office/drawing/2018/hyperlinkcolor" xmlns="" xmlns:lc="http://schemas.openxmlformats.org/drawingml/2006/lockedCanvas" val="tx"/>
                    </a:ext>
                  </a:extLst>
                </a:hlinkClick>
              </a:rPr>
              <a:t>myplan.healthplan.org</a:t>
            </a:r>
            <a:r>
              <a:rPr lang="en-US" sz="1600" dirty="0" smtClean="0">
                <a:solidFill>
                  <a:srgbClr val="54585A"/>
                </a:solidFill>
                <a:latin typeface="Century Gothic" charset="0"/>
                <a:ea typeface="Century Gothic" charset="0"/>
                <a:cs typeface="Century Gothic" charset="0"/>
              </a:rPr>
              <a:t> “Forms” “Behavioral Health Forms”</a:t>
            </a: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Providers don’t have to use this form,</a:t>
            </a:r>
            <a:r>
              <a:rPr lang="en-US" sz="1600" baseline="0" dirty="0" smtClean="0">
                <a:solidFill>
                  <a:srgbClr val="54585A"/>
                </a:solidFill>
                <a:latin typeface="Century Gothic" charset="0"/>
                <a:ea typeface="Century Gothic" charset="0"/>
                <a:cs typeface="Century Gothic" charset="0"/>
              </a:rPr>
              <a:t> you may continue to use </a:t>
            </a:r>
            <a:r>
              <a:rPr lang="en-US" sz="1600" dirty="0" smtClean="0">
                <a:solidFill>
                  <a:srgbClr val="54585A"/>
                </a:solidFill>
                <a:latin typeface="Century Gothic" charset="0"/>
                <a:ea typeface="Century Gothic" charset="0"/>
                <a:cs typeface="Century Gothic" charset="0"/>
              </a:rPr>
              <a:t>THP’s version of the SUD service request form.</a:t>
            </a:r>
          </a:p>
          <a:p>
            <a:endParaRPr lang="en-US" sz="1600" dirty="0" smtClean="0">
              <a:solidFill>
                <a:srgbClr val="54585A"/>
              </a:solidFill>
              <a:latin typeface="Century Gothic" charset="0"/>
              <a:ea typeface="Century Gothic" charset="0"/>
              <a:cs typeface="Century Gothic" charset="0"/>
            </a:endParaRPr>
          </a:p>
          <a:p>
            <a:endParaRPr lang="en-US" sz="1600" dirty="0" smtClean="0">
              <a:solidFill>
                <a:srgbClr val="54585A"/>
              </a:solidFill>
              <a:latin typeface="Century Gothic" charset="0"/>
              <a:ea typeface="Century Gothic" charset="0"/>
              <a:cs typeface="Century Gothic" charset="0"/>
            </a:endParaRPr>
          </a:p>
          <a:p>
            <a:r>
              <a:rPr lang="en-US" sz="1600" dirty="0" smtClean="0">
                <a:solidFill>
                  <a:srgbClr val="54585A"/>
                </a:solidFill>
                <a:latin typeface="Century Gothic" charset="0"/>
                <a:ea typeface="Century Gothic" charset="0"/>
                <a:cs typeface="Century Gothic" charset="0"/>
              </a:rPr>
              <a:t>Again, BMS waived the requirement to pre-</a:t>
            </a:r>
            <a:r>
              <a:rPr lang="en-US" sz="1600" dirty="0" err="1" smtClean="0">
                <a:solidFill>
                  <a:srgbClr val="54585A"/>
                </a:solidFill>
                <a:latin typeface="Century Gothic" charset="0"/>
                <a:ea typeface="Century Gothic" charset="0"/>
                <a:cs typeface="Century Gothic" charset="0"/>
              </a:rPr>
              <a:t>auth</a:t>
            </a:r>
            <a:r>
              <a:rPr lang="en-US" sz="1600" dirty="0" smtClean="0">
                <a:solidFill>
                  <a:srgbClr val="54585A"/>
                </a:solidFill>
                <a:latin typeface="Century Gothic" charset="0"/>
                <a:ea typeface="Century Gothic" charset="0"/>
                <a:cs typeface="Century Gothic" charset="0"/>
              </a:rPr>
              <a:t> services for Medicaid members through May 31</a:t>
            </a:r>
            <a:r>
              <a:rPr lang="en-US" sz="1600" baseline="30000" dirty="0" smtClean="0">
                <a:solidFill>
                  <a:srgbClr val="54585A"/>
                </a:solidFill>
                <a:latin typeface="Century Gothic" charset="0"/>
                <a:ea typeface="Century Gothic" charset="0"/>
                <a:cs typeface="Century Gothic" charset="0"/>
              </a:rPr>
              <a:t>st</a:t>
            </a:r>
            <a:r>
              <a:rPr lang="en-US" sz="1600" dirty="0" smtClean="0">
                <a:solidFill>
                  <a:srgbClr val="54585A"/>
                </a:solidFill>
                <a:latin typeface="Century Gothic" charset="0"/>
                <a:ea typeface="Century Gothic" charset="0"/>
                <a:cs typeface="Century Gothic" charset="0"/>
              </a:rPr>
              <a:t>, but we encourage SUD providers</a:t>
            </a:r>
            <a:r>
              <a:rPr lang="en-US" sz="1600" baseline="0" dirty="0" smtClean="0">
                <a:solidFill>
                  <a:srgbClr val="54585A"/>
                </a:solidFill>
                <a:latin typeface="Century Gothic" charset="0"/>
                <a:ea typeface="Century Gothic" charset="0"/>
                <a:cs typeface="Century Gothic" charset="0"/>
              </a:rPr>
              <a:t> to use this form. </a:t>
            </a:r>
          </a:p>
          <a:p>
            <a:endParaRPr lang="en-US" sz="1600" baseline="0" dirty="0" smtClean="0">
              <a:solidFill>
                <a:srgbClr val="54585A"/>
              </a:solidFill>
              <a:latin typeface="Century Gothic" charset="0"/>
            </a:endParaRPr>
          </a:p>
          <a:p>
            <a:r>
              <a:rPr lang="en-US" sz="1600" baseline="0" dirty="0" smtClean="0">
                <a:solidFill>
                  <a:srgbClr val="54585A"/>
                </a:solidFill>
                <a:latin typeface="Century Gothic" charset="0"/>
              </a:rPr>
              <a:t>You are required to notify THP of Medicaid members receiving SUD services during the pandemic.</a:t>
            </a:r>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41</a:t>
            </a:fld>
            <a:endParaRPr lang="en-US"/>
          </a:p>
        </p:txBody>
      </p:sp>
    </p:spTree>
    <p:extLst>
      <p:ext uri="{BB962C8B-B14F-4D97-AF65-F5344CB8AC3E}">
        <p14:creationId xmlns:p14="http://schemas.microsoft.com/office/powerpoint/2010/main" val="2364125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80" indent="-179380">
              <a:lnSpc>
                <a:spcPct val="114000"/>
              </a:lnSpc>
              <a:spcAft>
                <a:spcPts val="200"/>
              </a:spcAft>
              <a:buFont typeface="Arial" charset="0"/>
              <a:buChar char="•"/>
            </a:pPr>
            <a:r>
              <a:rPr lang="en-US" sz="2000" dirty="0" smtClean="0">
                <a:solidFill>
                  <a:srgbClr val="54585A"/>
                </a:solidFill>
                <a:latin typeface="Century Gothic" charset="0"/>
                <a:ea typeface="Century Gothic" charset="0"/>
                <a:cs typeface="Century Gothic" charset="0"/>
              </a:rPr>
              <a:t>Only services on THP’s pre-authorization list deemed urgent/emergent, rendered without prior </a:t>
            </a:r>
            <a:r>
              <a:rPr lang="en-US" sz="2000" dirty="0" err="1" smtClean="0">
                <a:solidFill>
                  <a:srgbClr val="54585A"/>
                </a:solidFill>
                <a:latin typeface="Century Gothic" charset="0"/>
                <a:ea typeface="Century Gothic" charset="0"/>
                <a:cs typeface="Century Gothic" charset="0"/>
              </a:rPr>
              <a:t>auth</a:t>
            </a:r>
            <a:r>
              <a:rPr lang="en-US" sz="2000" dirty="0" smtClean="0">
                <a:solidFill>
                  <a:srgbClr val="54585A"/>
                </a:solidFill>
                <a:latin typeface="Century Gothic" charset="0"/>
                <a:ea typeface="Century Gothic" charset="0"/>
                <a:cs typeface="Century Gothic" charset="0"/>
              </a:rPr>
              <a:t>, are eligible for retro auth.</a:t>
            </a:r>
          </a:p>
          <a:p>
            <a:pPr marL="349234" lvl="1" indent="-158743">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Includes inpatient and outpatient services</a:t>
            </a:r>
          </a:p>
          <a:p>
            <a:pPr marL="179380" indent="-179380">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Request authorization based on THP’s medical and behavioral health pre-</a:t>
            </a:r>
            <a:r>
              <a:rPr lang="en-US" sz="2000" dirty="0" err="1" smtClean="0">
                <a:solidFill>
                  <a:srgbClr val="54585A"/>
                </a:solidFill>
                <a:latin typeface="Century Gothic" charset="0"/>
                <a:ea typeface="Century Gothic" charset="0"/>
                <a:cs typeface="Century Gothic" charset="0"/>
              </a:rPr>
              <a:t>auth</a:t>
            </a:r>
            <a:r>
              <a:rPr lang="en-US" sz="2000" dirty="0" smtClean="0">
                <a:solidFill>
                  <a:srgbClr val="54585A"/>
                </a:solidFill>
                <a:latin typeface="Century Gothic" charset="0"/>
                <a:ea typeface="Century Gothic" charset="0"/>
                <a:cs typeface="Century Gothic" charset="0"/>
              </a:rPr>
              <a:t> lists before a service is rendered. The lists</a:t>
            </a:r>
            <a:r>
              <a:rPr lang="en-US" sz="2000" baseline="0" dirty="0" smtClean="0">
                <a:solidFill>
                  <a:srgbClr val="54585A"/>
                </a:solidFill>
                <a:latin typeface="Century Gothic" charset="0"/>
                <a:ea typeface="Century Gothic" charset="0"/>
                <a:cs typeface="Century Gothic" charset="0"/>
              </a:rPr>
              <a:t> are contained on THP’s provider portal.</a:t>
            </a:r>
            <a:endParaRPr lang="en-US" sz="2000" dirty="0" smtClean="0">
              <a:solidFill>
                <a:srgbClr val="54585A"/>
              </a:solidFill>
              <a:latin typeface="Century Gothic" charset="0"/>
              <a:ea typeface="Century Gothic" charset="0"/>
              <a:cs typeface="Century Gothic" charset="0"/>
            </a:endParaRPr>
          </a:p>
          <a:p>
            <a:pPr marL="179380" indent="-179380">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Request authorization next business day for services conducted on weekends, after hours or holiday.</a:t>
            </a:r>
          </a:p>
          <a:p>
            <a:pPr marL="179380" indent="-179380">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Failure to follow prior </a:t>
            </a:r>
            <a:r>
              <a:rPr lang="en-US" sz="2000" dirty="0" err="1" smtClean="0">
                <a:solidFill>
                  <a:srgbClr val="54585A"/>
                </a:solidFill>
                <a:latin typeface="Century Gothic" charset="0"/>
                <a:ea typeface="Century Gothic" charset="0"/>
                <a:cs typeface="Century Gothic" charset="0"/>
              </a:rPr>
              <a:t>auth</a:t>
            </a:r>
            <a:r>
              <a:rPr lang="en-US" sz="2000" dirty="0" smtClean="0">
                <a:solidFill>
                  <a:srgbClr val="54585A"/>
                </a:solidFill>
                <a:latin typeface="Century Gothic" charset="0"/>
                <a:ea typeface="Century Gothic" charset="0"/>
                <a:cs typeface="Century Gothic" charset="0"/>
              </a:rPr>
              <a:t> guidelines will result in denied claims.</a:t>
            </a:r>
          </a:p>
          <a:p>
            <a:endParaRPr lang="en-US" dirty="0" smtClean="0"/>
          </a:p>
          <a:p>
            <a:r>
              <a:rPr lang="en-US" dirty="0" smtClean="0"/>
              <a:t>Again, BMS has waived the pre-</a:t>
            </a:r>
            <a:r>
              <a:rPr lang="en-US" dirty="0" err="1" smtClean="0"/>
              <a:t>auth</a:t>
            </a:r>
            <a:r>
              <a:rPr lang="en-US" baseline="0" dirty="0" smtClean="0"/>
              <a:t> requirement through May 31, 2020.</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42</a:t>
            </a:fld>
            <a:endParaRPr lang="en-US"/>
          </a:p>
        </p:txBody>
      </p:sp>
    </p:spTree>
    <p:extLst>
      <p:ext uri="{BB962C8B-B14F-4D97-AF65-F5344CB8AC3E}">
        <p14:creationId xmlns:p14="http://schemas.microsoft.com/office/powerpoint/2010/main" val="130749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450149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4000"/>
              </a:lnSpc>
              <a:spcAft>
                <a:spcPts val="800"/>
              </a:spcAft>
            </a:pPr>
            <a:r>
              <a:rPr lang="en-US" sz="2000" b="0" i="0" dirty="0" smtClean="0">
                <a:solidFill>
                  <a:srgbClr val="008F47"/>
                </a:solidFill>
                <a:latin typeface="Century Gothic" charset="0"/>
                <a:ea typeface="Century Gothic" charset="0"/>
                <a:cs typeface="Century Gothic" charset="0"/>
              </a:rPr>
              <a:t>The Health Plan (THP) partnered with eviCore healthcare to manage medical necessity and prior authorization for DME,</a:t>
            </a:r>
            <a:r>
              <a:rPr lang="en-US" sz="2000" b="0" i="0" baseline="0" dirty="0" smtClean="0">
                <a:solidFill>
                  <a:srgbClr val="008F47"/>
                </a:solidFill>
                <a:latin typeface="Century Gothic" charset="0"/>
                <a:ea typeface="Century Gothic" charset="0"/>
                <a:cs typeface="Century Gothic" charset="0"/>
              </a:rPr>
              <a:t> Sleep studies, radiology and cardiology </a:t>
            </a:r>
            <a:r>
              <a:rPr lang="en-US" sz="2000" b="0" i="0" dirty="0" smtClean="0">
                <a:solidFill>
                  <a:srgbClr val="008F47"/>
                </a:solidFill>
                <a:latin typeface="Century Gothic" charset="0"/>
                <a:ea typeface="Century Gothic" charset="0"/>
                <a:cs typeface="Century Gothic" charset="0"/>
              </a:rPr>
              <a:t>for all Medicaid, Medicare and fully insured lines of business effective December 16, 2019.</a:t>
            </a:r>
          </a:p>
          <a:p>
            <a:pPr>
              <a:lnSpc>
                <a:spcPct val="114000"/>
              </a:lnSpc>
              <a:spcAft>
                <a:spcPts val="800"/>
              </a:spcAft>
            </a:pPr>
            <a:endParaRPr lang="en-US" sz="2000" b="0" i="0" dirty="0" smtClean="0">
              <a:solidFill>
                <a:srgbClr val="008F47"/>
              </a:solidFill>
              <a:latin typeface="Century Gothic" charset="0"/>
              <a:ea typeface="Century Gothic" charset="0"/>
              <a:cs typeface="Century Gothic" charset="0"/>
            </a:endParaRPr>
          </a:p>
          <a:p>
            <a:pPr>
              <a:lnSpc>
                <a:spcPct val="114000"/>
              </a:lnSpc>
              <a:spcAft>
                <a:spcPts val="800"/>
              </a:spcAft>
            </a:pPr>
            <a:r>
              <a:rPr lang="en-US" sz="2000" b="0" i="0" dirty="0" smtClean="0">
                <a:solidFill>
                  <a:srgbClr val="008F47"/>
                </a:solidFill>
                <a:latin typeface="Century Gothic" charset="0"/>
                <a:ea typeface="Century Gothic" charset="0"/>
                <a:cs typeface="Century Gothic" charset="0"/>
              </a:rPr>
              <a:t>DME</a:t>
            </a:r>
            <a:r>
              <a:rPr lang="en-US" sz="2000" b="0" i="0" baseline="0" dirty="0" smtClean="0">
                <a:solidFill>
                  <a:srgbClr val="008F47"/>
                </a:solidFill>
                <a:latin typeface="Century Gothic" charset="0"/>
                <a:ea typeface="Century Gothic" charset="0"/>
                <a:cs typeface="Century Gothic" charset="0"/>
              </a:rPr>
              <a:t> and sleep study providers should have received notice from eviCore regarding modifications to the pre-</a:t>
            </a:r>
            <a:r>
              <a:rPr lang="en-US" sz="2000" b="0" i="0" baseline="0" dirty="0" err="1" smtClean="0">
                <a:solidFill>
                  <a:srgbClr val="008F47"/>
                </a:solidFill>
                <a:latin typeface="Century Gothic" charset="0"/>
                <a:ea typeface="Century Gothic" charset="0"/>
                <a:cs typeface="Century Gothic" charset="0"/>
              </a:rPr>
              <a:t>auth</a:t>
            </a:r>
            <a:r>
              <a:rPr lang="en-US" sz="2000" b="0" i="0" baseline="0" dirty="0" smtClean="0">
                <a:solidFill>
                  <a:srgbClr val="008F47"/>
                </a:solidFill>
                <a:latin typeface="Century Gothic" charset="0"/>
                <a:ea typeface="Century Gothic" charset="0"/>
                <a:cs typeface="Century Gothic" charset="0"/>
              </a:rPr>
              <a:t> process during the COVID emergency. The notice may be accessed on </a:t>
            </a:r>
            <a:r>
              <a:rPr lang="en-US" sz="2000" b="0" i="0" baseline="0" dirty="0" err="1" smtClean="0">
                <a:solidFill>
                  <a:srgbClr val="008F47"/>
                </a:solidFill>
                <a:latin typeface="Century Gothic" charset="0"/>
                <a:ea typeface="Century Gothic" charset="0"/>
                <a:cs typeface="Century Gothic" charset="0"/>
              </a:rPr>
              <a:t>eviCore’s</a:t>
            </a:r>
            <a:r>
              <a:rPr lang="en-US" sz="2000" b="0" i="0" baseline="0" dirty="0" smtClean="0">
                <a:solidFill>
                  <a:srgbClr val="008F47"/>
                </a:solidFill>
                <a:latin typeface="Century Gothic" charset="0"/>
                <a:ea typeface="Century Gothic" charset="0"/>
                <a:cs typeface="Century Gothic" charset="0"/>
              </a:rPr>
              <a:t> website shown here. </a:t>
            </a:r>
            <a:endParaRPr lang="en-US" sz="2000" b="0" i="0" dirty="0" smtClean="0">
              <a:solidFill>
                <a:srgbClr val="008F47"/>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A5F4896C-0D78-8442-B89C-358394761CA6}" type="slidenum">
              <a:rPr lang="en-US" smtClean="0"/>
              <a:t>44</a:t>
            </a:fld>
            <a:endParaRPr lang="en-US"/>
          </a:p>
        </p:txBody>
      </p:sp>
    </p:spTree>
    <p:extLst>
      <p:ext uri="{BB962C8B-B14F-4D97-AF65-F5344CB8AC3E}">
        <p14:creationId xmlns:p14="http://schemas.microsoft.com/office/powerpoint/2010/main" val="1144575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800"/>
              </a:spcAft>
            </a:pPr>
            <a:r>
              <a:rPr lang="en-US" dirty="0" smtClean="0"/>
              <a:t>Then on January 1, 2020 eviCore</a:t>
            </a:r>
            <a:r>
              <a:rPr lang="en-US" baseline="0" dirty="0" smtClean="0"/>
              <a:t> </a:t>
            </a:r>
            <a:r>
              <a:rPr lang="en-US" sz="2000" b="0" i="0" dirty="0" smtClean="0">
                <a:solidFill>
                  <a:srgbClr val="008F47"/>
                </a:solidFill>
                <a:latin typeface="Century Gothic" charset="0"/>
                <a:ea typeface="Century Gothic" charset="0"/>
                <a:cs typeface="Century Gothic" charset="0"/>
              </a:rPr>
              <a:t>healthcare began managing medical necessity and prior authorization for Post-Acute Care for the </a:t>
            </a:r>
            <a:r>
              <a:rPr lang="en-US" sz="2000" b="0" i="0" u="sng" dirty="0" smtClean="0">
                <a:solidFill>
                  <a:srgbClr val="008F47"/>
                </a:solidFill>
                <a:latin typeface="Century Gothic" charset="0"/>
                <a:ea typeface="Century Gothic" charset="0"/>
                <a:cs typeface="Century Gothic" charset="0"/>
              </a:rPr>
              <a:t>Medicare</a:t>
            </a:r>
            <a:r>
              <a:rPr lang="en-US" sz="2000" b="0" i="0" dirty="0" smtClean="0">
                <a:solidFill>
                  <a:srgbClr val="008F47"/>
                </a:solidFill>
                <a:latin typeface="Century Gothic" charset="0"/>
                <a:ea typeface="Century Gothic" charset="0"/>
                <a:cs typeface="Century Gothic" charset="0"/>
              </a:rPr>
              <a:t> line of business</a:t>
            </a:r>
          </a:p>
          <a:p>
            <a:endParaRPr lang="en-US" dirty="0" smtClean="0"/>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baseline="0" dirty="0" smtClean="0">
                <a:solidFill>
                  <a:srgbClr val="008F47"/>
                </a:solidFill>
                <a:latin typeface="Century Gothic" charset="0"/>
                <a:ea typeface="Century Gothic" charset="0"/>
                <a:cs typeface="Century Gothic" charset="0"/>
              </a:rPr>
              <a:t>Again, PAC providers should have received notice from eviCore regarding modifications to the pre-</a:t>
            </a:r>
            <a:r>
              <a:rPr lang="en-US" sz="1600" b="0" i="0" baseline="0" dirty="0" err="1" smtClean="0">
                <a:solidFill>
                  <a:srgbClr val="008F47"/>
                </a:solidFill>
                <a:latin typeface="Century Gothic" charset="0"/>
                <a:ea typeface="Century Gothic" charset="0"/>
                <a:cs typeface="Century Gothic" charset="0"/>
              </a:rPr>
              <a:t>auth</a:t>
            </a:r>
            <a:r>
              <a:rPr lang="en-US" sz="1600" b="0" i="0" baseline="0" dirty="0" smtClean="0">
                <a:solidFill>
                  <a:srgbClr val="008F47"/>
                </a:solidFill>
                <a:latin typeface="Century Gothic" charset="0"/>
                <a:ea typeface="Century Gothic" charset="0"/>
                <a:cs typeface="Century Gothic" charset="0"/>
              </a:rPr>
              <a:t> process during the COVID emergency. The notice may be accessed on </a:t>
            </a:r>
            <a:r>
              <a:rPr lang="en-US" sz="1600" b="0" i="0" baseline="0" dirty="0" err="1" smtClean="0">
                <a:solidFill>
                  <a:srgbClr val="008F47"/>
                </a:solidFill>
                <a:latin typeface="Century Gothic" charset="0"/>
                <a:ea typeface="Century Gothic" charset="0"/>
                <a:cs typeface="Century Gothic" charset="0"/>
              </a:rPr>
              <a:t>eviCore’s</a:t>
            </a:r>
            <a:r>
              <a:rPr lang="en-US" sz="1600" b="0" i="0" baseline="0" dirty="0" smtClean="0">
                <a:solidFill>
                  <a:srgbClr val="008F47"/>
                </a:solidFill>
                <a:latin typeface="Century Gothic" charset="0"/>
                <a:ea typeface="Century Gothic" charset="0"/>
                <a:cs typeface="Century Gothic" charset="0"/>
              </a:rPr>
              <a:t> website shown here. </a:t>
            </a:r>
            <a:endParaRPr lang="en-US" sz="1600" b="0" i="0" dirty="0" smtClean="0">
              <a:solidFill>
                <a:srgbClr val="008F47"/>
              </a:solidFill>
              <a:latin typeface="Century Gothic" charset="0"/>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45</a:t>
            </a:fld>
            <a:endParaRPr lang="en-US"/>
          </a:p>
        </p:txBody>
      </p:sp>
    </p:spTree>
    <p:extLst>
      <p:ext uri="{BB962C8B-B14F-4D97-AF65-F5344CB8AC3E}">
        <p14:creationId xmlns:p14="http://schemas.microsoft.com/office/powerpoint/2010/main" val="1351211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592322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THP notified providers last fall that the timely claims filing deadline</a:t>
            </a:r>
            <a:r>
              <a:rPr lang="en-US" baseline="0" dirty="0" smtClean="0"/>
              <a:t> would change to 180 days from DOS beginning 1/1/20.</a:t>
            </a:r>
          </a:p>
          <a:p>
            <a:endParaRPr lang="en-US" baseline="0" dirty="0" smtClean="0"/>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This applies to Commercial, Medicaid and Medicare lines of business.</a:t>
            </a: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Claims with DOS up to, and including, December 31, 2019 follow THP’s previous timely claims filing deadline of 365 days from DOS.</a:t>
            </a: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When THP is the secondary payer, THP claims must be submitted within 180 days from the DOS, but no later than 90 days from the date of the primary carrier’s Explanation of Benefits (EOB).</a:t>
            </a: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If a claim requires a correction, you have the greater of 180 days from the claim payment/denial date or 180 days from the DOS to do so. </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47</a:t>
            </a:fld>
            <a:endParaRPr lang="en-US"/>
          </a:p>
        </p:txBody>
      </p:sp>
    </p:spTree>
    <p:extLst>
      <p:ext uri="{BB962C8B-B14F-4D97-AF65-F5344CB8AC3E}">
        <p14:creationId xmlns:p14="http://schemas.microsoft.com/office/powerpoint/2010/main" val="1529133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inappropriate</a:t>
            </a:r>
            <a:r>
              <a:rPr lang="en-US" baseline="0" dirty="0" smtClean="0"/>
              <a:t> to re-bill a Medicaid claim under a different provider if a claim denied due to </a:t>
            </a:r>
            <a:r>
              <a:rPr lang="en-US" dirty="0" smtClean="0"/>
              <a:t>the rendering</a:t>
            </a:r>
            <a:r>
              <a:rPr lang="en-US" baseline="0" dirty="0" smtClean="0"/>
              <a:t> provider not being enrolled with BMS.</a:t>
            </a:r>
          </a:p>
          <a:p>
            <a:endParaRPr lang="en-US" baseline="0" dirty="0" smtClean="0"/>
          </a:p>
          <a:p>
            <a:r>
              <a:rPr lang="en-US" baseline="0" dirty="0" smtClean="0"/>
              <a:t>A referral will be made to THP’s SIU. </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48</a:t>
            </a:fld>
            <a:endParaRPr lang="en-US"/>
          </a:p>
        </p:txBody>
      </p:sp>
    </p:spTree>
    <p:extLst>
      <p:ext uri="{BB962C8B-B14F-4D97-AF65-F5344CB8AC3E}">
        <p14:creationId xmlns:p14="http://schemas.microsoft.com/office/powerpoint/2010/main" val="2545512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resubmitting</a:t>
            </a:r>
            <a:r>
              <a:rPr lang="en-US" baseline="0" dirty="0" smtClean="0"/>
              <a:t> professional claims on paper. Please complete &amp;  submit a new 1500 claim form with Box 22 completed with a . </a:t>
            </a:r>
          </a:p>
          <a:p>
            <a:endParaRPr lang="en-US" baseline="0" dirty="0" smtClean="0"/>
          </a:p>
          <a:p>
            <a:pPr marL="634968" lvl="1" indent="-177792">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7 – Replacement of prior claim or an </a:t>
            </a:r>
          </a:p>
          <a:p>
            <a:pPr marL="634968" lvl="1" indent="-177792">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8 – Void/cancel prior claim</a:t>
            </a:r>
          </a:p>
          <a:p>
            <a:pPr marL="457176" lvl="1" indent="0">
              <a:lnSpc>
                <a:spcPct val="114000"/>
              </a:lnSpc>
              <a:spcAft>
                <a:spcPts val="1200"/>
              </a:spcAft>
              <a:buFont typeface="Arial" charset="0"/>
              <a:buNone/>
            </a:pPr>
            <a:endParaRPr lang="en-US" sz="2000" dirty="0" smtClean="0">
              <a:solidFill>
                <a:srgbClr val="54585A"/>
              </a:solidFill>
              <a:latin typeface="Century Gothic" charset="0"/>
              <a:ea typeface="Century Gothic" charset="0"/>
              <a:cs typeface="Century Gothic" charset="0"/>
            </a:endParaRP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Attach a copy of the payment voucher with the member circled or underlined.</a:t>
            </a: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Include a clear explanation and/or additional documentation as to why the claim is being re-submitted.</a:t>
            </a:r>
          </a:p>
          <a:p>
            <a:pPr marL="179380" indent="-179380">
              <a:lnSpc>
                <a:spcPct val="114000"/>
              </a:lnSpc>
              <a:spcAft>
                <a:spcPts val="1200"/>
              </a:spcAft>
              <a:buFont typeface="Arial" charset="0"/>
              <a:buChar char="•"/>
            </a:pPr>
            <a:r>
              <a:rPr lang="en-US" sz="1600" dirty="0" smtClean="0">
                <a:solidFill>
                  <a:srgbClr val="54585A"/>
                </a:solidFill>
                <a:latin typeface="Century Gothic" charset="0"/>
                <a:ea typeface="Century Gothic" charset="0"/>
                <a:cs typeface="Century Gothic" charset="0"/>
              </a:rPr>
              <a:t>Indicate on the claim form “corrected” or “resubmitted claim”.</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49</a:t>
            </a:fld>
            <a:endParaRPr lang="en-US"/>
          </a:p>
        </p:txBody>
      </p:sp>
    </p:spTree>
    <p:extLst>
      <p:ext uri="{BB962C8B-B14F-4D97-AF65-F5344CB8AC3E}">
        <p14:creationId xmlns:p14="http://schemas.microsoft.com/office/powerpoint/2010/main" val="32393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When you contact THP you are going to hear the staff tell you that THP is following the temporary measures instituted by CMS and BMS during the COVID pandemic. Again, information</a:t>
            </a:r>
            <a:r>
              <a:rPr lang="en-US" baseline="0" dirty="0" smtClean="0"/>
              <a:t> is coming out at such a rapid pace that I added 2 slides to this presentation this morning. </a:t>
            </a:r>
          </a:p>
          <a:p>
            <a:endParaRPr lang="en-US" baseline="0" dirty="0" smtClean="0"/>
          </a:p>
          <a:p>
            <a:r>
              <a:rPr lang="en-US" baseline="0" dirty="0" smtClean="0"/>
              <a:t>Please refer to CMS’s guidelines for THP’s members with Medicare and Fully Funded coverage. Fully funded includes our POS, PPO, HMO &amp; WV PEIA lines of business.</a:t>
            </a:r>
          </a:p>
          <a:p>
            <a:endParaRPr lang="en-US" baseline="0" dirty="0" smtClean="0"/>
          </a:p>
          <a:p>
            <a:r>
              <a:rPr lang="en-US" baseline="0" dirty="0" smtClean="0"/>
              <a:t>For WV Medicaid members, THP is following BMS’s guidelines.</a:t>
            </a:r>
          </a:p>
          <a:p>
            <a:endParaRPr lang="en-US" baseline="0" dirty="0" smtClean="0"/>
          </a:p>
          <a:p>
            <a:r>
              <a:rPr lang="en-US" baseline="0" dirty="0" smtClean="0"/>
              <a:t>I’ve provided links to their websites for you.</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5</a:t>
            </a:fld>
            <a:endParaRPr lang="en-US"/>
          </a:p>
        </p:txBody>
      </p:sp>
    </p:spTree>
    <p:extLst>
      <p:ext uri="{BB962C8B-B14F-4D97-AF65-F5344CB8AC3E}">
        <p14:creationId xmlns:p14="http://schemas.microsoft.com/office/powerpoint/2010/main" val="1972969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resubmitting</a:t>
            </a:r>
            <a:r>
              <a:rPr lang="en-US" baseline="0" dirty="0" smtClean="0"/>
              <a:t> a hospital claim on paper, please complete a new UB04 hospital claim.</a:t>
            </a:r>
          </a:p>
          <a:p>
            <a:endParaRPr lang="en-US" baseline="0" dirty="0" smtClean="0"/>
          </a:p>
          <a:p>
            <a:r>
              <a:rPr lang="en-US" baseline="0" dirty="0" smtClean="0"/>
              <a:t>Use Bill type 117 to indicate a replacement or corrected inpatient hospital claim.</a:t>
            </a:r>
          </a:p>
          <a:p>
            <a:endParaRPr lang="en-US" baseline="0" dirty="0" smtClean="0"/>
          </a:p>
          <a:p>
            <a:r>
              <a:rPr lang="en-US" baseline="0" dirty="0" smtClean="0"/>
              <a:t>Again, </a:t>
            </a:r>
          </a:p>
          <a:p>
            <a:endParaRPr lang="en-US" baseline="0" dirty="0" smtClean="0"/>
          </a:p>
          <a:p>
            <a:pPr marL="179380" indent="-179380">
              <a:lnSpc>
                <a:spcPct val="114000"/>
              </a:lnSpc>
              <a:spcAft>
                <a:spcPts val="1200"/>
              </a:spcAft>
              <a:buFont typeface="Arial" panose="020B0604020202020204" pitchFamily="34" charset="0"/>
              <a:buChar char="•"/>
            </a:pPr>
            <a:r>
              <a:rPr lang="en-US" sz="1600" dirty="0" smtClean="0">
                <a:solidFill>
                  <a:srgbClr val="54585A"/>
                </a:solidFill>
                <a:latin typeface="Century Gothic" charset="0"/>
                <a:ea typeface="Century Gothic" charset="0"/>
                <a:cs typeface="Century Gothic" charset="0"/>
              </a:rPr>
              <a:t>Attach a copy of the payment voucher with the member circled or underlined.</a:t>
            </a:r>
          </a:p>
          <a:p>
            <a:pPr marL="179380" indent="-179380">
              <a:lnSpc>
                <a:spcPct val="114000"/>
              </a:lnSpc>
              <a:spcAft>
                <a:spcPts val="1200"/>
              </a:spcAft>
              <a:buFont typeface="Arial" panose="020B0604020202020204" pitchFamily="34" charset="0"/>
              <a:buChar char="•"/>
            </a:pPr>
            <a:r>
              <a:rPr lang="en-US" sz="1600" dirty="0" smtClean="0">
                <a:solidFill>
                  <a:srgbClr val="54585A"/>
                </a:solidFill>
                <a:latin typeface="Century Gothic" charset="0"/>
                <a:ea typeface="Century Gothic" charset="0"/>
                <a:cs typeface="Century Gothic" charset="0"/>
              </a:rPr>
              <a:t>Include a clear explanation and/or additional documentation as to why the claim is being re-submitted.</a:t>
            </a:r>
          </a:p>
          <a:p>
            <a:pPr marL="179380" indent="-179380">
              <a:lnSpc>
                <a:spcPct val="114000"/>
              </a:lnSpc>
              <a:spcAft>
                <a:spcPts val="1200"/>
              </a:spcAft>
              <a:buFont typeface="Arial" panose="020B0604020202020204" pitchFamily="34" charset="0"/>
              <a:buChar char="•"/>
            </a:pPr>
            <a:r>
              <a:rPr lang="en-US" sz="1600" dirty="0" smtClean="0">
                <a:solidFill>
                  <a:srgbClr val="54585A"/>
                </a:solidFill>
                <a:latin typeface="Century Gothic" charset="0"/>
                <a:ea typeface="Century Gothic" charset="0"/>
                <a:cs typeface="Century Gothic" charset="0"/>
              </a:rPr>
              <a:t>Indicate on the claim form “corrected” or “resubmitted claim”</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50</a:t>
            </a:fld>
            <a:endParaRPr lang="en-US"/>
          </a:p>
        </p:txBody>
      </p:sp>
    </p:spTree>
    <p:extLst>
      <p:ext uri="{BB962C8B-B14F-4D97-AF65-F5344CB8AC3E}">
        <p14:creationId xmlns:p14="http://schemas.microsoft.com/office/powerpoint/2010/main" val="2535753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553944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Aft>
                <a:spcPts val="1200"/>
              </a:spcAft>
              <a:buFont typeface="Arial" panose="020B0604020202020204" pitchFamily="34" charset="0"/>
              <a:buNone/>
            </a:pPr>
            <a:r>
              <a:rPr lang="en-US" dirty="0" smtClean="0"/>
              <a:t>THP is requiring </a:t>
            </a:r>
            <a:r>
              <a:rPr lang="en-US" sz="1600" dirty="0" smtClean="0">
                <a:solidFill>
                  <a:srgbClr val="54585A"/>
                </a:solidFill>
                <a:latin typeface="Century Gothic" charset="0"/>
                <a:ea typeface="Century Gothic" charset="0"/>
                <a:cs typeface="Century Gothic" charset="0"/>
              </a:rPr>
              <a:t>CPT/HCPCs codes be submitted with the applicable revenue code for all outpatient services provided to Medicaid members in an acute or critical access hospital setting. </a:t>
            </a:r>
          </a:p>
          <a:p>
            <a:pPr marL="179380" indent="-179380">
              <a:lnSpc>
                <a:spcPct val="114000"/>
              </a:lnSpc>
              <a:spcAft>
                <a:spcPts val="1200"/>
              </a:spcAft>
              <a:buFont typeface="Arial" panose="020B0604020202020204" pitchFamily="34" charset="0"/>
              <a:buChar char="•"/>
            </a:pPr>
            <a:r>
              <a:rPr lang="en-US" sz="1600" dirty="0" smtClean="0">
                <a:solidFill>
                  <a:srgbClr val="54585A"/>
                </a:solidFill>
                <a:latin typeface="Century Gothic" charset="0"/>
                <a:ea typeface="Century Gothic" charset="0"/>
                <a:cs typeface="Century Gothic" charset="0"/>
              </a:rPr>
              <a:t>Claims billed without the corresponding procedure code(s) will be denied.</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52</a:t>
            </a:fld>
            <a:endParaRPr lang="en-US"/>
          </a:p>
        </p:txBody>
      </p:sp>
    </p:spTree>
    <p:extLst>
      <p:ext uri="{BB962C8B-B14F-4D97-AF65-F5344CB8AC3E}">
        <p14:creationId xmlns:p14="http://schemas.microsoft.com/office/powerpoint/2010/main" val="3237035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smtClean="0"/>
              <a:t>THP is following BMS’s guidelines pertaining to emergency</a:t>
            </a:r>
            <a:r>
              <a:rPr lang="en-US" baseline="0" dirty="0" smtClean="0"/>
              <a:t> room services </a:t>
            </a:r>
            <a:r>
              <a:rPr lang="en-US" sz="1600" dirty="0" smtClean="0">
                <a:solidFill>
                  <a:srgbClr val="54585A"/>
                </a:solidFill>
                <a:latin typeface="Century Gothic" charset="0"/>
                <a:ea typeface="Century Gothic" charset="0"/>
                <a:cs typeface="Century Gothic" charset="0"/>
              </a:rPr>
              <a:t>rendered to Medicaid members in an acute care hospital.</a:t>
            </a:r>
          </a:p>
          <a:p>
            <a:endParaRPr lang="en-US" dirty="0" smtClean="0"/>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charset="0"/>
                <a:ea typeface="Century Gothic" charset="0"/>
                <a:cs typeface="Century Gothic" charset="0"/>
              </a:rPr>
              <a:t>The enhanced reimbursement is all-inclusive and includes the list of services and supplies on this slide.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charset="0"/>
                <a:ea typeface="Century Gothic" charset="0"/>
                <a:cs typeface="Century Gothic" charset="0"/>
              </a:rPr>
              <a:t>Diagnostic procedures including lab and radiology may be billed separately.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53</a:t>
            </a:fld>
            <a:endParaRPr lang="en-US"/>
          </a:p>
        </p:txBody>
      </p:sp>
    </p:spTree>
    <p:extLst>
      <p:ext uri="{BB962C8B-B14F-4D97-AF65-F5344CB8AC3E}">
        <p14:creationId xmlns:p14="http://schemas.microsoft.com/office/powerpoint/2010/main" val="2137611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917474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solidFill>
                  <a:srgbClr val="54585A"/>
                </a:solidFill>
                <a:latin typeface="Century Gothic" charset="0"/>
                <a:ea typeface="Century Gothic" charset="0"/>
                <a:cs typeface="Century Gothic" charset="0"/>
              </a:rPr>
              <a:t>THP’s access to care standards will change on 7/1/2020 to align with BMS’ requirements.</a:t>
            </a:r>
          </a:p>
          <a:p>
            <a:endParaRPr lang="en-US" sz="1600" dirty="0" smtClean="0">
              <a:solidFill>
                <a:srgbClr val="54585A"/>
              </a:solidFill>
              <a:latin typeface="Century Gothic" charset="0"/>
            </a:endParaRPr>
          </a:p>
          <a:p>
            <a:r>
              <a:rPr lang="en-US" sz="1600" dirty="0" smtClean="0">
                <a:solidFill>
                  <a:srgbClr val="54585A"/>
                </a:solidFill>
                <a:latin typeface="Century Gothic" charset="0"/>
              </a:rPr>
              <a:t>PCP accessibility standards include:</a:t>
            </a:r>
          </a:p>
          <a:p>
            <a:endParaRPr lang="en-US" sz="1600" dirty="0" smtClean="0">
              <a:solidFill>
                <a:srgbClr val="54585A"/>
              </a:solidFill>
              <a:latin typeface="Century Gothic" charset="0"/>
            </a:endParaRPr>
          </a:p>
          <a:p>
            <a:r>
              <a:rPr lang="en-US" sz="1600" dirty="0" smtClean="0">
                <a:solidFill>
                  <a:srgbClr val="54585A"/>
                </a:solidFill>
                <a:latin typeface="Century Gothic" charset="0"/>
              </a:rPr>
              <a:t>Routine care within 14 calendar days</a:t>
            </a:r>
          </a:p>
          <a:p>
            <a:r>
              <a:rPr lang="en-US" sz="1600" dirty="0" smtClean="0">
                <a:solidFill>
                  <a:srgbClr val="54585A"/>
                </a:solidFill>
                <a:latin typeface="Century Gothic" charset="0"/>
              </a:rPr>
              <a:t>Adult urgent care with 48 hours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Pediatric urgent care seen the same day</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55</a:t>
            </a:fld>
            <a:endParaRPr lang="en-US"/>
          </a:p>
        </p:txBody>
      </p:sp>
    </p:spTree>
    <p:extLst>
      <p:ext uri="{BB962C8B-B14F-4D97-AF65-F5344CB8AC3E}">
        <p14:creationId xmlns:p14="http://schemas.microsoft.com/office/powerpoint/2010/main" val="2121511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Emergent cases </a:t>
            </a:r>
            <a:r>
              <a:rPr lang="en-US" sz="1600" dirty="0" smtClean="0">
                <a:solidFill>
                  <a:srgbClr val="54585A"/>
                </a:solidFill>
                <a:latin typeface="Century Gothic" panose="020B0502020202020204" pitchFamily="34" charset="0"/>
              </a:rPr>
              <a:t>Seen immediately or refer to an emergency facility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Physical exams </a:t>
            </a:r>
            <a:r>
              <a:rPr lang="en-US" sz="1600" baseline="0" dirty="0" smtClean="0">
                <a:solidFill>
                  <a:srgbClr val="54585A"/>
                </a:solidFill>
                <a:latin typeface="Century Gothic" panose="020B0502020202020204" pitchFamily="34" charset="0"/>
              </a:rPr>
              <a:t>Within 180 calendar d</a:t>
            </a:r>
            <a:r>
              <a:rPr lang="en-US" sz="1600" dirty="0" smtClean="0">
                <a:solidFill>
                  <a:srgbClr val="54585A"/>
                </a:solidFill>
                <a:latin typeface="Century Gothic" panose="020B0502020202020204" pitchFamily="34" charset="0"/>
              </a:rPr>
              <a:t>ays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Preventive/EPSDT </a:t>
            </a:r>
            <a:r>
              <a:rPr lang="en-US" sz="1600" baseline="0" dirty="0" smtClean="0">
                <a:solidFill>
                  <a:srgbClr val="54585A"/>
                </a:solidFill>
                <a:latin typeface="Century Gothic" panose="020B0502020202020204" pitchFamily="34" charset="0"/>
              </a:rPr>
              <a:t>Within 30 days</a:t>
            </a:r>
            <a:endParaRPr lang="en-US" sz="1600" dirty="0" smtClean="0">
              <a:solidFill>
                <a:srgbClr val="54585A"/>
              </a:solidFill>
              <a:latin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Patients seen w</a:t>
            </a:r>
            <a:r>
              <a:rPr lang="en-US" sz="1600" baseline="0" dirty="0" smtClean="0">
                <a:solidFill>
                  <a:srgbClr val="54585A"/>
                </a:solidFill>
                <a:latin typeface="Century Gothic" panose="020B0502020202020204" pitchFamily="34" charset="0"/>
              </a:rPr>
              <a:t>ithin </a:t>
            </a:r>
            <a:r>
              <a:rPr lang="en-US" sz="1600" dirty="0" smtClean="0">
                <a:solidFill>
                  <a:srgbClr val="54585A"/>
                </a:solidFill>
                <a:latin typeface="Century Gothic" panose="020B0502020202020204" pitchFamily="34" charset="0"/>
              </a:rPr>
              <a:t>one hour of appointment time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 </a:t>
            </a:r>
          </a:p>
          <a:p>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56</a:t>
            </a:fld>
            <a:endParaRPr lang="en-US"/>
          </a:p>
        </p:txBody>
      </p:sp>
    </p:spTree>
    <p:extLst>
      <p:ext uri="{BB962C8B-B14F-4D97-AF65-F5344CB8AC3E}">
        <p14:creationId xmlns:p14="http://schemas.microsoft.com/office/powerpoint/2010/main" val="3877170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Specialist access to care standards include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New or established patients seen </a:t>
            </a:r>
            <a:r>
              <a:rPr lang="en-US" sz="1600" baseline="0" dirty="0" smtClean="0">
                <a:solidFill>
                  <a:srgbClr val="54585A"/>
                </a:solidFill>
                <a:latin typeface="Century Gothic" panose="020B0502020202020204" pitchFamily="34" charset="0"/>
              </a:rPr>
              <a:t>Within 30 calendar d</a:t>
            </a:r>
            <a:r>
              <a:rPr lang="en-US" sz="1600" dirty="0" smtClean="0">
                <a:solidFill>
                  <a:srgbClr val="54585A"/>
                </a:solidFill>
                <a:latin typeface="Century Gothic" panose="020B0502020202020204" pitchFamily="34" charset="0"/>
              </a:rPr>
              <a:t>ays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Patients seen within 1 hour of appointment time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57</a:t>
            </a:fld>
            <a:endParaRPr lang="en-US"/>
          </a:p>
        </p:txBody>
      </p:sp>
    </p:spTree>
    <p:extLst>
      <p:ext uri="{BB962C8B-B14F-4D97-AF65-F5344CB8AC3E}">
        <p14:creationId xmlns:p14="http://schemas.microsoft.com/office/powerpoint/2010/main" val="2002460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Prenatal access to care standards: </a:t>
            </a:r>
          </a:p>
          <a:p>
            <a:endParaRPr lang="en-US" dirty="0" smtClean="0"/>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Initial</a:t>
            </a:r>
            <a:r>
              <a:rPr lang="en-US" sz="1600" baseline="0" dirty="0" smtClean="0">
                <a:solidFill>
                  <a:srgbClr val="54585A"/>
                </a:solidFill>
                <a:latin typeface="Century Gothic" panose="020B0502020202020204" pitchFamily="34" charset="0"/>
                <a:ea typeface="Century Gothic" charset="0"/>
                <a:cs typeface="Century Gothic" charset="0"/>
              </a:rPr>
              <a:t> prenatal visit </a:t>
            </a:r>
            <a:r>
              <a:rPr lang="en-US" sz="1600" baseline="0" dirty="0" smtClean="0">
                <a:solidFill>
                  <a:srgbClr val="54585A"/>
                </a:solidFill>
                <a:latin typeface="Century Gothic" panose="020B0502020202020204" pitchFamily="34" charset="0"/>
              </a:rPr>
              <a:t>Within 14 calendar days of when a woman is found to be pregnant</a:t>
            </a:r>
            <a:endParaRPr lang="en-US" sz="1600" dirty="0" smtClean="0">
              <a:solidFill>
                <a:srgbClr val="54585A"/>
              </a:solidFill>
              <a:latin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First and second trimester visits </a:t>
            </a:r>
            <a:r>
              <a:rPr lang="en-US" sz="1600" baseline="0" dirty="0" smtClean="0">
                <a:solidFill>
                  <a:srgbClr val="54585A"/>
                </a:solidFill>
                <a:latin typeface="Century Gothic" panose="020B0502020202020204" pitchFamily="34" charset="0"/>
              </a:rPr>
              <a:t>Within 7 calendar days</a:t>
            </a:r>
            <a:endParaRPr lang="en-US" sz="1600" dirty="0" smtClean="0">
              <a:solidFill>
                <a:srgbClr val="54585A"/>
              </a:solidFill>
              <a:latin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Third trimester visit </a:t>
            </a:r>
            <a:r>
              <a:rPr lang="en-US" sz="1600" baseline="0" dirty="0" smtClean="0">
                <a:solidFill>
                  <a:srgbClr val="54585A"/>
                </a:solidFill>
                <a:latin typeface="Century Gothic" panose="020B0502020202020204" pitchFamily="34" charset="0"/>
              </a:rPr>
              <a:t>Within </a:t>
            </a:r>
            <a:r>
              <a:rPr lang="en-US" sz="1600" dirty="0" smtClean="0">
                <a:solidFill>
                  <a:srgbClr val="54585A"/>
                </a:solidFill>
                <a:latin typeface="Century Gothic" panose="020B0502020202020204" pitchFamily="34" charset="0"/>
              </a:rPr>
              <a:t>3</a:t>
            </a:r>
            <a:r>
              <a:rPr lang="en-US" sz="1600" baseline="0" dirty="0" smtClean="0">
                <a:solidFill>
                  <a:srgbClr val="54585A"/>
                </a:solidFill>
                <a:latin typeface="Century Gothic" panose="020B0502020202020204" pitchFamily="34" charset="0"/>
              </a:rPr>
              <a:t> calendar days </a:t>
            </a:r>
            <a:endParaRPr lang="en-US" sz="1600" dirty="0" smtClean="0">
              <a:solidFill>
                <a:srgbClr val="54585A"/>
              </a:solidFill>
              <a:latin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54585A"/>
                </a:solidFill>
                <a:latin typeface="Century Gothic" panose="020B0502020202020204" pitchFamily="34" charset="0"/>
                <a:ea typeface="Century Gothic" charset="0"/>
                <a:cs typeface="Century Gothic" charset="0"/>
              </a:rPr>
              <a:t>High risk pregnancy </a:t>
            </a:r>
            <a:r>
              <a:rPr lang="en-US" sz="1600" baseline="0" dirty="0" smtClean="0">
                <a:solidFill>
                  <a:srgbClr val="54585A"/>
                </a:solidFill>
                <a:latin typeface="Century Gothic" panose="020B0502020202020204" pitchFamily="34" charset="0"/>
              </a:rPr>
              <a:t>Within </a:t>
            </a:r>
            <a:r>
              <a:rPr lang="en-US" sz="1600" dirty="0" smtClean="0">
                <a:solidFill>
                  <a:srgbClr val="54585A"/>
                </a:solidFill>
                <a:latin typeface="Century Gothic" panose="020B0502020202020204" pitchFamily="34" charset="0"/>
              </a:rPr>
              <a:t>3</a:t>
            </a:r>
            <a:r>
              <a:rPr lang="en-US" sz="1600" baseline="0" dirty="0" smtClean="0">
                <a:solidFill>
                  <a:srgbClr val="54585A"/>
                </a:solidFill>
                <a:latin typeface="Century Gothic" panose="020B0502020202020204" pitchFamily="34" charset="0"/>
              </a:rPr>
              <a:t> calendar days of </a:t>
            </a:r>
            <a:r>
              <a:rPr lang="en-US" sz="1600" baseline="0" smtClean="0">
                <a:solidFill>
                  <a:srgbClr val="54585A"/>
                </a:solidFill>
                <a:latin typeface="Century Gothic" panose="020B0502020202020204" pitchFamily="34" charset="0"/>
              </a:rPr>
              <a:t>being identifihigh </a:t>
            </a:r>
            <a:r>
              <a:rPr lang="en-US" sz="1600" baseline="0" dirty="0" smtClean="0">
                <a:solidFill>
                  <a:srgbClr val="54585A"/>
                </a:solidFill>
                <a:latin typeface="Century Gothic" panose="020B0502020202020204" pitchFamily="34" charset="0"/>
              </a:rPr>
              <a:t>risk</a:t>
            </a:r>
            <a:endParaRPr lang="en-US" sz="1600" dirty="0" smtClean="0">
              <a:solidFill>
                <a:srgbClr val="54585A"/>
              </a:solidFill>
              <a:latin typeface="Century Gothic" panose="020B0502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54585A"/>
              </a:solidFill>
              <a:latin typeface="Century Gothic" panose="020B0502020202020204" pitchFamily="34" charset="0"/>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58</a:t>
            </a:fld>
            <a:endParaRPr lang="en-US"/>
          </a:p>
        </p:txBody>
      </p:sp>
    </p:spTree>
    <p:extLst>
      <p:ext uri="{BB962C8B-B14F-4D97-AF65-F5344CB8AC3E}">
        <p14:creationId xmlns:p14="http://schemas.microsoft.com/office/powerpoint/2010/main" val="55824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64995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695786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1705856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124620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201799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72</a:t>
            </a:fld>
            <a:endParaRPr lang="en-US"/>
          </a:p>
        </p:txBody>
      </p:sp>
    </p:spTree>
    <p:extLst>
      <p:ext uri="{BB962C8B-B14F-4D97-AF65-F5344CB8AC3E}">
        <p14:creationId xmlns:p14="http://schemas.microsoft.com/office/powerpoint/2010/main" val="7663845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53610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75</a:t>
            </a:fld>
            <a:endParaRPr lang="en-US"/>
          </a:p>
        </p:txBody>
      </p:sp>
    </p:spTree>
    <p:extLst>
      <p:ext uri="{BB962C8B-B14F-4D97-AF65-F5344CB8AC3E}">
        <p14:creationId xmlns:p14="http://schemas.microsoft.com/office/powerpoint/2010/main" val="32274260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42870445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805020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6903317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4896C-0D78-8442-B89C-358394761CA6}" type="slidenum">
              <a:rPr lang="en-US" smtClean="0"/>
              <a:t>83</a:t>
            </a:fld>
            <a:endParaRPr lang="en-US"/>
          </a:p>
        </p:txBody>
      </p:sp>
    </p:spTree>
    <p:extLst>
      <p:ext uri="{BB962C8B-B14F-4D97-AF65-F5344CB8AC3E}">
        <p14:creationId xmlns:p14="http://schemas.microsoft.com/office/powerpoint/2010/main" val="382201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4000"/>
              </a:lnSpc>
              <a:spcAft>
                <a:spcPts val="800"/>
              </a:spcAft>
            </a:pPr>
            <a:r>
              <a:rPr lang="en-US" sz="1600" b="0" i="0" dirty="0" smtClean="0">
                <a:solidFill>
                  <a:srgbClr val="009944"/>
                </a:solidFill>
                <a:latin typeface="Century Gothic" charset="0"/>
                <a:ea typeface="Century Gothic" charset="0"/>
                <a:cs typeface="Century Gothic" charset="0"/>
              </a:rPr>
              <a:t>THP is following CMS guidelines and is waiving copays for  Medicare and Commercial members for COVID-19 testing and all telehealth services. </a:t>
            </a:r>
          </a:p>
          <a:p>
            <a:pPr>
              <a:lnSpc>
                <a:spcPct val="114000"/>
              </a:lnSpc>
              <a:spcAft>
                <a:spcPts val="800"/>
              </a:spcAft>
            </a:pPr>
            <a:endParaRPr lang="en-US" sz="1600" b="0" i="0" dirty="0" smtClean="0">
              <a:solidFill>
                <a:srgbClr val="009944"/>
              </a:solidFill>
              <a:latin typeface="Century Gothic" charset="0"/>
              <a:ea typeface="Century Gothic" charset="0"/>
              <a:cs typeface="Century Gothic" charset="0"/>
            </a:endParaRPr>
          </a:p>
          <a:p>
            <a:pPr>
              <a:lnSpc>
                <a:spcPct val="114000"/>
              </a:lnSpc>
              <a:spcAft>
                <a:spcPts val="800"/>
              </a:spcAft>
            </a:pPr>
            <a:r>
              <a:rPr lang="en-US" sz="1600" b="0" i="0" dirty="0" smtClean="0">
                <a:solidFill>
                  <a:srgbClr val="009944"/>
                </a:solidFill>
                <a:latin typeface="Century Gothic" charset="0"/>
                <a:ea typeface="Century Gothic" charset="0"/>
                <a:cs typeface="Century Gothic" charset="0"/>
              </a:rPr>
              <a:t>Copays have also been waived for Self-Funded participants for COVID-19 testing and all telehealth services. </a:t>
            </a:r>
          </a:p>
          <a:p>
            <a:pPr>
              <a:lnSpc>
                <a:spcPct val="114000"/>
              </a:lnSpc>
              <a:spcAft>
                <a:spcPts val="800"/>
              </a:spcAft>
            </a:pPr>
            <a:endParaRPr lang="en-US" sz="1600" b="0" i="0" dirty="0" smtClean="0">
              <a:solidFill>
                <a:srgbClr val="009944"/>
              </a:solidFill>
              <a:latin typeface="Century Gothic" charset="0"/>
              <a:ea typeface="Century Gothic" charset="0"/>
              <a:cs typeface="Century Gothic" charset="0"/>
            </a:endParaRPr>
          </a:p>
          <a:p>
            <a:pPr>
              <a:lnSpc>
                <a:spcPct val="114000"/>
              </a:lnSpc>
              <a:spcAft>
                <a:spcPts val="800"/>
              </a:spcAft>
            </a:pPr>
            <a:r>
              <a:rPr lang="en-US" sz="1600" b="0" i="0" dirty="0" smtClean="0">
                <a:solidFill>
                  <a:srgbClr val="009944"/>
                </a:solidFill>
                <a:latin typeface="Century Gothic" charset="0"/>
                <a:ea typeface="Century Gothic" charset="0"/>
                <a:cs typeface="Century Gothic" charset="0"/>
              </a:rPr>
              <a:t>In other words,</a:t>
            </a:r>
            <a:r>
              <a:rPr lang="en-US" sz="1600" b="1" i="0" dirty="0" smtClean="0">
                <a:solidFill>
                  <a:srgbClr val="009944"/>
                </a:solidFill>
                <a:latin typeface="Century Gothic" charset="0"/>
                <a:ea typeface="Century Gothic" charset="0"/>
                <a:cs typeface="Century Gothic" charset="0"/>
              </a:rPr>
              <a:t> </a:t>
            </a:r>
            <a:r>
              <a:rPr lang="en-US" sz="1600" b="0" i="0" dirty="0" smtClean="0">
                <a:solidFill>
                  <a:srgbClr val="009944"/>
                </a:solidFill>
                <a:latin typeface="Century Gothic" charset="0"/>
                <a:ea typeface="Century Gothic" charset="0"/>
                <a:cs typeface="Century Gothic" charset="0"/>
              </a:rPr>
              <a:t>t</a:t>
            </a:r>
            <a:r>
              <a:rPr lang="en-US" sz="1600" i="0" dirty="0" smtClean="0">
                <a:solidFill>
                  <a:srgbClr val="53575A"/>
                </a:solidFill>
                <a:latin typeface="Century Gothic" charset="0"/>
                <a:ea typeface="Century Gothic" charset="0"/>
                <a:cs typeface="Century Gothic" charset="0"/>
              </a:rPr>
              <a:t>elehealth services are not limited to the treatment and diagnosis of COVID-19. </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7</a:t>
            </a:fld>
            <a:endParaRPr lang="en-US"/>
          </a:p>
        </p:txBody>
      </p:sp>
    </p:spTree>
    <p:extLst>
      <p:ext uri="{BB962C8B-B14F-4D97-AF65-F5344CB8AC3E}">
        <p14:creationId xmlns:p14="http://schemas.microsoft.com/office/powerpoint/2010/main" val="20674023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4197323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CA8CF-33AF-BB40-B26F-AD3F7B5AE956}" type="slidenum">
              <a:rPr lang="en-US" smtClean="0"/>
              <a:t>85</a:t>
            </a:fld>
            <a:endParaRPr lang="en-US" dirty="0"/>
          </a:p>
        </p:txBody>
      </p:sp>
    </p:spTree>
    <p:extLst>
      <p:ext uri="{BB962C8B-B14F-4D97-AF65-F5344CB8AC3E}">
        <p14:creationId xmlns:p14="http://schemas.microsoft.com/office/powerpoint/2010/main" val="191758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4000"/>
              </a:lnSpc>
              <a:spcAft>
                <a:spcPts val="800"/>
              </a:spcAft>
            </a:pPr>
            <a:r>
              <a:rPr lang="en-US" sz="1600" b="0" i="0" dirty="0" smtClean="0">
                <a:solidFill>
                  <a:srgbClr val="009944"/>
                </a:solidFill>
                <a:latin typeface="Century Gothic" charset="0"/>
                <a:ea typeface="Century Gothic" charset="0"/>
                <a:cs typeface="Century Gothic" charset="0"/>
              </a:rPr>
              <a:t>THP is following CMS guidelines and is waiving copays for  Medicare and Commercial members for COVID-19 testing and all telehealth services. </a:t>
            </a:r>
          </a:p>
          <a:p>
            <a:pPr>
              <a:lnSpc>
                <a:spcPct val="114000"/>
              </a:lnSpc>
              <a:spcAft>
                <a:spcPts val="800"/>
              </a:spcAft>
            </a:pPr>
            <a:endParaRPr lang="en-US" sz="1600" b="0" i="0" dirty="0" smtClean="0">
              <a:solidFill>
                <a:srgbClr val="009944"/>
              </a:solidFill>
              <a:latin typeface="Century Gothic" charset="0"/>
              <a:ea typeface="Century Gothic" charset="0"/>
              <a:cs typeface="Century Gothic" charset="0"/>
            </a:endParaRPr>
          </a:p>
          <a:p>
            <a:pPr>
              <a:lnSpc>
                <a:spcPct val="114000"/>
              </a:lnSpc>
              <a:spcAft>
                <a:spcPts val="800"/>
              </a:spcAft>
            </a:pPr>
            <a:r>
              <a:rPr lang="en-US" sz="1600" b="0" i="0" dirty="0" smtClean="0">
                <a:solidFill>
                  <a:srgbClr val="009944"/>
                </a:solidFill>
                <a:latin typeface="Century Gothic" charset="0"/>
                <a:ea typeface="Century Gothic" charset="0"/>
                <a:cs typeface="Century Gothic" charset="0"/>
              </a:rPr>
              <a:t>Copays have also been waived for Self-Funded participants for COVID-19 testing and all telehealth services. </a:t>
            </a:r>
          </a:p>
          <a:p>
            <a:pPr>
              <a:lnSpc>
                <a:spcPct val="114000"/>
              </a:lnSpc>
              <a:spcAft>
                <a:spcPts val="800"/>
              </a:spcAft>
            </a:pPr>
            <a:endParaRPr lang="en-US" sz="1600" b="0" i="0" dirty="0" smtClean="0">
              <a:solidFill>
                <a:srgbClr val="009944"/>
              </a:solidFill>
              <a:latin typeface="Century Gothic" charset="0"/>
              <a:ea typeface="Century Gothic" charset="0"/>
              <a:cs typeface="Century Gothic" charset="0"/>
            </a:endParaRPr>
          </a:p>
          <a:p>
            <a:pPr>
              <a:lnSpc>
                <a:spcPct val="114000"/>
              </a:lnSpc>
              <a:spcAft>
                <a:spcPts val="800"/>
              </a:spcAft>
            </a:pPr>
            <a:r>
              <a:rPr lang="en-US" sz="1600" b="0" i="0" dirty="0" smtClean="0">
                <a:solidFill>
                  <a:srgbClr val="009944"/>
                </a:solidFill>
                <a:latin typeface="Century Gothic" charset="0"/>
                <a:ea typeface="Century Gothic" charset="0"/>
                <a:cs typeface="Century Gothic" charset="0"/>
              </a:rPr>
              <a:t>In other words,</a:t>
            </a:r>
            <a:r>
              <a:rPr lang="en-US" sz="1600" b="1" i="0" dirty="0" smtClean="0">
                <a:solidFill>
                  <a:srgbClr val="009944"/>
                </a:solidFill>
                <a:latin typeface="Century Gothic" charset="0"/>
                <a:ea typeface="Century Gothic" charset="0"/>
                <a:cs typeface="Century Gothic" charset="0"/>
              </a:rPr>
              <a:t> </a:t>
            </a:r>
            <a:r>
              <a:rPr lang="en-US" sz="1600" b="0" i="0" dirty="0" smtClean="0">
                <a:solidFill>
                  <a:srgbClr val="009944"/>
                </a:solidFill>
                <a:latin typeface="Century Gothic" charset="0"/>
                <a:ea typeface="Century Gothic" charset="0"/>
                <a:cs typeface="Century Gothic" charset="0"/>
              </a:rPr>
              <a:t>t</a:t>
            </a:r>
            <a:r>
              <a:rPr lang="en-US" sz="1600" i="0" dirty="0" smtClean="0">
                <a:solidFill>
                  <a:srgbClr val="53575A"/>
                </a:solidFill>
                <a:latin typeface="Century Gothic" charset="0"/>
                <a:ea typeface="Century Gothic" charset="0"/>
                <a:cs typeface="Century Gothic" charset="0"/>
              </a:rPr>
              <a:t>elehealth services are not limited to the treatment and diagnosis of COVID-19. </a:t>
            </a:r>
          </a:p>
          <a:p>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8</a:t>
            </a:fld>
            <a:endParaRPr lang="en-US"/>
          </a:p>
        </p:txBody>
      </p:sp>
    </p:spTree>
    <p:extLst>
      <p:ext uri="{BB962C8B-B14F-4D97-AF65-F5344CB8AC3E}">
        <p14:creationId xmlns:p14="http://schemas.microsoft.com/office/powerpoint/2010/main" val="80354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Members in the WV Health Bridge Medicaid plan typically have a small copay.</a:t>
            </a:r>
          </a:p>
          <a:p>
            <a:endParaRPr lang="en-US" baseline="0" dirty="0" smtClean="0"/>
          </a:p>
          <a:p>
            <a:r>
              <a:rPr lang="en-US" dirty="0" smtClean="0"/>
              <a:t>All copays are waived for Medicaid members</a:t>
            </a:r>
            <a:r>
              <a:rPr lang="en-US" baseline="0" dirty="0" smtClean="0"/>
              <a:t> for DOS April 1 through May 31</a:t>
            </a:r>
            <a:endParaRPr lang="en-US" dirty="0"/>
          </a:p>
        </p:txBody>
      </p:sp>
      <p:sp>
        <p:nvSpPr>
          <p:cNvPr id="4" name="Slide Number Placeholder 3"/>
          <p:cNvSpPr>
            <a:spLocks noGrp="1"/>
          </p:cNvSpPr>
          <p:nvPr>
            <p:ph type="sldNum" sz="quarter" idx="10"/>
          </p:nvPr>
        </p:nvSpPr>
        <p:spPr/>
        <p:txBody>
          <a:bodyPr/>
          <a:lstStyle/>
          <a:p>
            <a:fld id="{A5F4896C-0D78-8442-B89C-358394761CA6}" type="slidenum">
              <a:rPr lang="en-US" smtClean="0"/>
              <a:t>9</a:t>
            </a:fld>
            <a:endParaRPr lang="en-US"/>
          </a:p>
        </p:txBody>
      </p:sp>
    </p:spTree>
    <p:extLst>
      <p:ext uri="{BB962C8B-B14F-4D97-AF65-F5344CB8AC3E}">
        <p14:creationId xmlns:p14="http://schemas.microsoft.com/office/powerpoint/2010/main" val="424985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A42026-508D-1D41-8118-FF887EB32643}" type="datetime1">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3766416232"/>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94165-821D-244C-BC90-8F419FBFE8B3}" type="datetime1">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949748575"/>
      </p:ext>
    </p:extLst>
  </p:cSld>
  <p:clrMapOvr>
    <a:masterClrMapping/>
  </p:clrMapOvr>
  <p:transition spd="slow">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EDAAA1-27FD-3A46-840D-ABBAD6B3E54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64276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77001-605F-FA46-B8FB-9D33BDF36D8F}"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7805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9FA90-74AA-A44A-B476-18EB6705BC3D}"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9178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E6869C-0DC8-7146-B423-DE9D68F86901}"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61411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C9C9D5-5054-F948-9369-6C54ECF8971F}"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07548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694ACB-E793-7A44-A24D-24F906E80449}"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1433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79511-B7E6-194D-B82B-FAD3817605DC}"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42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91FD65-53DD-DA48-A7E2-6631C9032E37}"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994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CEE4E-C1DE-BF4B-8393-4CF8517A6FDC}"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4053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352F5-A1FE-4247-9ECB-C8D9E2935CF3}"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553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985A77-E161-D747-886F-21B9259F19AA}" type="datetime1">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567096775"/>
      </p:ext>
    </p:extLst>
  </p:cSld>
  <p:clrMapOvr>
    <a:masterClrMapping/>
  </p:clrMapOvr>
  <p:transition spd="slow">
    <p:pu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B922F-CAE5-6B46-B080-18C891FDEBA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9575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6AF6C-59C0-2444-B76E-7E272237E10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3909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A4AFD-7ED9-6C4F-8748-A629145F3C0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8045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30CE71-78E9-9048-B39D-BD09EDCF5F8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049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EB1E51-6A14-5D4B-96F0-0C4ADB4E424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1897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3DE4A-5ACD-A24C-9F7A-0B157A27DC35}"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9088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714CE-8147-804A-89AE-38A1C56B4E86}"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6873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CD378-CE16-7C4C-8C0B-AB6B169BC07B}"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4788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ED8311-5081-3241-AC1A-CAAF45C76EE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3029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FA886B-0C3B-E343-B7E1-A3338031C41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04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CE449A-D904-DE41-91DB-3377C088319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0037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8E351-EE35-B540-A53F-93ED2B37375C}"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2803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0CC4C-310F-484C-B73C-46EE7652AB9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7899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28F4ED-3009-D041-975C-CF708D21ED2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027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55E67-9A25-4541-BF77-4184BF62C924}"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42345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A1E10-E5B7-7C4D-8AAC-DAEA6B7B004C}"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66754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5FDB73-B68B-E04B-9A64-B89F8431ECDD}"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3453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AF3B7-A1B6-7E47-AFCB-D8681EF1780B}"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0483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C63E2-BDFE-0F4F-9C0D-37D55C88DB86}"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59706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81F2B-A2A6-2746-979C-2765391048F6}"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1006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75AE37-34EE-8740-9B8C-51E1152ED04E}"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69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A17E8-1308-E34A-BC75-18FD77BE926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6249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B7781-0FB8-C64D-BD5E-82FE19908548}"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96403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9739A-40FF-3842-AEE0-FFFAB52ED02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3620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44D28-29E5-B74A-A2E5-ADAEB4163BB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5917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A819AD-393E-DE41-A7BB-6162C43E60D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6014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7C862-2C81-3247-BA1C-8EDD97899ACD}"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0173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0962F7-A4AD-704C-BDA7-6A9143A9CFE5}"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1126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957472-9D18-1243-8335-205886FF892B}"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1699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A356E5-CB3B-CE41-AC03-2290E8DEF8A7}"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7689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9F2A7-23D6-1245-B90A-606A517CC132}"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3076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CE389-F48F-7A4F-989C-532FF2279AC6}"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70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4BE94-23F9-564D-A517-B43E65FA97C4}"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14875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0E001-41E7-D74B-8F3B-B34C7F8C07D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3207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413298-612A-1342-83FF-657CA1A68AF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593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6D49C-EFC1-974A-88CC-16C82926589B}"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1114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D4DB7-C4DB-C24E-BB6F-7438BF336B2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2062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5DBEC4-2AD1-C74C-8307-82E29A8EF93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88983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AD863-C8D7-194C-8AC2-D13375C6896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07621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443D7-C467-0A41-A375-2DB57DA2F01A}"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62161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F32DE-EEFC-D644-82F2-12E48584C47B}"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9255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987E3A-A85B-7F49-B374-16CC01DB321B}"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11349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78A84B-17EF-304B-A1BC-1789E9B986FD}"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775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A5CD2E-1A39-494B-8B57-B63A83E750D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6945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8BEFC-7302-7643-AC19-A8CD52574F2C}"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37230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F52AF3-A4F2-6542-864C-D77B2BEC15B6}"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1465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6E875C-0850-6843-9A0F-FC8828B99F5E}"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3159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903C9C-4376-1546-B451-5ABD858BE79A}"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2435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ADB8A-E82E-7541-96F1-1157348DFC6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36025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C8D8D2-6DED-904A-8BBB-2E47754C8FA7}"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14514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07DB6-A70F-D34C-AE47-61387AF4474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0899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C356C-827A-7A45-A952-85CBEBEF52ED}"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9416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DD3482-7226-F04F-A2DC-E15679A816A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2778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5AB974-E346-1741-B7A9-E33F4D1C31EE}"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4958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68A262-D1E5-2348-9465-31AF6060E4F5}"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8519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69B0FF-0593-FC41-92FB-915CE28A401A}"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13352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EEC7D-552F-3944-A0C6-182F5C8CB043}"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81163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158F4E-26FC-4345-B5FE-00402164227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63074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9239C-EF25-2E43-8C1B-AA13745FAEAF}"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85628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D6D9F-06E2-334B-8679-98D1DC03DE44}"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7770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EDABC-AF08-0547-B53E-41BFAE82CC0A}"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65122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4CFBDE-8CEF-C74E-94E4-E8A443EA121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84055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A1D0A-1477-384C-BA79-35B2A30EDF5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2683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07B84-62AF-6548-A46E-84E79CC6C04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20671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C9E371-5E10-AC4E-B32D-D5E247B5188C}"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88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BCFE1E-7CA0-C24B-95A0-C6D1A6EFFBC3}"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993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CCC2C-ED33-9F4C-96CD-3CFD847026D0}"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4719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412C0A-0ACE-544B-A5E8-DB3D476F8069}"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7064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22EFF-EC93-AB47-B235-0EAFEBD9BA4E}"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8285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E780F7-6764-F048-81A4-4DF06D348EEA}"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61132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4B6E0B-F8C1-8448-A837-0CACC73DD98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16918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E8BDE-0ACB-6E43-A551-B76CFCF9763F}"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64081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44B85-65ED-3B4A-98B3-461BC50D77A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56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24B0-1890-9B41-A29B-3707FA98A2C4}"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178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5D2FE2-CB14-7542-8002-E54ED1450A0E}"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95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2ABC-BA1C-414D-8C82-4DB0ED77969C}" type="datetime1">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66960" y="6400800"/>
            <a:ext cx="2130552" cy="365125"/>
          </a:xfrm>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1994508977"/>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922541-5656-3E4F-B0C4-7A718945D167}"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000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FD47E-F4D6-F745-ABA7-744845A6BD6F}"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551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4A4C1-12C3-734E-9902-F7764C7D498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533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3A883C-8040-E74B-BEDE-757FC733F33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987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1F943-3CD7-4948-A4D2-9B6EC4C8735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1464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14D7-B3A1-CE4F-9483-50C427A333F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157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F3994-4554-4C46-8F75-AE59B72FA57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390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AE57D-7303-1D4D-B40D-7721556BD4E9}"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694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7D78D-E934-DD4D-A756-C0624E807855}"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32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4F965-D9C4-F248-B5A7-63D2E4D8AADE}"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709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2E2FA-DC57-714C-A1EE-B76CB252BF48}" type="datetime1">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4037827701"/>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A3C6E0-8AB9-864C-A10B-7554E5690810}"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376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ED7358-D38B-8940-B990-3E8AB47B56DF}"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139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5BAF0-CC8D-2942-BFB8-B797D20BA8C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775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CAB65-9AF9-2541-927C-2197BF76802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7294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B51C4A-66C3-3245-B323-20F7357B5F7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8153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798FF-16B5-2741-8D77-3A524A93C7C4}"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628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6C660-EEFB-7941-A522-382F8F4FDE97}"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869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ACDDF-C78A-7C4F-9710-2B0E0CFB3C0A}"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7492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22136-F522-3647-BE7D-D398FB2454B7}"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5004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BB02DA-644E-D540-9A2D-FB81014E599A}"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12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93CAA-D732-0146-A336-46A2C20127B4}" type="datetime1">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1855824251"/>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5F351-66CF-4144-8096-403E093371E6}"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193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CD3D6-AEF8-474B-BBCC-9E6E740696AA}"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344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ADBEB3-F278-794A-BC65-13423D1E0235}"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6062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64B49-B2C5-B044-9033-3C2AB470D7DD}"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168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5BDD52-B5EF-7941-9E1C-E9D576C54B6A}"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727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A5E91B-6A3E-5940-95E5-1240C27C6FD3}"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9014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9ED95-ECFF-EE4E-AD36-4BD886475BCD}"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8664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00052-C8CD-1F4E-BD36-4B51F9AD7B3F}"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018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2D144F-DE10-D041-AA74-583140118AD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405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CD0E9-226D-9C47-96FB-2EDA357D3627}"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70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F62D2-2448-1E42-8A36-CBCE2328167C}" type="datetime1">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4248774335"/>
      </p:ext>
    </p:extLst>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BC8176-F6DA-C84D-97CB-78485B405165}"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0894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63B77-91ED-0C4D-9F3F-66C52B29BB82}"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6036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731FC-59BE-BA40-BFD5-D3F46FC0D37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625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354D1-9EB8-4244-A7D6-8759CC6459E0}"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233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A4AF6-D824-BE4E-8136-CFCC8BB6FB6C}"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612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EFFE1-828D-5240-8743-0EBE8EEBBF8C}"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812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822C3-3E78-7A4F-BBA2-4014A3C4C3C3}"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0046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6E3E1-F4AA-E148-8D36-BC1C1E7958F5}"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708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08CF8-7498-2F47-A9A5-923B8D88606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519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A713D-40A6-374E-B483-5B8601CCD235}"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06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855FB8-769C-5140-8B4D-BD72167750E8}" type="datetime1">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849762651"/>
      </p:ext>
    </p:extLst>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45E26D-4B05-F74A-8DFA-BC8DCDF62F3C}"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160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EE4C7B-728F-1349-8710-51A7BA8FEC02}"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209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835DA-47FF-C84D-8974-2C4490E0AC75}"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8576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AD58A-AC2B-364F-9919-7F2EF464B655}"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8773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6E7F1-29F6-BD46-9CF2-828B59DF83FB}"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97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22B56-FEB0-C54A-9246-F9F5CD7D258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5318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2D76-FD3F-1246-B23C-209E8FCCC0D5}"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470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732453-AE3E-8B43-87D5-A265B858987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985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C6D7F-4FF2-494D-888F-3912D5FEB2DD}"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17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39E8C-167B-274E-8265-248A5DCE8DA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37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B4DE6-6F54-D04F-ACA8-DF5C703866E9}" type="datetime1">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4110089767"/>
      </p:ext>
    </p:extLst>
  </p:cSld>
  <p:clrMapOvr>
    <a:masterClrMapping/>
  </p:clrMapOvr>
  <p:transitio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0EA03-9913-DA4B-89E2-23BDB093F6D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713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A28427-816D-1F41-B474-E7F6574F1003}"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4344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99E75A-7E16-E74B-ACD7-EB0BD1D81E98}"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38386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B938A-1D78-524C-81D7-ECF1EB937A82}"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742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6F6D-4F0E-2E4A-9964-2F1F78BBB6C2}"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8633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3C61D-8506-194F-ADD0-D39D7F181625}"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6697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B19CB-A3B1-1541-B5A9-2C5A0AC6670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1794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B1C9B-B181-C041-B187-952933ABB04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079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97AE3D-AE53-D04C-AF69-6DA9F9B3188C}"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403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5DD62-30E6-2746-8022-0D7171F2B4B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492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61232-97F8-2544-9472-EB89A66A7E8C}" type="datetime1">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2655085882"/>
      </p:ext>
    </p:extLst>
  </p:cSld>
  <p:clrMapOvr>
    <a:masterClrMapping/>
  </p:clrMapOvr>
  <p:transitio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0D749-A71B-4F41-B9E4-991E657147E3}"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2013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1C602-2522-A442-9C0F-909A4300D1A9}"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0671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799A1-E95C-F74B-B178-D8B5FA5491DB}"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710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7F59F6-24C2-1148-B2B6-DC9BF3D0A51D}"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9864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F7C8F-B93A-8247-86F8-AD9720CF2010}"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7462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28726E-47F4-CA42-B46C-8CE73918ECAE}"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62422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3F83F-985F-2B47-9319-0498860CA765}"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0527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308C6-C55B-844B-B4CD-A08A016AAA8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6753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8B2928-4EFC-9F4F-B6F1-18B6C75C07E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09201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35E4DA-146A-FF45-99BB-AC95840F4BD4}"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789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E4CD5-0740-AF4E-AB5D-7EF62C4D175F}" type="datetime1">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ACC7C-73F8-3041-9AF3-405B3B72D595}" type="slidenum">
              <a:rPr lang="en-US" smtClean="0"/>
              <a:t>‹#›</a:t>
            </a:fld>
            <a:endParaRPr lang="en-US"/>
          </a:p>
        </p:txBody>
      </p:sp>
    </p:spTree>
    <p:extLst>
      <p:ext uri="{BB962C8B-B14F-4D97-AF65-F5344CB8AC3E}">
        <p14:creationId xmlns:p14="http://schemas.microsoft.com/office/powerpoint/2010/main" val="2353785444"/>
      </p:ext>
    </p:extLst>
  </p:cSld>
  <p:clrMapOvr>
    <a:masterClrMapping/>
  </p:clrMapOvr>
  <p:transition spd="slow">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70FA5-3949-0641-BCEC-F2C9B8EBFB24}"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572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24A50-95AE-2E44-9ECB-72E5ABDE8E30}"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57101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67246-6832-6344-9466-40D907B90F2E}"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7568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2FDA5-5DD4-B547-A197-02AF7B1212E6}" type="datetime1">
              <a:rPr lang="en-US"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4486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BB156A-54BC-144C-96E4-C999C210C395}" type="datetime1">
              <a:rPr lang="en-US"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3332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09457-F998-554E-8247-635D27B727F7}" type="datetime1">
              <a:rPr lang="en-US" smtClean="0">
                <a:solidFill>
                  <a:prstClr val="black">
                    <a:tint val="75000"/>
                  </a:prstClr>
                </a:solidFill>
              </a:rPr>
              <a:t>1/5/2021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3184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CEE458-F7E1-8249-99BE-5DA816229241}"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7918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C75D0-34ED-3D42-A0D3-BAB650C581FD}" type="datetime1">
              <a:rPr lang="en-US"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1200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5D951-24B6-B745-B695-9C1FBE450AA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8304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B602B-CD3C-874B-8E90-30582514E217}"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EEE0FF-E544-EF46-8AFF-FB1013EDF8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5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25"/>
            <a:ext cx="10515599" cy="493776"/>
          </a:xfrm>
          <a:prstGeom prst="rect">
            <a:avLst/>
          </a:prstGeom>
        </p:spPr>
        <p:txBody>
          <a:bodyPr vert="horz" lIns="91440" tIns="45720" rIns="91440" bIns="45720" rtlCol="0" anchor="ctr">
            <a:normAutofit/>
          </a:bodyPr>
          <a:lstStyle/>
          <a:p>
            <a:r>
              <a:rPr lang="en-US" sz="4400" dirty="0">
                <a:solidFill>
                  <a:srgbClr val="82BE43"/>
                </a:solidFill>
                <a:latin typeface="Century Gothic"/>
                <a:cs typeface="Century Gothic"/>
              </a:rPr>
              <a:t>THP Following CMS &amp; BMS Guidelines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27C30-62F4-E74E-BD9E-C70D5B05CD51}" type="datetime1">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66960" y="6400800"/>
            <a:ext cx="21305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ACC7C-73F8-3041-9AF3-405B3B72D595}" type="slidenum">
              <a:rPr lang="en-US" smtClean="0"/>
              <a:t>‹#›</a:t>
            </a:fld>
            <a:endParaRPr lang="en-US"/>
          </a:p>
        </p:txBody>
      </p:sp>
    </p:spTree>
    <p:extLst>
      <p:ext uri="{BB962C8B-B14F-4D97-AF65-F5344CB8AC3E}">
        <p14:creationId xmlns:p14="http://schemas.microsoft.com/office/powerpoint/2010/main" val="398416573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slow">
    <p:push/>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3DF60CA4-B613-3145-B136-818C9C6E8F6E}"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334825771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978545A2-9BF7-7D49-AEF0-39C593C61F4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308583053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154AFEE2-04D6-5D42-AA91-726E99B132BB}"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3837272403"/>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9C5710D8-2FA1-CD4A-BCD6-598DE92763F7}"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1473905002"/>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BBCB2D9F-95CB-5D47-9340-5D06B819ED23}"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2663582842"/>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702D8F36-1C00-1F48-90D6-D9614A8B748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297820786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0C7F416C-4240-DC47-966C-8225CFC8210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255151315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A6233525-9582-5C4A-A6D7-315B213AA8D8}"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9966960" y="6400800"/>
            <a:ext cx="21031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122676550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C13431EA-7C42-E641-93E5-D466F62F2F3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9966960" y="6400800"/>
            <a:ext cx="21031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3900087919"/>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208FEA68-7D62-E041-854D-BBF257C5F73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9966960" y="6400800"/>
            <a:ext cx="21305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254848758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C210950D-35ED-ED4D-A927-24EC5FBE2CD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1031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161528565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E91E8C46-D27F-6441-9F84-887D2E6C28E6}"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372179344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B17EF727-5C00-2C4A-B287-AE476F79A321}"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205659317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60DB61B7-C9E0-4940-8C82-9962C87B807B}"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2888990643"/>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766"/>
            <a:fld id="{0E11B8A5-A417-A247-B159-9F8672C7137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66"/>
            <a:fld id="{3BEEE0FF-E544-EF46-8AFF-FB1013EDF871}" type="slidenum">
              <a:rPr lang="en-US" smtClean="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1373069392"/>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files/zip/covid-19-telehealth-services-phe.zi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amhsa.gov/sites/default/files/covid-19-42-cfr-part-2-guidance-03192020.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hhr.wv.gov/bms/Documents/OT%20PT%20Speech%20COVID%20Precaution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myplan.healthplan.org/" TargetMode="External"/><Relationship Id="rId7" Type="http://schemas.openxmlformats.org/officeDocument/2006/relationships/hyperlink" Target="https://dhhr.wv.gov/bms/Pages/Coronavirus-Disease-2019-(COVID-19)-Alerts-and-Updates.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cms.gov/About-CMS/Agency-Information/Emergency/EPRO/Current-Emergencies/Current-Emergencies-page" TargetMode="External"/><Relationship Id="rId5" Type="http://schemas.openxmlformats.org/officeDocument/2006/relationships/hyperlink" Target="https://www.cms.gov/About-CMS/Agency-Information/Emergency/EPRO/Current-Emergencies/Current-Emergencies-page" TargetMode="External"/><Relationship Id="rId4" Type="http://schemas.openxmlformats.org/officeDocument/2006/relationships/hyperlink" Target="https://healthplan.org/important-covid-19-informat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myplan.healthplan.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myplan.healthplan.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hyperlink" Target="https://www.evicore.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hyperlink" Target="https://www.evicore.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About-CMS/Agency-Information/Emergency/EPRO/Current-Emergencies/Current-Emergencies-pa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hhr.wv.gov/bms/Pages/Coronavirus-Disease-2019-(COVID-19)-Alerts-and-Updates.aspx"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68.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9.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9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01.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1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yplan.healthplan.or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23.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34.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yplan.healthplan.org/Account/Login"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45.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156.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ppes.cms.hhs.gov/#/"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ealthplan.or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16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hyperlink" Target="https://www.cms.gov/About-CMS/Agency-Information/Emergency/EPRO/Current-Emergencies/Current-Emergencies-page" TargetMode="External"/><Relationship Id="rId2" Type="http://schemas.openxmlformats.org/officeDocument/2006/relationships/notesSlide" Target="../notesSlides/notesSlide69.xml"/><Relationship Id="rId1" Type="http://schemas.openxmlformats.org/officeDocument/2006/relationships/slideLayout" Target="../slideLayouts/slideLayout167.xml"/><Relationship Id="rId5" Type="http://schemas.openxmlformats.org/officeDocument/2006/relationships/image" Target="../media/image5.png"/><Relationship Id="rId4" Type="http://schemas.openxmlformats.org/officeDocument/2006/relationships/hyperlink" Target="https://dhhr.wv.gov/bms/Pages/Coronavirus-Disease-2019-(COVID-19)-Alerts-and-Updates.aspx"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167.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67.xml"/><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FDBE80CA-0169-CE46-BF37-918CA0DA4291}"/>
              </a:ext>
            </a:extLst>
          </p:cNvPr>
          <p:cNvPicPr>
            <a:picLocks noChangeAspect="1"/>
          </p:cNvPicPr>
          <p:nvPr/>
        </p:nvPicPr>
        <p:blipFill rotWithShape="1">
          <a:blip r:embed="rId3"/>
          <a:srcRect l="30326" t="6112" r="-1" b="5808"/>
          <a:stretch/>
        </p:blipFill>
        <p:spPr>
          <a:xfrm>
            <a:off x="0" y="0"/>
            <a:ext cx="8213558" cy="6922164"/>
          </a:xfrm>
          <a:prstGeom prst="rect">
            <a:avLst/>
          </a:prstGeom>
        </p:spPr>
      </p:pic>
      <p:pic>
        <p:nvPicPr>
          <p:cNvPr id="9" name="Picture 8">
            <a:extLst>
              <a:ext uri="{FF2B5EF4-FFF2-40B4-BE49-F238E27FC236}">
                <a16:creationId xmlns="" xmlns:a16="http://schemas.microsoft.com/office/drawing/2014/main" id="{9B350640-1A95-7340-8619-D768E3FA0D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79292" cy="6857996"/>
          </a:xfrm>
          <a:prstGeom prst="rect">
            <a:avLst/>
          </a:prstGeom>
        </p:spPr>
      </p:pic>
      <p:sp>
        <p:nvSpPr>
          <p:cNvPr id="4" name="TextBox 3">
            <a:extLst>
              <a:ext uri="{FF2B5EF4-FFF2-40B4-BE49-F238E27FC236}">
                <a16:creationId xmlns="" xmlns:a16="http://schemas.microsoft.com/office/drawing/2014/main" id="{069A5EF4-32A9-1749-8A17-A3D41D3A2E83}"/>
              </a:ext>
            </a:extLst>
          </p:cNvPr>
          <p:cNvSpPr txBox="1"/>
          <p:nvPr/>
        </p:nvSpPr>
        <p:spPr>
          <a:xfrm>
            <a:off x="4315967" y="320040"/>
            <a:ext cx="7479792" cy="2304288"/>
          </a:xfrm>
          <a:prstGeom prst="rect">
            <a:avLst/>
          </a:prstGeom>
          <a:noFill/>
        </p:spPr>
        <p:txBody>
          <a:bodyPr wrap="square" lIns="0" tIns="0" rIns="0" bIns="0" rtlCol="0">
            <a:spAutoFit/>
          </a:bodyPr>
          <a:lstStyle/>
          <a:p>
            <a:pPr algn="r">
              <a:spcAft>
                <a:spcPts val="2400"/>
              </a:spcAft>
            </a:pPr>
            <a:r>
              <a:rPr lang="en-US" sz="3000" b="1" i="1" dirty="0">
                <a:solidFill>
                  <a:schemeClr val="bg1"/>
                </a:solidFill>
                <a:latin typeface="Century Gothic" charset="0"/>
                <a:ea typeface="Century Gothic" charset="0"/>
                <a:cs typeface="Century Gothic" charset="0"/>
              </a:rPr>
              <a:t>2020 THP Updates</a:t>
            </a:r>
          </a:p>
          <a:p>
            <a:pPr algn="r">
              <a:spcAft>
                <a:spcPts val="2400"/>
              </a:spcAft>
            </a:pPr>
            <a:r>
              <a:rPr lang="en-US" sz="3200" i="1" dirty="0">
                <a:solidFill>
                  <a:schemeClr val="bg1"/>
                </a:solidFill>
                <a:latin typeface="Century Gothic" charset="0"/>
                <a:ea typeface="Century Gothic" charset="0"/>
                <a:cs typeface="Century Gothic" charset="0"/>
              </a:rPr>
              <a:t>With Emphasis on COVID-19</a:t>
            </a:r>
          </a:p>
          <a:p>
            <a:pPr algn="r">
              <a:spcAft>
                <a:spcPts val="2400"/>
              </a:spcAft>
            </a:pPr>
            <a:r>
              <a:rPr lang="en-US" sz="1600" i="1" dirty="0">
                <a:solidFill>
                  <a:schemeClr val="bg1"/>
                </a:solidFill>
                <a:latin typeface="Century Gothic" charset="0"/>
                <a:ea typeface="Century Gothic" charset="0"/>
                <a:cs typeface="Century Gothic" charset="0"/>
              </a:rPr>
              <a:t>4/22/2020</a:t>
            </a:r>
            <a:r>
              <a:rPr lang="en-US" sz="3200" i="1" dirty="0">
                <a:solidFill>
                  <a:schemeClr val="bg1"/>
                </a:solidFill>
                <a:latin typeface="Century Gothic" charset="0"/>
                <a:ea typeface="Century Gothic" charset="0"/>
                <a:cs typeface="Century Gothic" charset="0"/>
              </a:rPr>
              <a:t/>
            </a:r>
            <a:br>
              <a:rPr lang="en-US" sz="3200" i="1" dirty="0">
                <a:solidFill>
                  <a:schemeClr val="bg1"/>
                </a:solidFill>
                <a:latin typeface="Century Gothic" charset="0"/>
                <a:ea typeface="Century Gothic" charset="0"/>
                <a:cs typeface="Century Gothic" charset="0"/>
              </a:rPr>
            </a:br>
            <a:endParaRPr lang="en-US" sz="3200" i="1" dirty="0">
              <a:solidFill>
                <a:schemeClr val="bg1"/>
              </a:solidFill>
              <a:latin typeface="Century Gothic" charset="0"/>
              <a:ea typeface="Century Gothic" charset="0"/>
              <a:cs typeface="Century Gothic" charset="0"/>
            </a:endParaRPr>
          </a:p>
        </p:txBody>
      </p:sp>
      <p:cxnSp>
        <p:nvCxnSpPr>
          <p:cNvPr id="5" name="Straight Connector 4">
            <a:extLst>
              <a:ext uri="{FF2B5EF4-FFF2-40B4-BE49-F238E27FC236}">
                <a16:creationId xmlns="" xmlns:a16="http://schemas.microsoft.com/office/drawing/2014/main" id="{BB8C760E-0205-2141-AF8F-D5EB745FE651}"/>
              </a:ext>
            </a:extLst>
          </p:cNvPr>
          <p:cNvCxnSpPr>
            <a:cxnSpLocks/>
          </p:cNvCxnSpPr>
          <p:nvPr/>
        </p:nvCxnSpPr>
        <p:spPr>
          <a:xfrm>
            <a:off x="5175115" y="914400"/>
            <a:ext cx="6712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37CFD4DE-224D-884F-BB88-8665D0F318DD}"/>
              </a:ext>
            </a:extLst>
          </p:cNvPr>
          <p:cNvPicPr>
            <a:picLocks noChangeAspect="1"/>
          </p:cNvPicPr>
          <p:nvPr/>
        </p:nvPicPr>
        <p:blipFill>
          <a:blip r:embed="rId5"/>
          <a:stretch>
            <a:fillRect/>
          </a:stretch>
        </p:blipFill>
        <p:spPr>
          <a:xfrm>
            <a:off x="457200" y="3776992"/>
            <a:ext cx="3060700" cy="1562100"/>
          </a:xfrm>
          <a:prstGeom prst="rect">
            <a:avLst/>
          </a:prstGeom>
        </p:spPr>
      </p:pic>
      <p:sp>
        <p:nvSpPr>
          <p:cNvPr id="18" name="Slide Number Placeholder 17">
            <a:extLst>
              <a:ext uri="{FF2B5EF4-FFF2-40B4-BE49-F238E27FC236}">
                <a16:creationId xmlns="" xmlns:a16="http://schemas.microsoft.com/office/drawing/2014/main" id="{1AA9927B-8809-8F48-83A7-353D4CFBA4EE}"/>
              </a:ext>
            </a:extLst>
          </p:cNvPr>
          <p:cNvSpPr>
            <a:spLocks noGrp="1"/>
          </p:cNvSpPr>
          <p:nvPr>
            <p:ph type="sldNum" sz="quarter" idx="12"/>
          </p:nvPr>
        </p:nvSpPr>
        <p:spPr/>
        <p:txBody>
          <a:bodyPr/>
          <a:lstStyle/>
          <a:p>
            <a:fld id="{E7CACC7C-73F8-3041-9AF3-405B3B72D595}" type="slidenum">
              <a:rPr lang="en-US" smtClean="0"/>
              <a:t>1</a:t>
            </a:fld>
            <a:endParaRPr lang="en-US"/>
          </a:p>
        </p:txBody>
      </p:sp>
    </p:spTree>
    <p:extLst>
      <p:ext uri="{BB962C8B-B14F-4D97-AF65-F5344CB8AC3E}">
        <p14:creationId xmlns:p14="http://schemas.microsoft.com/office/powerpoint/2010/main" val="66000558"/>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0"/>
            <a:ext cx="12191996" cy="6858000"/>
          </a:xfrm>
          <a:prstGeom prst="rect">
            <a:avLst/>
          </a:prstGeom>
        </p:spPr>
      </p:pic>
      <p:pic>
        <p:nvPicPr>
          <p:cNvPr id="9" name="Picture 8">
            <a:extLst>
              <a:ext uri="{FF2B5EF4-FFF2-40B4-BE49-F238E27FC236}">
                <a16:creationId xmlns="" xmlns:a16="http://schemas.microsoft.com/office/drawing/2014/main" id="{4DE57078-9724-8A48-A9DC-2F65BE8394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286E5FBC-6D7F-7244-A450-08B383A46A16}"/>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4ADAC24C-2515-CD4A-B968-FC3DB7DB338E}"/>
              </a:ext>
            </a:extLst>
          </p:cNvPr>
          <p:cNvSpPr txBox="1"/>
          <p:nvPr/>
        </p:nvSpPr>
        <p:spPr>
          <a:xfrm>
            <a:off x="5019718" y="2887862"/>
            <a:ext cx="6261903" cy="276998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COVID-19 </a:t>
            </a:r>
          </a:p>
          <a:p>
            <a:pPr algn="ctr" defTabSz="685766"/>
            <a:r>
              <a:rPr lang="en-US" sz="6000" dirty="0">
                <a:solidFill>
                  <a:srgbClr val="54585A"/>
                </a:solidFill>
                <a:latin typeface="Century Gothic"/>
                <a:cs typeface="Century Gothic"/>
              </a:rPr>
              <a:t>&amp; Prior Authorizations</a:t>
            </a:r>
          </a:p>
        </p:txBody>
      </p:sp>
      <p:sp>
        <p:nvSpPr>
          <p:cNvPr id="4" name="Slide Number Placeholder 3">
            <a:extLst>
              <a:ext uri="{FF2B5EF4-FFF2-40B4-BE49-F238E27FC236}">
                <a16:creationId xmlns="" xmlns:a16="http://schemas.microsoft.com/office/drawing/2014/main" id="{BD43A375-DDC8-6149-B624-982E9AAD785D}"/>
              </a:ext>
            </a:extLst>
          </p:cNvPr>
          <p:cNvSpPr>
            <a:spLocks noGrp="1"/>
          </p:cNvSpPr>
          <p:nvPr>
            <p:ph type="sldNum" sz="quarter" idx="12"/>
          </p:nvPr>
        </p:nvSpPr>
        <p:spPr/>
        <p:txBody>
          <a:bodyPr/>
          <a:lstStyle/>
          <a:p>
            <a:fld id="{3BEEE0FF-E544-EF46-8AFF-FB1013EDF871}"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70495633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2"/>
            <a:ext cx="11393424" cy="4965192"/>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Due to the COVID-19 pandemic, elective medical procedures have been delayed.</a:t>
            </a:r>
          </a:p>
          <a:p>
            <a:pPr marL="342882" indent="-342882">
              <a:lnSpc>
                <a:spcPct val="114000"/>
              </a:lnSpc>
              <a:spcAft>
                <a:spcPts val="8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THP will be honoring existing unused prior authorizations (pre-service approvals) granted from 1/1/20 through 3/31/20 to an end date of 12/31/2020 for Medicaid, Medicare, Fully Funded and Self-Funded lines of business. </a:t>
            </a:r>
            <a:endParaRPr lang="en-US" sz="2000" dirty="0" smtClean="0">
              <a:solidFill>
                <a:srgbClr val="53575A"/>
              </a:solidFill>
              <a:latin typeface="Century Gothic" charset="0"/>
              <a:ea typeface="Century Gothic" charset="0"/>
              <a:cs typeface="Century Gothic" charset="0"/>
            </a:endParaRPr>
          </a:p>
          <a:p>
            <a:pPr marL="952467" lvl="1"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Authorizations granted beginning 4/1/20 are </a:t>
            </a:r>
            <a:r>
              <a:rPr lang="en-US" sz="2000" dirty="0">
                <a:solidFill>
                  <a:srgbClr val="53575A"/>
                </a:solidFill>
                <a:latin typeface="Century Gothic" charset="0"/>
                <a:ea typeface="Century Gothic" charset="0"/>
                <a:cs typeface="Century Gothic" charset="0"/>
              </a:rPr>
              <a:t>automatically extended to </a:t>
            </a:r>
            <a:r>
              <a:rPr lang="en-US" sz="2000" dirty="0" smtClean="0">
                <a:solidFill>
                  <a:srgbClr val="53575A"/>
                </a:solidFill>
                <a:latin typeface="Century Gothic" charset="0"/>
                <a:ea typeface="Century Gothic" charset="0"/>
                <a:cs typeface="Century Gothic" charset="0"/>
              </a:rPr>
              <a:t>12/31/20.</a:t>
            </a:r>
            <a:endParaRPr lang="en-US" sz="2000" dirty="0">
              <a:solidFill>
                <a:srgbClr val="53575A"/>
              </a:solidFill>
              <a:latin typeface="Century Gothic" charset="0"/>
              <a:ea typeface="Century Gothic" charset="0"/>
              <a:cs typeface="Century Gothic" charset="0"/>
            </a:endParaRPr>
          </a:p>
          <a:p>
            <a:pPr marL="952467" lvl="1"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This </a:t>
            </a:r>
            <a:r>
              <a:rPr lang="en-US" sz="2000" dirty="0">
                <a:solidFill>
                  <a:srgbClr val="53575A"/>
                </a:solidFill>
                <a:latin typeface="Century Gothic" charset="0"/>
                <a:ea typeface="Century Gothic" charset="0"/>
                <a:cs typeface="Century Gothic" charset="0"/>
              </a:rPr>
              <a:t>extension is to ensure members receive the clinically appropriate services that may have been postponed or re-scheduled during the pandemic. </a:t>
            </a:r>
            <a:endParaRPr lang="en-US" sz="2000" dirty="0" smtClean="0">
              <a:solidFill>
                <a:srgbClr val="53575A"/>
              </a:solidFill>
              <a:latin typeface="Century Gothic" charset="0"/>
              <a:ea typeface="Century Gothic" charset="0"/>
              <a:cs typeface="Century Gothic" charset="0"/>
            </a:endParaRPr>
          </a:p>
          <a:p>
            <a:pPr marL="952467" lvl="1" indent="-342882">
              <a:lnSpc>
                <a:spcPct val="114000"/>
              </a:lnSpc>
              <a:spcAft>
                <a:spcPts val="800"/>
              </a:spcAft>
              <a:buFont typeface="Arial" panose="020B0604020202020204" pitchFamily="34" charset="0"/>
              <a:buChar char="•"/>
            </a:pPr>
            <a:r>
              <a:rPr lang="en-US" sz="2000" dirty="0" smtClean="0">
                <a:solidFill>
                  <a:srgbClr val="53575A"/>
                </a:solidFill>
                <a:latin typeface="Century Gothic" charset="0"/>
                <a:ea typeface="Century Gothic" charset="0"/>
                <a:cs typeface="Century Gothic" charset="0"/>
              </a:rPr>
              <a:t>It </a:t>
            </a:r>
            <a:r>
              <a:rPr lang="en-US" sz="2000" dirty="0">
                <a:solidFill>
                  <a:srgbClr val="53575A"/>
                </a:solidFill>
                <a:latin typeface="Century Gothic" charset="0"/>
                <a:ea typeface="Century Gothic" charset="0"/>
                <a:cs typeface="Century Gothic" charset="0"/>
              </a:rPr>
              <a:t>does NOT provide coverage for additional services (visits, administrations, etc.) beyond what had been approved on the prior authorization (pre-service approval).</a:t>
            </a:r>
          </a:p>
        </p:txBody>
      </p:sp>
      <p:sp>
        <p:nvSpPr>
          <p:cNvPr id="10" name="TextBox 9">
            <a:extLst>
              <a:ext uri="{FF2B5EF4-FFF2-40B4-BE49-F238E27FC236}">
                <a16:creationId xmlns="" xmlns:a16="http://schemas.microsoft.com/office/drawing/2014/main" id="{69E4F1A7-1C6C-5047-B1BB-1BC65FD660BD}"/>
              </a:ext>
            </a:extLst>
          </p:cNvPr>
          <p:cNvSpPr txBox="1"/>
          <p:nvPr/>
        </p:nvSpPr>
        <p:spPr>
          <a:xfrm>
            <a:off x="402336" y="274320"/>
            <a:ext cx="6705362"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Prior Authorizations (PA) Extended</a:t>
            </a:r>
          </a:p>
        </p:txBody>
      </p:sp>
      <p:pic>
        <p:nvPicPr>
          <p:cNvPr id="11" name="Picture 10">
            <a:extLst>
              <a:ext uri="{FF2B5EF4-FFF2-40B4-BE49-F238E27FC236}">
                <a16:creationId xmlns="" xmlns:a16="http://schemas.microsoft.com/office/drawing/2014/main" id="{016648B7-4459-5A4A-B8FA-78AE7AD9A2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47E64840-EB90-CB44-BCC1-3C8A9CA61E44}"/>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DF1A6FB-9CFE-0E4C-B606-BC16AD46695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A16ECF02-B209-EA4F-B64F-BCC2A34B97DC}"/>
              </a:ext>
            </a:extLst>
          </p:cNvPr>
          <p:cNvSpPr>
            <a:spLocks noGrp="1"/>
          </p:cNvSpPr>
          <p:nvPr>
            <p:ph type="sldNum" sz="quarter" idx="12"/>
          </p:nvPr>
        </p:nvSpPr>
        <p:spPr/>
        <p:txBody>
          <a:bodyPr/>
          <a:lstStyle/>
          <a:p>
            <a:fld id="{E7CACC7C-73F8-3041-9AF3-405B3B72D595}" type="slidenum">
              <a:rPr lang="en-US" smtClean="0"/>
              <a:t>11</a:t>
            </a:fld>
            <a:endParaRPr lang="en-US"/>
          </a:p>
        </p:txBody>
      </p:sp>
    </p:spTree>
    <p:extLst>
      <p:ext uri="{BB962C8B-B14F-4D97-AF65-F5344CB8AC3E}">
        <p14:creationId xmlns:p14="http://schemas.microsoft.com/office/powerpoint/2010/main" val="155963542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4"/>
            <a:ext cx="11228943" cy="5010617"/>
          </a:xfrm>
          <a:prstGeom prst="rect">
            <a:avLst/>
          </a:prstGeom>
        </p:spPr>
        <p:txBody>
          <a:bodyPr wrap="square" lIns="0" tIns="0" rIns="0" bIns="0" numCol="1" spcCol="457200">
            <a:noAutofit/>
          </a:bodyPr>
          <a:lstStyle/>
          <a:p>
            <a:r>
              <a:rPr lang="en-US" sz="2000" b="1" dirty="0">
                <a:solidFill>
                  <a:srgbClr val="009944"/>
                </a:solidFill>
                <a:latin typeface="Century Gothic" panose="020B0502020202020204" pitchFamily="34" charset="0"/>
              </a:rPr>
              <a:t>Effective April 1, 2020, </a:t>
            </a:r>
            <a:r>
              <a:rPr lang="en-US" sz="2000" b="1" dirty="0" smtClean="0">
                <a:solidFill>
                  <a:srgbClr val="009944"/>
                </a:solidFill>
                <a:latin typeface="Century Gothic" panose="020B0502020202020204" pitchFamily="34" charset="0"/>
              </a:rPr>
              <a:t>BMS </a:t>
            </a:r>
            <a:r>
              <a:rPr lang="en-US" sz="2000" b="1" dirty="0">
                <a:solidFill>
                  <a:srgbClr val="009944"/>
                </a:solidFill>
                <a:latin typeface="Century Gothic" panose="020B0502020202020204" pitchFamily="34" charset="0"/>
              </a:rPr>
              <a:t>waived the requirement to pre-authorize services for MEDICAID members </a:t>
            </a:r>
            <a:r>
              <a:rPr lang="en-US" sz="2000" b="1" dirty="0" smtClean="0">
                <a:solidFill>
                  <a:srgbClr val="009944"/>
                </a:solidFill>
                <a:latin typeface="Century Gothic" panose="020B0502020202020204" pitchFamily="34" charset="0"/>
              </a:rPr>
              <a:t>until May </a:t>
            </a:r>
            <a:r>
              <a:rPr lang="en-US" sz="2000" b="1" dirty="0">
                <a:solidFill>
                  <a:srgbClr val="009944"/>
                </a:solidFill>
                <a:latin typeface="Century Gothic" panose="020B0502020202020204" pitchFamily="34" charset="0"/>
              </a:rPr>
              <a:t>31, 2020.</a:t>
            </a:r>
          </a:p>
          <a:p>
            <a:endParaRPr lang="en-US" sz="2000" b="1" dirty="0">
              <a:solidFill>
                <a:srgbClr val="00B050"/>
              </a:solidFill>
              <a:latin typeface="Century Gothic" panose="020B0502020202020204" pitchFamily="34" charset="0"/>
            </a:endParaRPr>
          </a:p>
          <a:p>
            <a:pPr marL="342882" indent="-342882">
              <a:spcAft>
                <a:spcPts val="600"/>
              </a:spcAft>
              <a:buFont typeface="Arial" panose="020B0604020202020204" pitchFamily="34" charset="0"/>
              <a:buChar char="•"/>
            </a:pPr>
            <a:r>
              <a:rPr lang="en-US" sz="2000" dirty="0">
                <a:solidFill>
                  <a:schemeClr val="bg2">
                    <a:lumMod val="25000"/>
                  </a:schemeClr>
                </a:solidFill>
                <a:latin typeface="Century Gothic" panose="020B0502020202020204" pitchFamily="34" charset="0"/>
              </a:rPr>
              <a:t>Includes in network and out-of-network providers</a:t>
            </a:r>
          </a:p>
          <a:p>
            <a:pPr marL="800060" lvl="1" indent="-342882">
              <a:spcAft>
                <a:spcPts val="600"/>
              </a:spcAft>
              <a:buFont typeface="Arial" panose="020B0604020202020204" pitchFamily="34" charset="0"/>
              <a:buChar char="•"/>
            </a:pPr>
            <a:r>
              <a:rPr lang="en-US" sz="2000" dirty="0">
                <a:solidFill>
                  <a:schemeClr val="bg2">
                    <a:lumMod val="25000"/>
                  </a:schemeClr>
                </a:solidFill>
                <a:latin typeface="Century Gothic" panose="020B0502020202020204" pitchFamily="34" charset="0"/>
              </a:rPr>
              <a:t>Providers calling The Health Plan (THP) to authorize services will </a:t>
            </a:r>
            <a:r>
              <a:rPr lang="en-US" sz="2000" dirty="0" smtClean="0">
                <a:solidFill>
                  <a:schemeClr val="bg2">
                    <a:lumMod val="25000"/>
                  </a:schemeClr>
                </a:solidFill>
                <a:latin typeface="Century Gothic" panose="020B0502020202020204" pitchFamily="34" charset="0"/>
              </a:rPr>
              <a:t>receive </a:t>
            </a:r>
            <a:r>
              <a:rPr lang="en-US" sz="2000" dirty="0">
                <a:solidFill>
                  <a:schemeClr val="bg2">
                    <a:lumMod val="25000"/>
                  </a:schemeClr>
                </a:solidFill>
                <a:latin typeface="Century Gothic" panose="020B0502020202020204" pitchFamily="34" charset="0"/>
              </a:rPr>
              <a:t>one</a:t>
            </a:r>
          </a:p>
          <a:p>
            <a:pPr marL="800060" lvl="1" indent="-342882">
              <a:buFont typeface="Arial" panose="020B0604020202020204" pitchFamily="34" charset="0"/>
              <a:buChar char="•"/>
            </a:pPr>
            <a:endParaRPr lang="en-US" sz="2000" dirty="0">
              <a:solidFill>
                <a:schemeClr val="bg2">
                  <a:lumMod val="25000"/>
                </a:schemeClr>
              </a:solidFill>
              <a:latin typeface="Century Gothic" panose="020B0502020202020204" pitchFamily="34" charset="0"/>
            </a:endParaRPr>
          </a:p>
          <a:p>
            <a:pPr marL="342882" indent="-342882">
              <a:buFont typeface="Arial" panose="020B0604020202020204" pitchFamily="34" charset="0"/>
              <a:buChar char="•"/>
            </a:pPr>
            <a:r>
              <a:rPr lang="en-US" sz="2000" b="1" dirty="0">
                <a:solidFill>
                  <a:schemeClr val="bg2">
                    <a:lumMod val="25000"/>
                  </a:schemeClr>
                </a:solidFill>
                <a:latin typeface="Century Gothic" panose="020B0502020202020204" pitchFamily="34" charset="0"/>
              </a:rPr>
              <a:t>EXCEPTION:</a:t>
            </a:r>
            <a:endParaRPr lang="en-US" sz="2000" dirty="0">
              <a:solidFill>
                <a:schemeClr val="bg2">
                  <a:lumMod val="25000"/>
                </a:schemeClr>
              </a:solidFill>
              <a:latin typeface="Century Gothic" panose="020B0502020202020204" pitchFamily="34" charset="0"/>
            </a:endParaRPr>
          </a:p>
          <a:p>
            <a:pPr marL="800060" lvl="1" indent="-342882">
              <a:spcAft>
                <a:spcPts val="600"/>
              </a:spcAft>
              <a:buFont typeface="Arial" panose="020B0604020202020204" pitchFamily="34" charset="0"/>
              <a:buChar char="•"/>
            </a:pPr>
            <a:r>
              <a:rPr lang="en-US" sz="2000" dirty="0">
                <a:solidFill>
                  <a:schemeClr val="bg2">
                    <a:lumMod val="25000"/>
                  </a:schemeClr>
                </a:solidFill>
                <a:latin typeface="Century Gothic" panose="020B0502020202020204" pitchFamily="34" charset="0"/>
              </a:rPr>
              <a:t>Hospitals, CSUs and SUD residential programs must notify THP of admits and discharges</a:t>
            </a:r>
          </a:p>
          <a:p>
            <a:pPr marL="1257238" lvl="2" indent="-342882">
              <a:spcAft>
                <a:spcPts val="600"/>
              </a:spcAft>
              <a:buFont typeface="Arial" panose="020B0604020202020204" pitchFamily="34" charset="0"/>
              <a:buChar char="•"/>
            </a:pPr>
            <a:r>
              <a:rPr lang="en-US" sz="2000" dirty="0">
                <a:solidFill>
                  <a:schemeClr val="bg2">
                    <a:lumMod val="25000"/>
                  </a:schemeClr>
                </a:solidFill>
                <a:latin typeface="Century Gothic" panose="020B0502020202020204" pitchFamily="34" charset="0"/>
              </a:rPr>
              <a:t>Concurrent review is not required</a:t>
            </a:r>
          </a:p>
          <a:p>
            <a:pPr marL="1257238" lvl="2" indent="-342882">
              <a:spcAft>
                <a:spcPts val="600"/>
              </a:spcAft>
              <a:buFont typeface="Arial" panose="020B0604020202020204" pitchFamily="34" charset="0"/>
              <a:buChar char="•"/>
            </a:pPr>
            <a:r>
              <a:rPr lang="en-US" sz="2000" dirty="0">
                <a:solidFill>
                  <a:schemeClr val="bg2">
                    <a:lumMod val="25000"/>
                  </a:schemeClr>
                </a:solidFill>
                <a:latin typeface="Century Gothic" panose="020B0502020202020204" pitchFamily="34" charset="0"/>
              </a:rPr>
              <a:t>Observation follows same rules as inpatient</a:t>
            </a:r>
          </a:p>
          <a:p>
            <a:pPr marL="1714414" lvl="3" indent="-342882">
              <a:spcAft>
                <a:spcPts val="600"/>
              </a:spcAft>
              <a:buFont typeface="Arial" panose="020B0604020202020204" pitchFamily="34" charset="0"/>
              <a:buChar char="•"/>
            </a:pPr>
            <a:r>
              <a:rPr lang="en-US" sz="2000" dirty="0">
                <a:solidFill>
                  <a:schemeClr val="bg2">
                    <a:lumMod val="25000"/>
                  </a:schemeClr>
                </a:solidFill>
                <a:latin typeface="Century Gothic" panose="020B0502020202020204" pitchFamily="34" charset="0"/>
              </a:rPr>
              <a:t>Observation payment remains the same – up to 48 hours</a:t>
            </a:r>
          </a:p>
          <a:p>
            <a:endParaRPr lang="en-US" sz="2000" dirty="0">
              <a:solidFill>
                <a:schemeClr val="bg2">
                  <a:lumMod val="25000"/>
                </a:schemeClr>
              </a:solidFill>
              <a:latin typeface="Century Gothic" panose="020B0502020202020204" pitchFamily="34" charset="0"/>
            </a:endParaRPr>
          </a:p>
          <a:p>
            <a:pPr marL="342882" indent="-342882">
              <a:buFont typeface="Arial" panose="020B0604020202020204" pitchFamily="34" charset="0"/>
              <a:buChar char="•"/>
            </a:pPr>
            <a:endParaRPr lang="en-US" sz="2000" b="1" dirty="0">
              <a:solidFill>
                <a:schemeClr val="bg2">
                  <a:lumMod val="25000"/>
                </a:schemeClr>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A566F7AA-2456-F549-AA46-D2BF16D931CC}"/>
              </a:ext>
            </a:extLst>
          </p:cNvPr>
          <p:cNvSpPr txBox="1"/>
          <p:nvPr/>
        </p:nvSpPr>
        <p:spPr>
          <a:xfrm>
            <a:off x="402336" y="274320"/>
            <a:ext cx="5754781"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Medicaid Prior Authorizations</a:t>
            </a:r>
          </a:p>
        </p:txBody>
      </p:sp>
      <p:pic>
        <p:nvPicPr>
          <p:cNvPr id="11" name="Picture 10">
            <a:extLst>
              <a:ext uri="{FF2B5EF4-FFF2-40B4-BE49-F238E27FC236}">
                <a16:creationId xmlns="" xmlns:a16="http://schemas.microsoft.com/office/drawing/2014/main" id="{D9878FF4-6586-D94C-982C-0F586D3A5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A46F8BCE-2172-0444-8FD1-562813CD065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211066F1-CB64-ED41-90DC-436BE906BBC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A2EA8E17-E9E9-3F48-BB8B-476B0BE4B53A}"/>
              </a:ext>
            </a:extLst>
          </p:cNvPr>
          <p:cNvSpPr>
            <a:spLocks noGrp="1"/>
          </p:cNvSpPr>
          <p:nvPr>
            <p:ph type="sldNum" sz="quarter" idx="12"/>
          </p:nvPr>
        </p:nvSpPr>
        <p:spPr/>
        <p:txBody>
          <a:bodyPr/>
          <a:lstStyle/>
          <a:p>
            <a:fld id="{E7CACC7C-73F8-3041-9AF3-405B3B72D595}" type="slidenum">
              <a:rPr lang="en-US" smtClean="0"/>
              <a:t>12</a:t>
            </a:fld>
            <a:endParaRPr lang="en-US"/>
          </a:p>
        </p:txBody>
      </p:sp>
    </p:spTree>
    <p:extLst>
      <p:ext uri="{BB962C8B-B14F-4D97-AF65-F5344CB8AC3E}">
        <p14:creationId xmlns:p14="http://schemas.microsoft.com/office/powerpoint/2010/main" val="324584482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0"/>
            <a:ext cx="12192000" cy="6858002"/>
          </a:xfrm>
          <a:prstGeom prst="rect">
            <a:avLst/>
          </a:prstGeom>
        </p:spPr>
      </p:pic>
      <p:pic>
        <p:nvPicPr>
          <p:cNvPr id="9" name="Picture 8">
            <a:extLst>
              <a:ext uri="{FF2B5EF4-FFF2-40B4-BE49-F238E27FC236}">
                <a16:creationId xmlns="" xmlns:a16="http://schemas.microsoft.com/office/drawing/2014/main" id="{6E42B714-672D-3340-878A-D2E0366D24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0F6FE077-9511-E046-B03D-33E21F2BFD4A}"/>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FF5D4DB-035B-F34B-83FE-1FB25330C06B}"/>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a:r>
              <a:rPr lang="en-US" sz="6000" dirty="0">
                <a:solidFill>
                  <a:srgbClr val="54585A"/>
                </a:solidFill>
                <a:latin typeface="Century Gothic"/>
                <a:cs typeface="Century Gothic"/>
              </a:rPr>
              <a:t>COVID-19 </a:t>
            </a:r>
          </a:p>
          <a:p>
            <a:pPr algn="ctr"/>
            <a:r>
              <a:rPr lang="en-US" sz="6000" dirty="0">
                <a:solidFill>
                  <a:srgbClr val="54585A"/>
                </a:solidFill>
                <a:latin typeface="Century Gothic"/>
                <a:cs typeface="Century Gothic"/>
              </a:rPr>
              <a:t>&amp; Telehealth</a:t>
            </a:r>
          </a:p>
        </p:txBody>
      </p:sp>
      <p:sp>
        <p:nvSpPr>
          <p:cNvPr id="4" name="Slide Number Placeholder 3">
            <a:extLst>
              <a:ext uri="{FF2B5EF4-FFF2-40B4-BE49-F238E27FC236}">
                <a16:creationId xmlns="" xmlns:a16="http://schemas.microsoft.com/office/drawing/2014/main" id="{360EAA2B-5F61-5849-B586-AE4AC75842E3}"/>
              </a:ext>
            </a:extLst>
          </p:cNvPr>
          <p:cNvSpPr>
            <a:spLocks noGrp="1"/>
          </p:cNvSpPr>
          <p:nvPr>
            <p:ph type="sldNum" sz="quarter" idx="12"/>
          </p:nvPr>
        </p:nvSpPr>
        <p:spPr/>
        <p:txBody>
          <a:bodyPr/>
          <a:lstStyle/>
          <a:p>
            <a:fld id="{E7CACC7C-73F8-3041-9AF3-405B3B72D595}"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419548634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4" y="49784"/>
            <a:ext cx="12191996" cy="6858000"/>
          </a:xfrm>
          <a:prstGeom prst="rect">
            <a:avLst/>
          </a:prstGeom>
        </p:spPr>
      </p:pic>
      <p:pic>
        <p:nvPicPr>
          <p:cNvPr id="9" name="Picture 8">
            <a:extLst>
              <a:ext uri="{FF2B5EF4-FFF2-40B4-BE49-F238E27FC236}">
                <a16:creationId xmlns="" xmlns:a16="http://schemas.microsoft.com/office/drawing/2014/main" id="{3F4B7E29-96DB-0A43-9F3A-105ECAFF84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CBA0A5A4-7708-5B4C-881D-5C5CA0FAE44B}"/>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256441D2-AA30-2E46-8C4D-5ECC2EDB3BFC}"/>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a:r>
              <a:rPr lang="en-US" sz="6000" dirty="0">
                <a:solidFill>
                  <a:srgbClr val="54585A"/>
                </a:solidFill>
                <a:latin typeface="Century Gothic"/>
                <a:cs typeface="Century Gothic"/>
              </a:rPr>
              <a:t>Medicare Telehealth</a:t>
            </a:r>
          </a:p>
        </p:txBody>
      </p:sp>
      <p:sp>
        <p:nvSpPr>
          <p:cNvPr id="4" name="Slide Number Placeholder 3">
            <a:extLst>
              <a:ext uri="{FF2B5EF4-FFF2-40B4-BE49-F238E27FC236}">
                <a16:creationId xmlns="" xmlns:a16="http://schemas.microsoft.com/office/drawing/2014/main" id="{0B3BF1C3-C10A-2A47-9765-5C34A44A8625}"/>
              </a:ext>
            </a:extLst>
          </p:cNvPr>
          <p:cNvSpPr>
            <a:spLocks noGrp="1"/>
          </p:cNvSpPr>
          <p:nvPr>
            <p:ph type="sldNum" sz="quarter" idx="12"/>
          </p:nvPr>
        </p:nvSpPr>
        <p:spPr/>
        <p:txBody>
          <a:bodyPr/>
          <a:lstStyle/>
          <a:p>
            <a:fld id="{E7CACC7C-73F8-3041-9AF3-405B3B72D595}" type="slidenum">
              <a:rPr lang="en-US" smtClean="0">
                <a:solidFill>
                  <a:schemeClr val="bg1"/>
                </a:solidFill>
              </a:rPr>
              <a:t>14</a:t>
            </a:fld>
            <a:endParaRPr lang="en-US">
              <a:solidFill>
                <a:schemeClr val="bg1"/>
              </a:solidFill>
            </a:endParaRPr>
          </a:p>
        </p:txBody>
      </p:sp>
    </p:spTree>
    <p:extLst>
      <p:ext uri="{BB962C8B-B14F-4D97-AF65-F5344CB8AC3E}">
        <p14:creationId xmlns:p14="http://schemas.microsoft.com/office/powerpoint/2010/main" val="210559597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2"/>
            <a:ext cx="11393424" cy="4782312"/>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Common Medicare CPT and HCPCs telehealth codes: </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99201 – 99215:		Office or other outpatient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visits</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G0425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G0427:		Telehealth consultations, emergency</a:t>
            </a: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department or initial inpatient</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G0406 – G0408:		Follow up inpatient telehealth consultations</a:t>
            </a: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furnished to beneficiaries in hospitals or skilled </a:t>
            </a: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nursing facility (SNF) </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16E66C6A-0F80-6D4D-8C4F-18E6D9309C25}"/>
              </a:ext>
            </a:extLst>
          </p:cNvPr>
          <p:cNvSpPr txBox="1"/>
          <p:nvPr/>
        </p:nvSpPr>
        <p:spPr>
          <a:xfrm>
            <a:off x="402336" y="274320"/>
            <a:ext cx="6513001"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Common CMS Telehealth Codes</a:t>
            </a:r>
          </a:p>
        </p:txBody>
      </p:sp>
      <p:pic>
        <p:nvPicPr>
          <p:cNvPr id="11" name="Picture 10">
            <a:extLst>
              <a:ext uri="{FF2B5EF4-FFF2-40B4-BE49-F238E27FC236}">
                <a16:creationId xmlns="" xmlns:a16="http://schemas.microsoft.com/office/drawing/2014/main" id="{1A76DE66-72D6-5B4B-8367-4100F090FB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903E9572-C119-8341-A173-0D1411A35945}"/>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A054222-44CF-5B41-9B49-6750940AC71F}"/>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B00CD7B9-A521-964C-80F7-08853753A341}"/>
              </a:ext>
            </a:extLst>
          </p:cNvPr>
          <p:cNvSpPr>
            <a:spLocks noGrp="1"/>
          </p:cNvSpPr>
          <p:nvPr>
            <p:ph type="sldNum" sz="quarter" idx="12"/>
          </p:nvPr>
        </p:nvSpPr>
        <p:spPr/>
        <p:txBody>
          <a:bodyPr/>
          <a:lstStyle/>
          <a:p>
            <a:fld id="{E7CACC7C-73F8-3041-9AF3-405B3B72D595}" type="slidenum">
              <a:rPr lang="en-US" smtClean="0"/>
              <a:t>15</a:t>
            </a:fld>
            <a:endParaRPr lang="en-US"/>
          </a:p>
        </p:txBody>
      </p:sp>
    </p:spTree>
    <p:extLst>
      <p:ext uri="{BB962C8B-B14F-4D97-AF65-F5344CB8AC3E}">
        <p14:creationId xmlns:p14="http://schemas.microsoft.com/office/powerpoint/2010/main" val="89729332"/>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5" y="1170432"/>
            <a:ext cx="11393424" cy="4782312"/>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CMS has expanded telehealth codes to allow for &gt;80 additional </a:t>
            </a:r>
            <a:r>
              <a:rPr lang="en-US" sz="2000" b="1" i="1" dirty="0" smtClean="0">
                <a:solidFill>
                  <a:srgbClr val="008F47"/>
                </a:solidFill>
                <a:latin typeface="Century Gothic" charset="0"/>
                <a:ea typeface="Century Gothic" charset="0"/>
                <a:cs typeface="Century Gothic" charset="0"/>
              </a:rPr>
              <a:t>services for Medicare members, </a:t>
            </a:r>
            <a:r>
              <a:rPr lang="en-US" sz="2000" b="1" i="1" dirty="0">
                <a:solidFill>
                  <a:srgbClr val="008F47"/>
                </a:solidFill>
                <a:latin typeface="Century Gothic" charset="0"/>
                <a:ea typeface="Century Gothic" charset="0"/>
                <a:cs typeface="Century Gothic" charset="0"/>
              </a:rPr>
              <a:t>beginning March 1, 2020 and continuing through the COVID-19 pandemic to include</a:t>
            </a:r>
            <a:r>
              <a:rPr lang="en-US" sz="2000" b="1" i="1" dirty="0" smtClean="0">
                <a:solidFill>
                  <a:srgbClr val="008F47"/>
                </a:solidFill>
                <a:latin typeface="Century Gothic" charset="0"/>
                <a:ea typeface="Century Gothic" charset="0"/>
                <a:cs typeface="Century Gothic" charset="0"/>
              </a:rPr>
              <a:t>:</a:t>
            </a:r>
            <a:endParaRPr lang="en-US" sz="2000" b="1" i="1" dirty="0">
              <a:solidFill>
                <a:srgbClr val="008F47"/>
              </a:solidFill>
              <a:latin typeface="Century Gothic" charset="0"/>
              <a:ea typeface="Century Gothic" charset="0"/>
              <a:cs typeface="Century Gothic" charset="0"/>
            </a:endParaRPr>
          </a:p>
        </p:txBody>
      </p:sp>
      <p:sp>
        <p:nvSpPr>
          <p:cNvPr id="10" name="TextBox 9">
            <a:extLst>
              <a:ext uri="{FF2B5EF4-FFF2-40B4-BE49-F238E27FC236}">
                <a16:creationId xmlns="" xmlns:a16="http://schemas.microsoft.com/office/drawing/2014/main" id="{3C99D8C0-BD7E-C04D-99A2-B4B76B0EABC5}"/>
              </a:ext>
            </a:extLst>
          </p:cNvPr>
          <p:cNvSpPr txBox="1"/>
          <p:nvPr/>
        </p:nvSpPr>
        <p:spPr>
          <a:xfrm>
            <a:off x="402336" y="274320"/>
            <a:ext cx="6676508"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CMS Expanded Telehealth Codes</a:t>
            </a:r>
          </a:p>
        </p:txBody>
      </p:sp>
      <p:pic>
        <p:nvPicPr>
          <p:cNvPr id="11" name="Picture 10">
            <a:extLst>
              <a:ext uri="{FF2B5EF4-FFF2-40B4-BE49-F238E27FC236}">
                <a16:creationId xmlns="" xmlns:a16="http://schemas.microsoft.com/office/drawing/2014/main" id="{45777E45-21B4-1844-953F-E642FB03D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343C87CA-9353-214D-83A1-F639AADE522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E9E17AD-6CDF-A146-91DF-373D2E65CA8E}"/>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81899E5D-8C17-684E-984C-36940A0B453C}"/>
              </a:ext>
            </a:extLst>
          </p:cNvPr>
          <p:cNvSpPr>
            <a:spLocks noGrp="1"/>
          </p:cNvSpPr>
          <p:nvPr>
            <p:ph type="sldNum" sz="quarter" idx="12"/>
          </p:nvPr>
        </p:nvSpPr>
        <p:spPr/>
        <p:txBody>
          <a:bodyPr/>
          <a:lstStyle/>
          <a:p>
            <a:fld id="{E7CACC7C-73F8-3041-9AF3-405B3B72D595}" type="slidenum">
              <a:rPr lang="en-US" smtClean="0"/>
              <a:t>16</a:t>
            </a:fld>
            <a:endParaRPr lang="en-US"/>
          </a:p>
        </p:txBody>
      </p:sp>
      <p:sp>
        <p:nvSpPr>
          <p:cNvPr id="8" name="Rectangle 7">
            <a:extLst>
              <a:ext uri="{FF2B5EF4-FFF2-40B4-BE49-F238E27FC236}">
                <a16:creationId xmlns="" xmlns:a16="http://schemas.microsoft.com/office/drawing/2014/main" id="{0C65D8C9-9064-294B-B8D5-C1F0CFD8D3AD}"/>
              </a:ext>
            </a:extLst>
          </p:cNvPr>
          <p:cNvSpPr/>
          <p:nvPr/>
        </p:nvSpPr>
        <p:spPr>
          <a:xfrm>
            <a:off x="402335" y="2308670"/>
            <a:ext cx="11393424" cy="3349180"/>
          </a:xfrm>
          <a:prstGeom prst="rect">
            <a:avLst/>
          </a:prstGeom>
        </p:spPr>
        <p:txBody>
          <a:bodyPr wrap="square" lIns="0" tIns="0" rIns="0" bIns="0" numCol="2" spcCol="457200">
            <a:noAutofit/>
          </a:bodyPr>
          <a:lstStyle/>
          <a:p>
            <a:pPr marL="342882" indent="-342882">
              <a:spcAft>
                <a:spcPts val="600"/>
              </a:spcAft>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Emergency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department visits</a:t>
            </a:r>
          </a:p>
          <a:p>
            <a:pPr marL="800060" lvl="1" indent="-342882">
              <a:spcAft>
                <a:spcPts val="1200"/>
              </a:spcAft>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99281-99285</a:t>
            </a: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Initial &amp; subsequent observation and observation discharge day management</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99217 – 99220</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99224 – 99226</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99234 –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99236</a:t>
            </a:r>
          </a:p>
          <a:p>
            <a:pPr marL="457178" lvl="1">
              <a:spcAft>
                <a:spcPts val="600"/>
              </a:spcAft>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Initial hospital care and hospital discharge day management</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99221 – 99223</a:t>
            </a:r>
          </a:p>
          <a:p>
            <a:pPr marL="800060" lvl="1" indent="-342882">
              <a:spcAft>
                <a:spcPts val="12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99238 – 99239</a:t>
            </a:r>
          </a:p>
          <a:p>
            <a:pPr marL="342882"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Initial nursing facility visit and nursing facility discharge day management</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99304 – 99306</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99315 - 99316</a:t>
            </a:r>
          </a:p>
        </p:txBody>
      </p:sp>
    </p:spTree>
    <p:extLst>
      <p:ext uri="{BB962C8B-B14F-4D97-AF65-F5344CB8AC3E}">
        <p14:creationId xmlns:p14="http://schemas.microsoft.com/office/powerpoint/2010/main" val="96908074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393424" cy="4782312"/>
          </a:xfrm>
          <a:prstGeom prst="rect">
            <a:avLst/>
          </a:prstGeom>
        </p:spPr>
        <p:txBody>
          <a:bodyPr wrap="square" lIns="0" tIns="0" rIns="0" bIns="0" numCol="1" spcCol="457200">
            <a:noAutofit/>
          </a:bodyPr>
          <a:lstStyle/>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Critical care services</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99291 – 99292</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Domiciliary, rest home, custodial care, new and established</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99327 – 99328</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99334 – 99337</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Home visits, new and established</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99341 – 99345</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99347 – 99350</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Inpatient neonatal and pediatric critical care, initial and subsequent</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99468 – 99469</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99471 – 99473</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99475 - 99476</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Initial and continuing intensive care services</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99477 – 99480</a:t>
            </a:r>
          </a:p>
        </p:txBody>
      </p:sp>
      <p:sp>
        <p:nvSpPr>
          <p:cNvPr id="10" name="TextBox 9">
            <a:extLst>
              <a:ext uri="{FF2B5EF4-FFF2-40B4-BE49-F238E27FC236}">
                <a16:creationId xmlns="" xmlns:a16="http://schemas.microsoft.com/office/drawing/2014/main" id="{E12003CC-8055-3D44-9E68-8E49B6BAE767}"/>
              </a:ext>
            </a:extLst>
          </p:cNvPr>
          <p:cNvSpPr txBox="1"/>
          <p:nvPr/>
        </p:nvSpPr>
        <p:spPr>
          <a:xfrm>
            <a:off x="402336" y="274320"/>
            <a:ext cx="8321189" cy="492443"/>
          </a:xfrm>
          <a:prstGeom prst="rect">
            <a:avLst/>
          </a:prstGeom>
          <a:noFill/>
        </p:spPr>
        <p:txBody>
          <a:bodyPr wrap="none" lIns="0" tIns="0" rIns="0" bIns="0" rtlCol="0">
            <a:spAutoFit/>
          </a:bodyPr>
          <a:lstStyle/>
          <a:p>
            <a:r>
              <a:rPr lang="en-US" sz="3200" dirty="0">
                <a:solidFill>
                  <a:srgbClr val="77BC1F"/>
                </a:solidFill>
                <a:latin typeface="Century Gothic"/>
                <a:cs typeface="Century Gothic"/>
              </a:rPr>
              <a:t>CMS Expanded Telehealth Codes </a:t>
            </a:r>
            <a:r>
              <a:rPr lang="en-US" sz="3200" dirty="0" err="1">
                <a:solidFill>
                  <a:srgbClr val="77BC1F"/>
                </a:solidFill>
                <a:latin typeface="Century Gothic"/>
                <a:cs typeface="Century Gothic"/>
              </a:rPr>
              <a:t>Cont</a:t>
            </a:r>
            <a:r>
              <a:rPr lang="en-US" sz="3200" dirty="0">
                <a:solidFill>
                  <a:srgbClr val="77BC1F"/>
                </a:solidFill>
                <a:latin typeface="Century Gothic"/>
                <a:cs typeface="Century Gothic"/>
              </a:rPr>
              <a:t>.’d</a:t>
            </a:r>
          </a:p>
        </p:txBody>
      </p:sp>
      <p:pic>
        <p:nvPicPr>
          <p:cNvPr id="11" name="Picture 10">
            <a:extLst>
              <a:ext uri="{FF2B5EF4-FFF2-40B4-BE49-F238E27FC236}">
                <a16:creationId xmlns="" xmlns:a16="http://schemas.microsoft.com/office/drawing/2014/main" id="{F06103F7-EAEE-6548-9A81-A43835F08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D9B237A4-D51D-0944-9DBA-3D5542223AD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CF44435-77D1-3D44-8AAA-7EB779FEE397}"/>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B62741B6-3690-E94D-AB13-833E27FE2881}"/>
              </a:ext>
            </a:extLst>
          </p:cNvPr>
          <p:cNvSpPr>
            <a:spLocks noGrp="1"/>
          </p:cNvSpPr>
          <p:nvPr>
            <p:ph type="sldNum" sz="quarter" idx="12"/>
          </p:nvPr>
        </p:nvSpPr>
        <p:spPr/>
        <p:txBody>
          <a:bodyPr/>
          <a:lstStyle/>
          <a:p>
            <a:fld id="{E7CACC7C-73F8-3041-9AF3-405B3B72D595}" type="slidenum">
              <a:rPr lang="en-US" smtClean="0"/>
              <a:t>17</a:t>
            </a:fld>
            <a:endParaRPr lang="en-US"/>
          </a:p>
        </p:txBody>
      </p:sp>
    </p:spTree>
    <p:extLst>
      <p:ext uri="{BB962C8B-B14F-4D97-AF65-F5344CB8AC3E}">
        <p14:creationId xmlns:p14="http://schemas.microsoft.com/office/powerpoint/2010/main" val="54067257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4782312"/>
          </a:xfrm>
          <a:prstGeom prst="rect">
            <a:avLst/>
          </a:prstGeom>
        </p:spPr>
        <p:txBody>
          <a:bodyPr wrap="square" lIns="0" tIns="0" rIns="0" bIns="0" numCol="1" spcCol="457200">
            <a:noAutofit/>
          </a:bodyPr>
          <a:lstStyle/>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Care planning for patients with cognitive impairment</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99483</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Group psychotherapy</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90853</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Psychological and neuropsychological testing</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96130 – 96133</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96136 - 96139</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End-stage renal disease</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90952 – 90953</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90959</a:t>
            </a:r>
          </a:p>
          <a:p>
            <a:pPr marL="800060" lvl="1"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90962</a:t>
            </a: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Radiation treatment management services</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77427</a:t>
            </a:r>
          </a:p>
          <a:p>
            <a:endParaRPr lang="en-US" sz="18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3A8A6B0B-FE6D-9941-B8CF-A1D3684BA5E0}"/>
              </a:ext>
            </a:extLst>
          </p:cNvPr>
          <p:cNvSpPr txBox="1"/>
          <p:nvPr/>
        </p:nvSpPr>
        <p:spPr>
          <a:xfrm>
            <a:off x="402336" y="274320"/>
            <a:ext cx="8321189" cy="492443"/>
          </a:xfrm>
          <a:prstGeom prst="rect">
            <a:avLst/>
          </a:prstGeom>
          <a:noFill/>
        </p:spPr>
        <p:txBody>
          <a:bodyPr wrap="none" lIns="0" tIns="0" rIns="0" bIns="0" rtlCol="0">
            <a:spAutoFit/>
          </a:bodyPr>
          <a:lstStyle/>
          <a:p>
            <a:r>
              <a:rPr lang="en-US" sz="3200" dirty="0">
                <a:solidFill>
                  <a:srgbClr val="77BC1F"/>
                </a:solidFill>
                <a:latin typeface="Century Gothic"/>
                <a:cs typeface="Century Gothic"/>
              </a:rPr>
              <a:t>CMS Expanded Telehealth Codes </a:t>
            </a:r>
            <a:r>
              <a:rPr lang="en-US" sz="3200" dirty="0" err="1">
                <a:solidFill>
                  <a:srgbClr val="77BC1F"/>
                </a:solidFill>
                <a:latin typeface="Century Gothic"/>
                <a:cs typeface="Century Gothic"/>
              </a:rPr>
              <a:t>Cont</a:t>
            </a:r>
            <a:r>
              <a:rPr lang="en-US" sz="3200" dirty="0">
                <a:solidFill>
                  <a:srgbClr val="77BC1F"/>
                </a:solidFill>
                <a:latin typeface="Century Gothic"/>
                <a:cs typeface="Century Gothic"/>
              </a:rPr>
              <a:t>.’d</a:t>
            </a:r>
          </a:p>
        </p:txBody>
      </p:sp>
      <p:pic>
        <p:nvPicPr>
          <p:cNvPr id="11" name="Picture 10">
            <a:extLst>
              <a:ext uri="{FF2B5EF4-FFF2-40B4-BE49-F238E27FC236}">
                <a16:creationId xmlns="" xmlns:a16="http://schemas.microsoft.com/office/drawing/2014/main" id="{DAC5B232-B570-1449-9741-8F4CFB1E01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8D79F69C-048A-D94E-A29F-0E8DCAF58717}"/>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4298C92-9F79-354C-9B28-94150165802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6C38A73B-4F60-EC4E-AEB7-025477D8CC53}"/>
              </a:ext>
            </a:extLst>
          </p:cNvPr>
          <p:cNvSpPr>
            <a:spLocks noGrp="1"/>
          </p:cNvSpPr>
          <p:nvPr>
            <p:ph type="sldNum" sz="quarter" idx="12"/>
          </p:nvPr>
        </p:nvSpPr>
        <p:spPr/>
        <p:txBody>
          <a:bodyPr/>
          <a:lstStyle/>
          <a:p>
            <a:fld id="{E7CACC7C-73F8-3041-9AF3-405B3B72D595}" type="slidenum">
              <a:rPr lang="en-US" smtClean="0"/>
              <a:t>18</a:t>
            </a:fld>
            <a:endParaRPr lang="en-US"/>
          </a:p>
        </p:txBody>
      </p:sp>
    </p:spTree>
    <p:extLst>
      <p:ext uri="{BB962C8B-B14F-4D97-AF65-F5344CB8AC3E}">
        <p14:creationId xmlns:p14="http://schemas.microsoft.com/office/powerpoint/2010/main" val="1114091690"/>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5002403"/>
          </a:xfrm>
          <a:prstGeom prst="rect">
            <a:avLst/>
          </a:prstGeom>
        </p:spPr>
        <p:txBody>
          <a:bodyPr wrap="square" lIns="0" tIns="0" rIns="0" bIns="0" numCol="1" spcCol="457200">
            <a:noAutofit/>
          </a:bodyPr>
          <a:lstStyle/>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CMS recognizes that some Medicare patients may not have video capability.</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Evaluation and management (E &amp; M) services may be conducted via telephone (audio only).</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The following CPT codes may be billed and are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reimbursable for telephone evaluation and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management by physician or other qualified health care professional:</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99441</a:t>
            </a: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99442</a:t>
            </a: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99443</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EA23FF50-FC78-F744-837B-BCAEED232955}"/>
              </a:ext>
            </a:extLst>
          </p:cNvPr>
          <p:cNvSpPr txBox="1"/>
          <p:nvPr/>
        </p:nvSpPr>
        <p:spPr>
          <a:xfrm>
            <a:off x="402336" y="274320"/>
            <a:ext cx="5804474" cy="492443"/>
          </a:xfrm>
          <a:prstGeom prst="rect">
            <a:avLst/>
          </a:prstGeom>
          <a:noFill/>
        </p:spPr>
        <p:txBody>
          <a:bodyPr wrap="none" lIns="0" tIns="0" rIns="0" bIns="0" rtlCol="0">
            <a:spAutoFit/>
          </a:bodyPr>
          <a:lstStyle/>
          <a:p>
            <a:r>
              <a:rPr lang="en-US" sz="3200" dirty="0">
                <a:solidFill>
                  <a:srgbClr val="77BC1F"/>
                </a:solidFill>
                <a:latin typeface="Century Gothic"/>
                <a:cs typeface="Century Gothic"/>
              </a:rPr>
              <a:t>CMS </a:t>
            </a:r>
            <a:r>
              <a:rPr lang="en-US" sz="3200" dirty="0" smtClean="0">
                <a:solidFill>
                  <a:srgbClr val="77BC1F"/>
                </a:solidFill>
                <a:latin typeface="Century Gothic"/>
                <a:cs typeface="Century Gothic"/>
              </a:rPr>
              <a:t>Telephone E &amp; M Codes</a:t>
            </a:r>
            <a:endParaRPr lang="en-US" sz="3200" dirty="0">
              <a:solidFill>
                <a:srgbClr val="77BC1F"/>
              </a:solidFill>
              <a:latin typeface="Century Gothic"/>
              <a:cs typeface="Century Gothic"/>
            </a:endParaRPr>
          </a:p>
        </p:txBody>
      </p:sp>
      <p:pic>
        <p:nvPicPr>
          <p:cNvPr id="11" name="Picture 10">
            <a:extLst>
              <a:ext uri="{FF2B5EF4-FFF2-40B4-BE49-F238E27FC236}">
                <a16:creationId xmlns="" xmlns:a16="http://schemas.microsoft.com/office/drawing/2014/main" id="{FD26F87D-2D68-F842-A131-786D2B21C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C3148877-06E2-954D-AE6A-CBEC772B2D4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D873776-227C-C54C-AA24-1C2F543C905A}"/>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1E67AF1B-E7F5-E241-855B-55C88F7CCCE4}"/>
              </a:ext>
            </a:extLst>
          </p:cNvPr>
          <p:cNvSpPr>
            <a:spLocks noGrp="1"/>
          </p:cNvSpPr>
          <p:nvPr>
            <p:ph type="sldNum" sz="quarter" idx="12"/>
          </p:nvPr>
        </p:nvSpPr>
        <p:spPr/>
        <p:txBody>
          <a:bodyPr/>
          <a:lstStyle/>
          <a:p>
            <a:fld id="{E7CACC7C-73F8-3041-9AF3-405B3B72D595}" type="slidenum">
              <a:rPr lang="en-US" smtClean="0"/>
              <a:t>19</a:t>
            </a:fld>
            <a:endParaRPr lang="en-US"/>
          </a:p>
        </p:txBody>
      </p:sp>
    </p:spTree>
    <p:extLst>
      <p:ext uri="{BB962C8B-B14F-4D97-AF65-F5344CB8AC3E}">
        <p14:creationId xmlns:p14="http://schemas.microsoft.com/office/powerpoint/2010/main" val="2182711389"/>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1"/>
          </a:xfrm>
          <a:prstGeom prst="rect">
            <a:avLst/>
          </a:prstGeom>
        </p:spPr>
      </p:pic>
      <p:sp>
        <p:nvSpPr>
          <p:cNvPr id="10" name="TextBox 9">
            <a:extLst>
              <a:ext uri="{FF2B5EF4-FFF2-40B4-BE49-F238E27FC236}">
                <a16:creationId xmlns="" xmlns:a16="http://schemas.microsoft.com/office/drawing/2014/main" id="{882EE28C-FA1E-1E41-A988-60F4ED6BBE5F}"/>
              </a:ext>
            </a:extLst>
          </p:cNvPr>
          <p:cNvSpPr txBox="1"/>
          <p:nvPr/>
        </p:nvSpPr>
        <p:spPr>
          <a:xfrm>
            <a:off x="2724912" y="2286000"/>
            <a:ext cx="9006840" cy="3291840"/>
          </a:xfrm>
          <a:prstGeom prst="rect">
            <a:avLst/>
          </a:prstGeom>
          <a:noFill/>
        </p:spPr>
        <p:txBody>
          <a:bodyPr wrap="square" lIns="0" tIns="0" rIns="0" bIns="0" rtlCol="0">
            <a:spAutoFit/>
          </a:bodyPr>
          <a:lstStyle/>
          <a:p>
            <a:pPr>
              <a:lnSpc>
                <a:spcPct val="130000"/>
              </a:lnSpc>
              <a:buFont typeface="Wingdings" charset="0"/>
              <a:buNone/>
            </a:pPr>
            <a:r>
              <a:rPr lang="en-US" sz="2200" dirty="0">
                <a:solidFill>
                  <a:srgbClr val="54585A"/>
                </a:solidFill>
                <a:latin typeface="Century Gothic" charset="0"/>
                <a:ea typeface="ヒラギノ角ゴ Pro W3" charset="0"/>
                <a:cs typeface="ヒラギノ角ゴ Pro W3" charset="0"/>
              </a:rPr>
              <a:t>This presentation was prepared as a tool to assist providers. Although every reasonable effort has been made to ensure the accuracy of the information within these pages, the ultimate responsibility for the correct submission of claims and response to any remittance advice lies with the provider of services. </a:t>
            </a:r>
          </a:p>
          <a:p>
            <a:pPr>
              <a:lnSpc>
                <a:spcPct val="130000"/>
              </a:lnSpc>
              <a:buFont typeface="Wingdings" charset="0"/>
              <a:buNone/>
            </a:pPr>
            <a:endParaRPr lang="en-US" sz="2200" dirty="0">
              <a:solidFill>
                <a:srgbClr val="54585A"/>
              </a:solidFill>
              <a:latin typeface="Century Gothic" charset="0"/>
              <a:ea typeface="ヒラギノ角ゴ Pro W3" charset="0"/>
              <a:cs typeface="ヒラギノ角ゴ Pro W3" charset="0"/>
            </a:endParaRPr>
          </a:p>
          <a:p>
            <a:pPr>
              <a:lnSpc>
                <a:spcPct val="130000"/>
              </a:lnSpc>
              <a:buFont typeface="Wingdings" charset="0"/>
              <a:buNone/>
            </a:pPr>
            <a:r>
              <a:rPr lang="en-US" sz="2200" dirty="0">
                <a:solidFill>
                  <a:srgbClr val="54585A"/>
                </a:solidFill>
                <a:latin typeface="Century Gothic" charset="0"/>
                <a:ea typeface="ヒラギノ角ゴ Pro W3" charset="0"/>
                <a:cs typeface="ヒラギノ角ゴ Pro W3" charset="0"/>
              </a:rPr>
              <a:t>Policy changes frequently and links to the source documents have been provided within the document for your reference.</a:t>
            </a:r>
          </a:p>
        </p:txBody>
      </p:sp>
      <p:pic>
        <p:nvPicPr>
          <p:cNvPr id="12" name="Picture 11">
            <a:extLst>
              <a:ext uri="{FF2B5EF4-FFF2-40B4-BE49-F238E27FC236}">
                <a16:creationId xmlns="" xmlns:a16="http://schemas.microsoft.com/office/drawing/2014/main" id="{5A4A17B6-AC73-D340-902A-EC9B371B19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4" name="Straight Connector 13">
            <a:extLst>
              <a:ext uri="{FF2B5EF4-FFF2-40B4-BE49-F238E27FC236}">
                <a16:creationId xmlns="" xmlns:a16="http://schemas.microsoft.com/office/drawing/2014/main" id="{D912A7E1-0C0D-3742-8DF5-B9DFFE175748}"/>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BA7D3C23-0C27-9948-BEDE-CA9B7823EA38}"/>
              </a:ext>
            </a:extLst>
          </p:cNvPr>
          <p:cNvSpPr txBox="1"/>
          <p:nvPr/>
        </p:nvSpPr>
        <p:spPr>
          <a:xfrm>
            <a:off x="402336" y="240286"/>
            <a:ext cx="11393424" cy="738664"/>
          </a:xfrm>
          <a:prstGeom prst="rect">
            <a:avLst/>
          </a:prstGeom>
          <a:noFill/>
          <a:effectLst/>
        </p:spPr>
        <p:txBody>
          <a:bodyPr wrap="square" lIns="0" tIns="0" rIns="0" bIns="0" rtlCol="0">
            <a:spAutoFit/>
          </a:bodyPr>
          <a:lstStyle/>
          <a:p>
            <a:pPr algn="r"/>
            <a:r>
              <a:rPr lang="en-US" sz="4800" dirty="0">
                <a:solidFill>
                  <a:schemeClr val="bg1"/>
                </a:solidFill>
                <a:latin typeface="Century Gothic"/>
                <a:cs typeface="Century Gothic"/>
              </a:rPr>
              <a:t>Disclaimer</a:t>
            </a:r>
          </a:p>
        </p:txBody>
      </p:sp>
      <p:sp>
        <p:nvSpPr>
          <p:cNvPr id="5" name="Slide Number Placeholder 4">
            <a:extLst>
              <a:ext uri="{FF2B5EF4-FFF2-40B4-BE49-F238E27FC236}">
                <a16:creationId xmlns="" xmlns:a16="http://schemas.microsoft.com/office/drawing/2014/main" id="{1F7A8092-2007-8A48-98D8-F64F6088FED7}"/>
              </a:ext>
            </a:extLst>
          </p:cNvPr>
          <p:cNvSpPr>
            <a:spLocks noGrp="1"/>
          </p:cNvSpPr>
          <p:nvPr>
            <p:ph type="sldNum" sz="quarter" idx="12"/>
          </p:nvPr>
        </p:nvSpPr>
        <p:spPr/>
        <p:txBody>
          <a:bodyPr/>
          <a:lstStyle/>
          <a:p>
            <a:fld id="{E7CACC7C-73F8-3041-9AF3-405B3B72D595}" type="slidenum">
              <a:rPr lang="en-US" smtClean="0"/>
              <a:t>2</a:t>
            </a:fld>
            <a:endParaRPr lang="en-US"/>
          </a:p>
        </p:txBody>
      </p:sp>
    </p:spTree>
    <p:extLst>
      <p:ext uri="{BB962C8B-B14F-4D97-AF65-F5344CB8AC3E}">
        <p14:creationId xmlns:p14="http://schemas.microsoft.com/office/powerpoint/2010/main" val="3378963202"/>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5002403"/>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Physical therapy, occupational therapy and speech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therapy may </a:t>
            </a:r>
            <a:r>
              <a:rPr lang="en-US" sz="20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currently</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only be reimbursed for assessment performed via </a:t>
            </a:r>
            <a:r>
              <a:rPr lang="en-US" sz="20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telephone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for Medicare and Commercial members:</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CPT codes that may be used:</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98966 – 98968 – telephone assessment and management services by a non-physician</a:t>
            </a: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health care professional to an established patient, parent or guardian</a:t>
            </a:r>
          </a:p>
          <a:p>
            <a:pPr marL="952485" lvl="1" indent="-342900">
              <a:buFont typeface="Arial" panose="020B0604020202020204" pitchFamily="34" charset="0"/>
              <a:buChar char="•"/>
            </a:pPr>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Private practice therapists require a modifier of GO, GP or GN</a:t>
            </a: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Facility-based therapists do not require a modifier</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EA23FF50-FC78-F744-837B-BCAEED232955}"/>
              </a:ext>
            </a:extLst>
          </p:cNvPr>
          <p:cNvSpPr txBox="1"/>
          <p:nvPr/>
        </p:nvSpPr>
        <p:spPr>
          <a:xfrm>
            <a:off x="402336" y="274320"/>
            <a:ext cx="5253041" cy="492443"/>
          </a:xfrm>
          <a:prstGeom prst="rect">
            <a:avLst/>
          </a:prstGeom>
          <a:noFill/>
        </p:spPr>
        <p:txBody>
          <a:bodyPr wrap="none" lIns="0" tIns="0" rIns="0" bIns="0" rtlCol="0">
            <a:spAutoFit/>
          </a:bodyPr>
          <a:lstStyle/>
          <a:p>
            <a:r>
              <a:rPr lang="en-US" sz="3200" dirty="0" smtClean="0">
                <a:solidFill>
                  <a:srgbClr val="77BC1F"/>
                </a:solidFill>
                <a:latin typeface="Century Gothic"/>
                <a:cs typeface="Century Gothic"/>
              </a:rPr>
              <a:t>CMS Response to PT/OT/ST</a:t>
            </a:r>
            <a:endParaRPr lang="en-US" sz="3200" dirty="0">
              <a:solidFill>
                <a:srgbClr val="77BC1F"/>
              </a:solidFill>
              <a:latin typeface="Century Gothic"/>
              <a:cs typeface="Century Gothic"/>
            </a:endParaRPr>
          </a:p>
        </p:txBody>
      </p:sp>
      <p:pic>
        <p:nvPicPr>
          <p:cNvPr id="11" name="Picture 10">
            <a:extLst>
              <a:ext uri="{FF2B5EF4-FFF2-40B4-BE49-F238E27FC236}">
                <a16:creationId xmlns="" xmlns:a16="http://schemas.microsoft.com/office/drawing/2014/main" id="{FD26F87D-2D68-F842-A131-786D2B21C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C3148877-06E2-954D-AE6A-CBEC772B2D4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D873776-227C-C54C-AA24-1C2F543C905A}"/>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1E67AF1B-E7F5-E241-855B-55C88F7CCCE4}"/>
              </a:ext>
            </a:extLst>
          </p:cNvPr>
          <p:cNvSpPr>
            <a:spLocks noGrp="1"/>
          </p:cNvSpPr>
          <p:nvPr>
            <p:ph type="sldNum" sz="quarter" idx="12"/>
          </p:nvPr>
        </p:nvSpPr>
        <p:spPr/>
        <p:txBody>
          <a:bodyPr/>
          <a:lstStyle/>
          <a:p>
            <a:fld id="{E7CACC7C-73F8-3041-9AF3-405B3B72D595}" type="slidenum">
              <a:rPr lang="en-US" smtClean="0"/>
              <a:t>20</a:t>
            </a:fld>
            <a:endParaRPr lang="en-US"/>
          </a:p>
        </p:txBody>
      </p:sp>
    </p:spTree>
    <p:extLst>
      <p:ext uri="{BB962C8B-B14F-4D97-AF65-F5344CB8AC3E}">
        <p14:creationId xmlns:p14="http://schemas.microsoft.com/office/powerpoint/2010/main" val="2369419337"/>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5002403"/>
          </a:xfrm>
          <a:prstGeom prst="rect">
            <a:avLst/>
          </a:prstGeom>
        </p:spPr>
        <p:txBody>
          <a:bodyPr wrap="square" lIns="0" tIns="0" rIns="0" bIns="0" numCol="1" spcCol="457200">
            <a:noAutofit/>
          </a:bodyPr>
          <a:lstStyle/>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CMS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is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permitting FQHC/RHCs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to perform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visits via telehealth with an interactive audio and video telecommunication system during the COVID emergency.</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Telehealth may be furnished by any health care practitioner,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within their scope of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practice, that is working for the FQHC/RHC.</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Practitioners may furnish telehealth from any location, including their home.</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Practitioners may furnish any telehealth service approved as a distant site telehealth service under the physician fee schedule. A list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is available at: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hlinkClick r:id="rId3"/>
              </a:rPr>
              <a:t>https://</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hlinkClick r:id="rId3"/>
              </a:rPr>
              <a:t>www.cms.gov/files/zip/covid-19-telehealth-services-phe.zip</a:t>
            </a:r>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0C038532-2D48-AB43-B4C7-6B4AB0D02AF1}"/>
              </a:ext>
            </a:extLst>
          </p:cNvPr>
          <p:cNvSpPr txBox="1"/>
          <p:nvPr/>
        </p:nvSpPr>
        <p:spPr>
          <a:xfrm>
            <a:off x="402336" y="274320"/>
            <a:ext cx="6437660" cy="492443"/>
          </a:xfrm>
          <a:prstGeom prst="rect">
            <a:avLst/>
          </a:prstGeom>
          <a:noFill/>
        </p:spPr>
        <p:txBody>
          <a:bodyPr wrap="none" lIns="0" tIns="0" rIns="0" bIns="0" rtlCol="0">
            <a:spAutoFit/>
          </a:bodyPr>
          <a:lstStyle/>
          <a:p>
            <a:r>
              <a:rPr lang="en-US" sz="3200" dirty="0" smtClean="0">
                <a:solidFill>
                  <a:srgbClr val="82BE43"/>
                </a:solidFill>
                <a:latin typeface="Century Gothic"/>
                <a:cs typeface="Century Gothic"/>
              </a:rPr>
              <a:t>FQHC/RHC Medicare Telehealth</a:t>
            </a:r>
            <a:endParaRPr lang="en-US" sz="3200" dirty="0">
              <a:solidFill>
                <a:srgbClr val="82BE43"/>
              </a:solidFill>
              <a:latin typeface="Century Gothic"/>
              <a:cs typeface="Century Gothic"/>
            </a:endParaRPr>
          </a:p>
        </p:txBody>
      </p:sp>
      <p:pic>
        <p:nvPicPr>
          <p:cNvPr id="11" name="Picture 10">
            <a:extLst>
              <a:ext uri="{FF2B5EF4-FFF2-40B4-BE49-F238E27FC236}">
                <a16:creationId xmlns="" xmlns:a16="http://schemas.microsoft.com/office/drawing/2014/main" id="{7ECBD6A1-B1DC-D547-A1EA-6E7560919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6D352D53-E201-C84B-B34D-055BF2E1025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934C748-02FE-B947-BD1C-BBFFB3E1D5E6}"/>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DEA4F3A9-6713-9C43-9A96-8C0C8DD89B3A}"/>
              </a:ext>
            </a:extLst>
          </p:cNvPr>
          <p:cNvSpPr>
            <a:spLocks noGrp="1"/>
          </p:cNvSpPr>
          <p:nvPr>
            <p:ph type="sldNum" sz="quarter" idx="12"/>
          </p:nvPr>
        </p:nvSpPr>
        <p:spPr/>
        <p:txBody>
          <a:bodyPr/>
          <a:lstStyle/>
          <a:p>
            <a:fld id="{E7CACC7C-73F8-3041-9AF3-405B3B72D595}" type="slidenum">
              <a:rPr lang="en-US" smtClean="0"/>
              <a:t>21</a:t>
            </a:fld>
            <a:endParaRPr lang="en-US"/>
          </a:p>
        </p:txBody>
      </p:sp>
    </p:spTree>
    <p:extLst>
      <p:ext uri="{BB962C8B-B14F-4D97-AF65-F5344CB8AC3E}">
        <p14:creationId xmlns:p14="http://schemas.microsoft.com/office/powerpoint/2010/main" val="2985678750"/>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5002403"/>
          </a:xfrm>
          <a:prstGeom prst="rect">
            <a:avLst/>
          </a:prstGeom>
        </p:spPr>
        <p:txBody>
          <a:bodyPr wrap="square" lIns="0" tIns="0" rIns="0" bIns="0" numCol="1" spcCol="457200">
            <a:noAutofit/>
          </a:bodyPr>
          <a:lstStyle/>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Services provided between </a:t>
            </a:r>
            <a:r>
              <a:rPr lang="en-US" sz="2000" b="1" dirty="0">
                <a:solidFill>
                  <a:srgbClr val="53575A"/>
                </a:solidFill>
                <a:latin typeface="Century Gothic" panose="020B0502020202020204" pitchFamily="34" charset="0"/>
                <a:ea typeface="Calibri" panose="020F0502020204030204" pitchFamily="34" charset="0"/>
                <a:cs typeface="Arial" panose="020B0604020202020204" pitchFamily="34" charset="0"/>
              </a:rPr>
              <a:t>January 27 and June 30, 2020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bill with a </a:t>
            </a:r>
            <a:r>
              <a:rPr lang="en-US" sz="20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95 modifier</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For services furnished from </a:t>
            </a:r>
            <a:r>
              <a:rPr lang="en-US" sz="20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July 1, 2020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until the end of the COVID emergency bill </a:t>
            </a:r>
            <a:r>
              <a:rPr lang="en-US" sz="20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G2025</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to identify services furnished via telehealth.</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Coinsurances are waived for services related to COVID-19 testing, including telehealth.</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Use CS modifier on claim line for services to indicate waived coinsurance </a:t>
            </a:r>
          </a:p>
          <a:p>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Refer to </a:t>
            </a:r>
            <a:r>
              <a:rPr lang="en-US" sz="2000" dirty="0" smtClean="0">
                <a:solidFill>
                  <a:srgbClr val="00B050"/>
                </a:solidFill>
                <a:latin typeface="Century Gothic" panose="020B0502020202020204" pitchFamily="34" charset="0"/>
                <a:ea typeface="Calibri" panose="020F0502020204030204" pitchFamily="34" charset="0"/>
                <a:cs typeface="Arial" panose="020B0604020202020204" pitchFamily="34" charset="0"/>
              </a:rPr>
              <a:t>MLN Matters Number: SE20016, article release date: April 17, 2020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for additional information.</a:t>
            </a: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0C038532-2D48-AB43-B4C7-6B4AB0D02AF1}"/>
              </a:ext>
            </a:extLst>
          </p:cNvPr>
          <p:cNvSpPr txBox="1"/>
          <p:nvPr/>
        </p:nvSpPr>
        <p:spPr>
          <a:xfrm>
            <a:off x="402336" y="274320"/>
            <a:ext cx="8274701" cy="492443"/>
          </a:xfrm>
          <a:prstGeom prst="rect">
            <a:avLst/>
          </a:prstGeom>
          <a:noFill/>
        </p:spPr>
        <p:txBody>
          <a:bodyPr wrap="none" lIns="0" tIns="0" rIns="0" bIns="0" rtlCol="0">
            <a:spAutoFit/>
          </a:bodyPr>
          <a:lstStyle/>
          <a:p>
            <a:r>
              <a:rPr lang="en-US" sz="3200" dirty="0" smtClean="0">
                <a:solidFill>
                  <a:srgbClr val="82BE43"/>
                </a:solidFill>
                <a:latin typeface="Century Gothic"/>
                <a:cs typeface="Century Gothic"/>
              </a:rPr>
              <a:t>FQHC/RHC </a:t>
            </a:r>
            <a:r>
              <a:rPr lang="en-US" sz="3200" dirty="0">
                <a:solidFill>
                  <a:srgbClr val="82BE43"/>
                </a:solidFill>
                <a:latin typeface="Century Gothic"/>
                <a:cs typeface="Century Gothic"/>
              </a:rPr>
              <a:t>Billing Telehealth </a:t>
            </a:r>
            <a:r>
              <a:rPr lang="en-US" sz="3200" dirty="0" smtClean="0">
                <a:solidFill>
                  <a:srgbClr val="82BE43"/>
                </a:solidFill>
                <a:latin typeface="Century Gothic"/>
                <a:cs typeface="Century Gothic"/>
              </a:rPr>
              <a:t>for Medicare</a:t>
            </a:r>
            <a:endParaRPr lang="en-US" sz="3200" dirty="0">
              <a:solidFill>
                <a:srgbClr val="82BE43"/>
              </a:solidFill>
              <a:latin typeface="Century Gothic"/>
              <a:cs typeface="Century Gothic"/>
            </a:endParaRPr>
          </a:p>
        </p:txBody>
      </p:sp>
      <p:pic>
        <p:nvPicPr>
          <p:cNvPr id="11" name="Picture 10">
            <a:extLst>
              <a:ext uri="{FF2B5EF4-FFF2-40B4-BE49-F238E27FC236}">
                <a16:creationId xmlns="" xmlns:a16="http://schemas.microsoft.com/office/drawing/2014/main" id="{7ECBD6A1-B1DC-D547-A1EA-6E7560919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6D352D53-E201-C84B-B34D-055BF2E1025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934C748-02FE-B947-BD1C-BBFFB3E1D5E6}"/>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DEA4F3A9-6713-9C43-9A96-8C0C8DD89B3A}"/>
              </a:ext>
            </a:extLst>
          </p:cNvPr>
          <p:cNvSpPr>
            <a:spLocks noGrp="1"/>
          </p:cNvSpPr>
          <p:nvPr>
            <p:ph type="sldNum" sz="quarter" idx="12"/>
          </p:nvPr>
        </p:nvSpPr>
        <p:spPr/>
        <p:txBody>
          <a:bodyPr/>
          <a:lstStyle/>
          <a:p>
            <a:fld id="{E7CACC7C-73F8-3041-9AF3-405B3B72D595}" type="slidenum">
              <a:rPr lang="en-US" smtClean="0"/>
              <a:t>22</a:t>
            </a:fld>
            <a:endParaRPr lang="en-US"/>
          </a:p>
        </p:txBody>
      </p:sp>
    </p:spTree>
    <p:extLst>
      <p:ext uri="{BB962C8B-B14F-4D97-AF65-F5344CB8AC3E}">
        <p14:creationId xmlns:p14="http://schemas.microsoft.com/office/powerpoint/2010/main" val="1652008141"/>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5" y="1170432"/>
            <a:ext cx="11402567" cy="4782312"/>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THP is following CMS guidelines for telehealth services rendered during the COVID-19 pandemic. Telehealth services are not limited to the treatment and diagnosis of COVID-19. </a:t>
            </a: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For </a:t>
            </a:r>
            <a:r>
              <a:rPr lang="en-US" sz="2000" b="1" dirty="0">
                <a:solidFill>
                  <a:srgbClr val="53575A"/>
                </a:solidFill>
                <a:latin typeface="Century Gothic" panose="020B0502020202020204" pitchFamily="34" charset="0"/>
                <a:ea typeface="Calibri" panose="020F0502020204030204" pitchFamily="34" charset="0"/>
                <a:cs typeface="Arial" panose="020B0604020202020204" pitchFamily="34" charset="0"/>
              </a:rPr>
              <a:t>Medicare</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and </a:t>
            </a:r>
            <a:r>
              <a:rPr lang="en-US" sz="2000" b="1" dirty="0">
                <a:solidFill>
                  <a:srgbClr val="53575A"/>
                </a:solidFill>
                <a:latin typeface="Century Gothic" panose="020B0502020202020204" pitchFamily="34" charset="0"/>
                <a:ea typeface="Calibri" panose="020F0502020204030204" pitchFamily="34" charset="0"/>
                <a:cs typeface="Arial" panose="020B0604020202020204" pitchFamily="34" charset="0"/>
              </a:rPr>
              <a:t>Commercial</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lines of business:</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Bill the place of service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(POS) code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where services would </a:t>
            </a:r>
            <a:r>
              <a:rPr lang="en-US" sz="2000" b="1" dirty="0">
                <a:solidFill>
                  <a:srgbClr val="53575A"/>
                </a:solidFill>
                <a:latin typeface="Century Gothic" panose="020B0502020202020204" pitchFamily="34" charset="0"/>
                <a:ea typeface="Calibri" panose="020F0502020204030204" pitchFamily="34" charset="0"/>
                <a:cs typeface="Arial" panose="020B0604020202020204" pitchFamily="34" charset="0"/>
              </a:rPr>
              <a:t>typically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be performed on a HCFA1500 claim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form</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a:t>
            </a:r>
            <a:endPar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952467"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THP will </a:t>
            </a:r>
            <a:r>
              <a:rPr lang="en-US" sz="2000" b="1" dirty="0">
                <a:solidFill>
                  <a:srgbClr val="53575A"/>
                </a:solidFill>
                <a:latin typeface="Century Gothic" panose="020B0502020202020204" pitchFamily="34" charset="0"/>
                <a:ea typeface="Calibri" panose="020F0502020204030204" pitchFamily="34" charset="0"/>
                <a:cs typeface="Arial" panose="020B0604020202020204" pitchFamily="34" charset="0"/>
              </a:rPr>
              <a:t>not</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deny telehealth claims billed with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POS 02</a:t>
            </a:r>
          </a:p>
          <a:p>
            <a:pPr marL="342882"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Bill applicable procedure code(s) with modifier 95.</a:t>
            </a:r>
          </a:p>
          <a:p>
            <a:pPr marL="342882"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Add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modifier 95 to CPT/HCPCs code on </a:t>
            </a:r>
            <a:r>
              <a:rPr lang="en-US" sz="2000" b="1"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Hospital</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 claims for services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furnished via telehealth.</a:t>
            </a:r>
          </a:p>
          <a:p>
            <a:r>
              <a:rPr lang="en-US" sz="2000" dirty="0">
                <a:latin typeface="Century Gothic" panose="020B0502020202020204" pitchFamily="34" charset="0"/>
                <a:ea typeface="Calibri" panose="020F0502020204030204" pitchFamily="34" charset="0"/>
                <a:cs typeface="Arial" panose="020B0604020202020204" pitchFamily="34" charset="0"/>
              </a:rPr>
              <a:t> </a:t>
            </a:r>
          </a:p>
          <a:p>
            <a:endParaRPr lang="en-US" sz="2000" dirty="0">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E2D2AA8E-9CA5-4A46-B3D1-3EB737C394AC}"/>
              </a:ext>
            </a:extLst>
          </p:cNvPr>
          <p:cNvSpPr txBox="1"/>
          <p:nvPr/>
        </p:nvSpPr>
        <p:spPr>
          <a:xfrm>
            <a:off x="402336" y="274320"/>
            <a:ext cx="7022756"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Billing Medicare Telehealth Services</a:t>
            </a:r>
          </a:p>
        </p:txBody>
      </p:sp>
      <p:pic>
        <p:nvPicPr>
          <p:cNvPr id="11" name="Picture 10">
            <a:extLst>
              <a:ext uri="{FF2B5EF4-FFF2-40B4-BE49-F238E27FC236}">
                <a16:creationId xmlns="" xmlns:a16="http://schemas.microsoft.com/office/drawing/2014/main" id="{0D3515CB-3DFE-3E44-A807-E608FC746A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87D5E6BE-AA1C-4A41-B87F-372D4AD28FCA}"/>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D1F6A24-4CBB-0F48-BC94-AD4FAECABCD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FCBFD920-9669-2A41-BD0E-617B9D028FB4}"/>
              </a:ext>
            </a:extLst>
          </p:cNvPr>
          <p:cNvSpPr>
            <a:spLocks noGrp="1"/>
          </p:cNvSpPr>
          <p:nvPr>
            <p:ph type="sldNum" sz="quarter" idx="12"/>
          </p:nvPr>
        </p:nvSpPr>
        <p:spPr/>
        <p:txBody>
          <a:bodyPr/>
          <a:lstStyle/>
          <a:p>
            <a:fld id="{E7CACC7C-73F8-3041-9AF3-405B3B72D595}" type="slidenum">
              <a:rPr lang="en-US" smtClean="0"/>
              <a:t>23</a:t>
            </a:fld>
            <a:endParaRPr lang="en-US"/>
          </a:p>
        </p:txBody>
      </p:sp>
    </p:spTree>
    <p:extLst>
      <p:ext uri="{BB962C8B-B14F-4D97-AF65-F5344CB8AC3E}">
        <p14:creationId xmlns:p14="http://schemas.microsoft.com/office/powerpoint/2010/main" val="1492026170"/>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4" y="0"/>
            <a:ext cx="12191996" cy="6858000"/>
          </a:xfrm>
          <a:prstGeom prst="rect">
            <a:avLst/>
          </a:prstGeom>
        </p:spPr>
      </p:pic>
      <p:pic>
        <p:nvPicPr>
          <p:cNvPr id="9" name="Picture 8">
            <a:extLst>
              <a:ext uri="{FF2B5EF4-FFF2-40B4-BE49-F238E27FC236}">
                <a16:creationId xmlns="" xmlns:a16="http://schemas.microsoft.com/office/drawing/2014/main" id="{AA09C658-9032-AE45-BA76-B76F9B789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30F714FC-B0CB-B446-A89C-BC939125E317}"/>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20A166DC-797F-C24B-A65B-9F68908E0DB0}"/>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a:r>
              <a:rPr lang="en-US" sz="6000" dirty="0">
                <a:solidFill>
                  <a:srgbClr val="54585A"/>
                </a:solidFill>
                <a:latin typeface="Century Gothic"/>
                <a:cs typeface="Century Gothic"/>
              </a:rPr>
              <a:t>Medicaid Telehealth</a:t>
            </a:r>
          </a:p>
        </p:txBody>
      </p:sp>
      <p:sp>
        <p:nvSpPr>
          <p:cNvPr id="4" name="Slide Number Placeholder 3">
            <a:extLst>
              <a:ext uri="{FF2B5EF4-FFF2-40B4-BE49-F238E27FC236}">
                <a16:creationId xmlns="" xmlns:a16="http://schemas.microsoft.com/office/drawing/2014/main" id="{64273BFC-491C-B342-B079-64E83BEB1C57}"/>
              </a:ext>
            </a:extLst>
          </p:cNvPr>
          <p:cNvSpPr>
            <a:spLocks noGrp="1"/>
          </p:cNvSpPr>
          <p:nvPr>
            <p:ph type="sldNum" sz="quarter" idx="12"/>
          </p:nvPr>
        </p:nvSpPr>
        <p:spPr/>
        <p:txBody>
          <a:bodyPr/>
          <a:lstStyle/>
          <a:p>
            <a:fld id="{E7CACC7C-73F8-3041-9AF3-405B3B72D595}" type="slidenum">
              <a:rPr lang="en-US" smtClean="0">
                <a:solidFill>
                  <a:schemeClr val="bg1"/>
                </a:solidFill>
              </a:rPr>
              <a:t>24</a:t>
            </a:fld>
            <a:endParaRPr lang="en-US">
              <a:solidFill>
                <a:schemeClr val="bg1"/>
              </a:solidFill>
            </a:endParaRPr>
          </a:p>
        </p:txBody>
      </p:sp>
    </p:spTree>
    <p:extLst>
      <p:ext uri="{BB962C8B-B14F-4D97-AF65-F5344CB8AC3E}">
        <p14:creationId xmlns:p14="http://schemas.microsoft.com/office/powerpoint/2010/main" val="3719194259"/>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384280" cy="4782312"/>
          </a:xfrm>
          <a:prstGeom prst="rect">
            <a:avLst/>
          </a:prstGeom>
        </p:spPr>
        <p:txBody>
          <a:bodyPr wrap="square" lIns="0" tIns="0" rIns="0" bIns="0" numCol="1" spcCol="457200">
            <a:noAutofit/>
          </a:bodyPr>
          <a:lstStyle/>
          <a:p>
            <a:r>
              <a:rPr lang="en-US" sz="2000" b="1" i="1" dirty="0">
                <a:solidFill>
                  <a:srgbClr val="008F47"/>
                </a:solidFill>
                <a:latin typeface="Century Gothic" charset="0"/>
                <a:ea typeface="Century Gothic" charset="0"/>
                <a:cs typeface="Century Gothic" charset="0"/>
              </a:rPr>
              <a:t>THP is following BMS guidelines for telehealth services rendered during the COVID-19 pandemic. Telehealth services are not limited to the treatment and diagnosis of COVID-19. </a:t>
            </a:r>
          </a:p>
          <a:p>
            <a:endParaRPr lang="en-US" sz="2000" dirty="0">
              <a:solidFill>
                <a:srgbClr val="53575A"/>
              </a:solidFill>
              <a:latin typeface="Century Gothic" panose="020B0502020202020204" pitchFamily="34" charset="0"/>
            </a:endParaRPr>
          </a:p>
          <a:p>
            <a:r>
              <a:rPr lang="en-US" sz="2000" dirty="0" smtClean="0">
                <a:solidFill>
                  <a:srgbClr val="53575A"/>
                </a:solidFill>
                <a:latin typeface="Century Gothic" panose="020B0502020202020204" pitchFamily="34" charset="0"/>
              </a:rPr>
              <a:t>On </a:t>
            </a:r>
            <a:r>
              <a:rPr lang="en-US" sz="2000" dirty="0">
                <a:solidFill>
                  <a:srgbClr val="53575A"/>
                </a:solidFill>
                <a:latin typeface="Century Gothic" panose="020B0502020202020204" pitchFamily="34" charset="0"/>
              </a:rPr>
              <a:t>March 17, 2020, BMS issued a memorandum allowing for services to be rendered through telehealth (audio and visual) or telephonic (audio only) modalities to ensure continuation and access to services for Medicaid members.</a:t>
            </a:r>
          </a:p>
          <a:p>
            <a:endParaRPr lang="en-US" sz="2000" dirty="0">
              <a:solidFill>
                <a:srgbClr val="53575A"/>
              </a:solidFill>
              <a:latin typeface="Century Gothic" panose="020B0502020202020204" pitchFamily="34" charset="0"/>
            </a:endParaRPr>
          </a:p>
          <a:p>
            <a:endParaRPr lang="en-US" sz="2000" dirty="0" smtClean="0">
              <a:solidFill>
                <a:srgbClr val="53575A"/>
              </a:solidFill>
              <a:latin typeface="Century Gothic" panose="020B0502020202020204" pitchFamily="34" charset="0"/>
            </a:endParaRPr>
          </a:p>
          <a:p>
            <a:r>
              <a:rPr lang="en-US" sz="2000" dirty="0" smtClean="0">
                <a:solidFill>
                  <a:srgbClr val="53575A"/>
                </a:solidFill>
                <a:latin typeface="Century Gothic" panose="020B0502020202020204" pitchFamily="34" charset="0"/>
              </a:rPr>
              <a:t>Providers </a:t>
            </a:r>
            <a:r>
              <a:rPr lang="en-US" sz="2000" dirty="0">
                <a:solidFill>
                  <a:srgbClr val="53575A"/>
                </a:solidFill>
                <a:latin typeface="Century Gothic" panose="020B0502020202020204" pitchFamily="34" charset="0"/>
              </a:rPr>
              <a:t>should:</a:t>
            </a:r>
          </a:p>
          <a:p>
            <a:pPr marL="342882" indent="-342882">
              <a:lnSpc>
                <a:spcPct val="150000"/>
              </a:lnSpc>
              <a:buFont typeface="Arial" panose="020B0604020202020204" pitchFamily="34" charset="0"/>
              <a:buChar char="•"/>
            </a:pPr>
            <a:r>
              <a:rPr lang="en-US" sz="2000" dirty="0">
                <a:solidFill>
                  <a:srgbClr val="53575A"/>
                </a:solidFill>
                <a:latin typeface="Century Gothic" panose="020B0502020202020204" pitchFamily="34" charset="0"/>
              </a:rPr>
              <a:t>Use their best judgement on what services can be performed in this setting</a:t>
            </a:r>
          </a:p>
          <a:p>
            <a:pPr marL="342882" indent="-342882">
              <a:lnSpc>
                <a:spcPct val="150000"/>
              </a:lnSpc>
              <a:buFont typeface="Arial" panose="020B0604020202020204" pitchFamily="34" charset="0"/>
              <a:buChar char="•"/>
            </a:pPr>
            <a:r>
              <a:rPr lang="en-US" sz="2000" dirty="0">
                <a:solidFill>
                  <a:srgbClr val="53575A"/>
                </a:solidFill>
                <a:latin typeface="Century Gothic" panose="020B0502020202020204" pitchFamily="34" charset="0"/>
              </a:rPr>
              <a:t>Must work within the scope of their license </a:t>
            </a:r>
          </a:p>
          <a:p>
            <a:pPr marL="342882" indent="-342882">
              <a:lnSpc>
                <a:spcPct val="150000"/>
              </a:lnSpc>
              <a:buFont typeface="Arial" panose="020B0604020202020204" pitchFamily="34" charset="0"/>
              <a:buChar char="•"/>
            </a:pPr>
            <a:r>
              <a:rPr lang="en-US" sz="2000" dirty="0">
                <a:solidFill>
                  <a:srgbClr val="53575A"/>
                </a:solidFill>
                <a:latin typeface="Century Gothic" panose="020B0502020202020204" pitchFamily="34" charset="0"/>
              </a:rPr>
              <a:t>Have access to the patient’s previous records (for established patients) </a:t>
            </a:r>
          </a:p>
          <a:p>
            <a:pPr marL="342882" indent="-342882">
              <a:lnSpc>
                <a:spcPct val="150000"/>
              </a:lnSpc>
              <a:buFont typeface="Arial" panose="020B0604020202020204" pitchFamily="34" charset="0"/>
              <a:buChar char="•"/>
            </a:pPr>
            <a:r>
              <a:rPr lang="en-US" sz="2000" dirty="0">
                <a:solidFill>
                  <a:srgbClr val="53575A"/>
                </a:solidFill>
                <a:latin typeface="Century Gothic" panose="020B0502020202020204" pitchFamily="34" charset="0"/>
              </a:rPr>
              <a:t>Obtain consent from the patient, verbal or written, to provide services via telehealth and document in the member’s record </a:t>
            </a: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CE0E1873-0C03-4549-9D2B-1715D06BEB58}"/>
              </a:ext>
            </a:extLst>
          </p:cNvPr>
          <p:cNvSpPr txBox="1"/>
          <p:nvPr/>
        </p:nvSpPr>
        <p:spPr>
          <a:xfrm>
            <a:off x="402336" y="274320"/>
            <a:ext cx="4198265"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Medicaid Telehealth </a:t>
            </a:r>
          </a:p>
        </p:txBody>
      </p:sp>
      <p:pic>
        <p:nvPicPr>
          <p:cNvPr id="11" name="Picture 10">
            <a:extLst>
              <a:ext uri="{FF2B5EF4-FFF2-40B4-BE49-F238E27FC236}">
                <a16:creationId xmlns="" xmlns:a16="http://schemas.microsoft.com/office/drawing/2014/main" id="{1EEE33B3-9DCF-0845-AA9B-5702A77B4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C2B3E7D0-1565-0241-A6D5-207F143EA057}"/>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245380AB-CC32-714A-BEF8-EA40052DF4E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F3C50CFD-9841-294D-AE5A-CF31D1A0C779}"/>
              </a:ext>
            </a:extLst>
          </p:cNvPr>
          <p:cNvSpPr>
            <a:spLocks noGrp="1"/>
          </p:cNvSpPr>
          <p:nvPr>
            <p:ph type="sldNum" sz="quarter" idx="12"/>
          </p:nvPr>
        </p:nvSpPr>
        <p:spPr/>
        <p:txBody>
          <a:bodyPr/>
          <a:lstStyle/>
          <a:p>
            <a:fld id="{E7CACC7C-73F8-3041-9AF3-405B3B72D595}" type="slidenum">
              <a:rPr lang="en-US" smtClean="0"/>
              <a:t>25</a:t>
            </a:fld>
            <a:endParaRPr lang="en-US"/>
          </a:p>
        </p:txBody>
      </p:sp>
    </p:spTree>
    <p:extLst>
      <p:ext uri="{BB962C8B-B14F-4D97-AF65-F5344CB8AC3E}">
        <p14:creationId xmlns:p14="http://schemas.microsoft.com/office/powerpoint/2010/main" val="3213586744"/>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393424" cy="4782312"/>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rPr>
              <a:t>In relation to substance use disorder services, SAMSHA has issued guidance on 42 CFR part 2 that allows for greater flexibility. The link for more information can be found at:</a:t>
            </a:r>
            <a:r>
              <a:rPr lang="en-US" sz="2000" dirty="0">
                <a:latin typeface="Century Gothic" panose="020B0502020202020204" pitchFamily="34" charset="0"/>
              </a:rPr>
              <a:t> </a:t>
            </a:r>
            <a:r>
              <a:rPr lang="en-US" sz="2000" u="sng" dirty="0">
                <a:solidFill>
                  <a:srgbClr val="00B050"/>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https://www.samhsa.gov/sites/default/files/covid-19-42-cfr-part-2-guidance-03192020.pdf</a:t>
            </a:r>
            <a:endParaRPr lang="en-US" sz="2000" dirty="0">
              <a:solidFill>
                <a:srgbClr val="00B050"/>
              </a:solidFill>
              <a:latin typeface="Century Gothic" panose="020B0502020202020204" pitchFamily="34" charset="0"/>
            </a:endParaRPr>
          </a:p>
          <a:p>
            <a:endParaRPr lang="en-US" sz="2000" dirty="0">
              <a:latin typeface="Century Gothic" panose="020B0502020202020204" pitchFamily="34" charset="0"/>
            </a:endParaRPr>
          </a:p>
          <a:p>
            <a:pPr marL="342882" indent="-342882">
              <a:buFont typeface="Arial" panose="020B0604020202020204" pitchFamily="34" charset="0"/>
              <a:buChar char="•"/>
            </a:pPr>
            <a:endParaRPr lang="en-US" sz="2000" dirty="0">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4E687095-6F0F-F04B-A9EF-8EF5B54E06D0}"/>
              </a:ext>
            </a:extLst>
          </p:cNvPr>
          <p:cNvSpPr txBox="1"/>
          <p:nvPr/>
        </p:nvSpPr>
        <p:spPr>
          <a:xfrm>
            <a:off x="402336" y="274320"/>
            <a:ext cx="5793253"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Behavioral Health Telehealth </a:t>
            </a:r>
          </a:p>
        </p:txBody>
      </p:sp>
      <p:pic>
        <p:nvPicPr>
          <p:cNvPr id="11" name="Picture 10">
            <a:extLst>
              <a:ext uri="{FF2B5EF4-FFF2-40B4-BE49-F238E27FC236}">
                <a16:creationId xmlns="" xmlns:a16="http://schemas.microsoft.com/office/drawing/2014/main" id="{E62A4D03-A926-2244-B9A7-F95C61D61D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72F36908-5F91-F843-A4F8-7C8CC36F4D8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FC9BB68-1D9C-2544-902B-FDB5D00C9102}"/>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38AE0FE5-7289-3141-9DC5-272148C064F1}"/>
              </a:ext>
            </a:extLst>
          </p:cNvPr>
          <p:cNvSpPr>
            <a:spLocks noGrp="1"/>
          </p:cNvSpPr>
          <p:nvPr>
            <p:ph type="sldNum" sz="quarter" idx="12"/>
          </p:nvPr>
        </p:nvSpPr>
        <p:spPr/>
        <p:txBody>
          <a:bodyPr/>
          <a:lstStyle/>
          <a:p>
            <a:fld id="{E7CACC7C-73F8-3041-9AF3-405B3B72D595}" type="slidenum">
              <a:rPr lang="en-US" smtClean="0"/>
              <a:t>26</a:t>
            </a:fld>
            <a:endParaRPr lang="en-US"/>
          </a:p>
        </p:txBody>
      </p:sp>
    </p:spTree>
    <p:extLst>
      <p:ext uri="{BB962C8B-B14F-4D97-AF65-F5344CB8AC3E}">
        <p14:creationId xmlns:p14="http://schemas.microsoft.com/office/powerpoint/2010/main" val="825440230"/>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5002403"/>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BMS is allowing FQHCs to perform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non-emergent evaluation and management (E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&amp;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M)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visits via telehealth to a Medicaid member in their home.</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Bill encounter code T1015 with the supporting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procedure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code</a:t>
            </a:r>
          </a:p>
          <a:p>
            <a:pPr marL="800060" lvl="1" indent="-342882">
              <a:spcAft>
                <a:spcPts val="1200"/>
              </a:spcAft>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Add GT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modifier to procedure code(s)</a:t>
            </a: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Do not bill Q3014 – telehealth originating site facility fee</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No reimbursement for Q3014</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0C038532-2D48-AB43-B4C7-6B4AB0D02AF1}"/>
              </a:ext>
            </a:extLst>
          </p:cNvPr>
          <p:cNvSpPr txBox="1"/>
          <p:nvPr/>
        </p:nvSpPr>
        <p:spPr>
          <a:xfrm>
            <a:off x="402336" y="274320"/>
            <a:ext cx="8454237"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FQHC Billing Telehealth E &amp; M for Medicaid</a:t>
            </a:r>
          </a:p>
        </p:txBody>
      </p:sp>
      <p:pic>
        <p:nvPicPr>
          <p:cNvPr id="11" name="Picture 10">
            <a:extLst>
              <a:ext uri="{FF2B5EF4-FFF2-40B4-BE49-F238E27FC236}">
                <a16:creationId xmlns="" xmlns:a16="http://schemas.microsoft.com/office/drawing/2014/main" id="{7ECBD6A1-B1DC-D547-A1EA-6E7560919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6D352D53-E201-C84B-B34D-055BF2E1025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934C748-02FE-B947-BD1C-BBFFB3E1D5E6}"/>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DEA4F3A9-6713-9C43-9A96-8C0C8DD89B3A}"/>
              </a:ext>
            </a:extLst>
          </p:cNvPr>
          <p:cNvSpPr>
            <a:spLocks noGrp="1"/>
          </p:cNvSpPr>
          <p:nvPr>
            <p:ph type="sldNum" sz="quarter" idx="12"/>
          </p:nvPr>
        </p:nvSpPr>
        <p:spPr/>
        <p:txBody>
          <a:bodyPr/>
          <a:lstStyle/>
          <a:p>
            <a:fld id="{E7CACC7C-73F8-3041-9AF3-405B3B72D595}" type="slidenum">
              <a:rPr lang="en-US" smtClean="0"/>
              <a:t>27</a:t>
            </a:fld>
            <a:endParaRPr lang="en-US"/>
          </a:p>
        </p:txBody>
      </p:sp>
    </p:spTree>
    <p:extLst>
      <p:ext uri="{BB962C8B-B14F-4D97-AF65-F5344CB8AC3E}">
        <p14:creationId xmlns:p14="http://schemas.microsoft.com/office/powerpoint/2010/main" val="3181430874"/>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5" y="988949"/>
            <a:ext cx="11402567" cy="5002403"/>
          </a:xfrm>
          <a:prstGeom prst="rect">
            <a:avLst/>
          </a:prstGeom>
        </p:spPr>
        <p:txBody>
          <a:bodyPr wrap="square" lIns="0" tIns="0" rIns="0" bIns="0" numCol="1" spcCol="457200">
            <a:noAutofit/>
          </a:bodyPr>
          <a:lstStyle/>
          <a:p>
            <a:pPr>
              <a:lnSpc>
                <a:spcPct val="114000"/>
              </a:lnSpc>
              <a:spcAft>
                <a:spcPts val="800"/>
              </a:spcAft>
            </a:pPr>
            <a:r>
              <a:rPr lang="en-US" sz="2000" b="1" i="1" dirty="0" smtClean="0">
                <a:solidFill>
                  <a:srgbClr val="008F47"/>
                </a:solidFill>
                <a:latin typeface="Century Gothic" charset="0"/>
                <a:ea typeface="Century Gothic" charset="0"/>
                <a:cs typeface="Century Gothic" charset="0"/>
              </a:rPr>
              <a:t>BMS permits PT/OT/ST services rendered via live video conferencing or telephonic to a members’ home with a Medicaid enrolled provider.</a:t>
            </a:r>
          </a:p>
          <a:p>
            <a:pPr>
              <a:lnSpc>
                <a:spcPct val="114000"/>
              </a:lnSpc>
              <a:spcAft>
                <a:spcPts val="800"/>
              </a:spcAft>
            </a:pPr>
            <a:r>
              <a:rPr lang="en-US" sz="2000" dirty="0" smtClean="0">
                <a:solidFill>
                  <a:schemeClr val="bg2">
                    <a:lumMod val="25000"/>
                  </a:schemeClr>
                </a:solidFill>
                <a:latin typeface="Century Gothic" charset="0"/>
                <a:ea typeface="Century Gothic" charset="0"/>
                <a:cs typeface="Century Gothic" charset="0"/>
              </a:rPr>
              <a:t>See BMS memo posted at: </a:t>
            </a:r>
            <a:r>
              <a:rPr lang="en-US" sz="2000" u="sng" dirty="0">
                <a:solidFill>
                  <a:schemeClr val="bg2">
                    <a:lumMod val="25000"/>
                  </a:schemeClr>
                </a:solidFill>
                <a:latin typeface="Century Gothic" panose="020B0502020202020204" pitchFamily="34" charset="0"/>
                <a:hlinkClick r:id="rId3"/>
              </a:rPr>
              <a:t>https://dhhr.wv.gov/bms/Documents/OT%20PT%20Speech%20COVID%20Precautions.pdf</a:t>
            </a:r>
            <a:endParaRPr lang="en-US" sz="2000" dirty="0">
              <a:solidFill>
                <a:schemeClr val="bg2">
                  <a:lumMod val="25000"/>
                </a:schemeClr>
              </a:solidFill>
              <a:latin typeface="Century Gothic" panose="020B0502020202020204" pitchFamily="34" charset="0"/>
            </a:endParaRPr>
          </a:p>
          <a:p>
            <a:pPr>
              <a:lnSpc>
                <a:spcPct val="114000"/>
              </a:lnSpc>
              <a:spcAft>
                <a:spcPts val="800"/>
              </a:spcAft>
            </a:pPr>
            <a:endParaRPr lang="en-US" sz="2000" dirty="0" smtClean="0">
              <a:solidFill>
                <a:schemeClr val="bg2">
                  <a:lumMod val="25000"/>
                </a:schemeClr>
              </a:solidFill>
              <a:latin typeface="Century Gothic" charset="0"/>
              <a:ea typeface="Century Gothic" charset="0"/>
              <a:cs typeface="Century Gothic" charset="0"/>
            </a:endParaRPr>
          </a:p>
          <a:p>
            <a:pPr>
              <a:lnSpc>
                <a:spcPct val="114000"/>
              </a:lnSpc>
              <a:spcAft>
                <a:spcPts val="800"/>
              </a:spcAft>
            </a:pPr>
            <a:r>
              <a:rPr lang="en-US" sz="2000" dirty="0" smtClean="0">
                <a:solidFill>
                  <a:schemeClr val="bg2">
                    <a:lumMod val="25000"/>
                  </a:schemeClr>
                </a:solidFill>
                <a:latin typeface="Century Gothic" charset="0"/>
                <a:ea typeface="Century Gothic" charset="0"/>
                <a:cs typeface="Century Gothic" charset="0"/>
              </a:rPr>
              <a:t>20 Combined visit limit applies to PT and OT </a:t>
            </a:r>
          </a:p>
          <a:p>
            <a:pPr>
              <a:lnSpc>
                <a:spcPct val="114000"/>
              </a:lnSpc>
              <a:spcAft>
                <a:spcPts val="800"/>
              </a:spcAft>
            </a:pPr>
            <a:endParaRPr lang="en-US" sz="2000" dirty="0">
              <a:solidFill>
                <a:schemeClr val="bg2">
                  <a:lumMod val="25000"/>
                </a:schemeClr>
              </a:solidFill>
              <a:latin typeface="Century Gothic" charset="0"/>
              <a:ea typeface="Century Gothic" charset="0"/>
              <a:cs typeface="Century Gothic"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7B4DCA23-81D4-974E-909D-65A762C9FFC0}"/>
              </a:ext>
            </a:extLst>
          </p:cNvPr>
          <p:cNvSpPr txBox="1"/>
          <p:nvPr/>
        </p:nvSpPr>
        <p:spPr>
          <a:xfrm>
            <a:off x="402336" y="274320"/>
            <a:ext cx="6322244" cy="492443"/>
          </a:xfrm>
          <a:prstGeom prst="rect">
            <a:avLst/>
          </a:prstGeom>
          <a:noFill/>
        </p:spPr>
        <p:txBody>
          <a:bodyPr wrap="none" lIns="0" tIns="0" rIns="0" bIns="0" rtlCol="0">
            <a:spAutoFit/>
          </a:bodyPr>
          <a:lstStyle/>
          <a:p>
            <a:r>
              <a:rPr lang="en-US" sz="3200" dirty="0" smtClean="0">
                <a:solidFill>
                  <a:srgbClr val="82BE43"/>
                </a:solidFill>
                <a:latin typeface="Century Gothic"/>
                <a:cs typeface="Century Gothic"/>
              </a:rPr>
              <a:t>PT/OT/ST for Medicaid Members</a:t>
            </a:r>
            <a:endParaRPr lang="en-US" sz="3200" dirty="0">
              <a:solidFill>
                <a:srgbClr val="82BE43"/>
              </a:solidFill>
              <a:latin typeface="Century Gothic"/>
              <a:cs typeface="Century Gothic"/>
            </a:endParaRPr>
          </a:p>
        </p:txBody>
      </p:sp>
      <p:pic>
        <p:nvPicPr>
          <p:cNvPr id="11" name="Picture 10">
            <a:extLst>
              <a:ext uri="{FF2B5EF4-FFF2-40B4-BE49-F238E27FC236}">
                <a16:creationId xmlns="" xmlns:a16="http://schemas.microsoft.com/office/drawing/2014/main" id="{BBAF3790-5462-DD43-9DB0-3EA85F9158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ABE6D1FA-C23B-B944-B95C-824527901AD0}"/>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EA7E112-ACD1-3B42-8F93-0504B0B3E2C5}"/>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6302AC40-2142-F646-8373-824629526B89}"/>
              </a:ext>
            </a:extLst>
          </p:cNvPr>
          <p:cNvSpPr>
            <a:spLocks noGrp="1"/>
          </p:cNvSpPr>
          <p:nvPr>
            <p:ph type="sldNum" sz="quarter" idx="12"/>
          </p:nvPr>
        </p:nvSpPr>
        <p:spPr/>
        <p:txBody>
          <a:bodyPr/>
          <a:lstStyle/>
          <a:p>
            <a:fld id="{E7CACC7C-73F8-3041-9AF3-405B3B72D595}" type="slidenum">
              <a:rPr lang="en-US" smtClean="0"/>
              <a:t>28</a:t>
            </a:fld>
            <a:endParaRPr lang="en-US"/>
          </a:p>
        </p:txBody>
      </p:sp>
    </p:spTree>
    <p:extLst>
      <p:ext uri="{BB962C8B-B14F-4D97-AF65-F5344CB8AC3E}">
        <p14:creationId xmlns:p14="http://schemas.microsoft.com/office/powerpoint/2010/main" val="1616408539"/>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5" y="988949"/>
            <a:ext cx="11402567" cy="5002403"/>
          </a:xfrm>
          <a:prstGeom prst="rect">
            <a:avLst/>
          </a:prstGeom>
        </p:spPr>
        <p:txBody>
          <a:bodyPr wrap="square" lIns="0" tIns="0" rIns="0" bIns="0" numCol="1" spcCol="457200">
            <a:noAutofit/>
          </a:bodyPr>
          <a:lstStyle/>
          <a:p>
            <a:endParaRPr lang="en-US" sz="2000" dirty="0">
              <a:latin typeface="Century Gothic" panose="020B0502020202020204" pitchFamily="34" charset="0"/>
              <a:ea typeface="Calibri" panose="020F0502020204030204" pitchFamily="34" charset="0"/>
              <a:cs typeface="Arial" panose="020B0604020202020204" pitchFamily="34" charset="0"/>
            </a:endParaRP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For </a:t>
            </a:r>
            <a:r>
              <a:rPr lang="en-US" sz="2000" b="1" dirty="0">
                <a:solidFill>
                  <a:srgbClr val="53575A"/>
                </a:solidFill>
                <a:latin typeface="Century Gothic" panose="020B0502020202020204" pitchFamily="34" charset="0"/>
                <a:ea typeface="Calibri" panose="020F0502020204030204" pitchFamily="34" charset="0"/>
                <a:cs typeface="Arial" panose="020B0604020202020204" pitchFamily="34" charset="0"/>
              </a:rPr>
              <a:t>Medicaid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members only:</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HCFA 1500 professional claim form:</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Bill the appropriate CPT/HCPCs code</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Use 02 for the place of </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service</a:t>
            </a:r>
          </a:p>
          <a:p>
            <a:pPr marL="1409645" lvl="2" indent="-342882">
              <a:buFont typeface="Arial" panose="020B0604020202020204" pitchFamily="34" charset="0"/>
              <a:buChar char="•"/>
            </a:pP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Do not bill modifier 95 – claims will deny</a:t>
            </a: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800060" lvl="1" indent="-342882">
              <a:buFont typeface="Arial" panose="020B0604020202020204" pitchFamily="34" charset="0"/>
              <a:buChar char="•"/>
            </a:pPr>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UB04 facility claim form:</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B</a:t>
            </a:r>
            <a:r>
              <a:rPr lang="en-US" sz="2000" dirty="0" smtClean="0">
                <a:solidFill>
                  <a:srgbClr val="53575A"/>
                </a:solidFill>
                <a:latin typeface="Century Gothic" panose="020B0502020202020204" pitchFamily="34" charset="0"/>
                <a:ea typeface="Calibri" panose="020F0502020204030204" pitchFamily="34" charset="0"/>
                <a:cs typeface="Arial" panose="020B0604020202020204" pitchFamily="34" charset="0"/>
              </a:rPr>
              <a:t>ill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the appropriate CPT/HCPCs code </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Use the -GT modifier</a:t>
            </a:r>
          </a:p>
          <a:p>
            <a:endParaRPr lang="en-US" sz="2000" dirty="0">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7B4DCA23-81D4-974E-909D-65A762C9FFC0}"/>
              </a:ext>
            </a:extLst>
          </p:cNvPr>
          <p:cNvSpPr txBox="1"/>
          <p:nvPr/>
        </p:nvSpPr>
        <p:spPr>
          <a:xfrm>
            <a:off x="402336" y="274320"/>
            <a:ext cx="6995505"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Billing Medicaid Telehealth Services</a:t>
            </a:r>
          </a:p>
        </p:txBody>
      </p:sp>
      <p:pic>
        <p:nvPicPr>
          <p:cNvPr id="11" name="Picture 10">
            <a:extLst>
              <a:ext uri="{FF2B5EF4-FFF2-40B4-BE49-F238E27FC236}">
                <a16:creationId xmlns="" xmlns:a16="http://schemas.microsoft.com/office/drawing/2014/main" id="{BBAF3790-5462-DD43-9DB0-3EA85F915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ABE6D1FA-C23B-B944-B95C-824527901AD0}"/>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EA7E112-ACD1-3B42-8F93-0504B0B3E2C5}"/>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6302AC40-2142-F646-8373-824629526B89}"/>
              </a:ext>
            </a:extLst>
          </p:cNvPr>
          <p:cNvSpPr>
            <a:spLocks noGrp="1"/>
          </p:cNvSpPr>
          <p:nvPr>
            <p:ph type="sldNum" sz="quarter" idx="12"/>
          </p:nvPr>
        </p:nvSpPr>
        <p:spPr/>
        <p:txBody>
          <a:bodyPr/>
          <a:lstStyle/>
          <a:p>
            <a:fld id="{E7CACC7C-73F8-3041-9AF3-405B3B72D595}" type="slidenum">
              <a:rPr lang="en-US" smtClean="0"/>
              <a:t>29</a:t>
            </a:fld>
            <a:endParaRPr lang="en-US"/>
          </a:p>
        </p:txBody>
      </p:sp>
    </p:spTree>
    <p:extLst>
      <p:ext uri="{BB962C8B-B14F-4D97-AF65-F5344CB8AC3E}">
        <p14:creationId xmlns:p14="http://schemas.microsoft.com/office/powerpoint/2010/main" val="3893709281"/>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2336" y="1170432"/>
            <a:ext cx="11402568" cy="4494872"/>
          </a:xfrm>
          <a:prstGeom prst="rect">
            <a:avLst/>
          </a:prstGeom>
        </p:spPr>
        <p:txBody>
          <a:bodyPr wrap="square" lIns="0" tIns="0" rIns="0" bIns="0" numCol="2" spcCol="274320">
            <a:noAutofit/>
          </a:bodyPr>
          <a:lstStyle/>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THP &amp; COVID-19</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COVID-19 </a:t>
            </a:r>
            <a:r>
              <a:rPr lang="en-US" sz="2000" dirty="0">
                <a:solidFill>
                  <a:srgbClr val="53575A"/>
                </a:solidFill>
                <a:latin typeface="Century Gothic" charset="0"/>
                <a:ea typeface="Century Gothic" charset="0"/>
                <a:cs typeface="Century Gothic" charset="0"/>
              </a:rPr>
              <a:t>and Copays</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COVID-19 and Prior Authorizations</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COVID-19 and Telehealth</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Medicare Coronavirus Testing Codes</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COVID-19 Resources</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Prior and Retro Authorizations</a:t>
            </a:r>
          </a:p>
          <a:p>
            <a:pPr marL="352425" indent="-342900">
              <a:lnSpc>
                <a:spcPct val="114000"/>
              </a:lnSpc>
              <a:spcAft>
                <a:spcPts val="600"/>
              </a:spcAft>
              <a:buFont typeface="Arial" panose="020B0604020202020204" pitchFamily="34" charset="0"/>
              <a:buChar char="•"/>
            </a:pPr>
            <a:r>
              <a:rPr lang="en-US" sz="2000" dirty="0" err="1">
                <a:solidFill>
                  <a:srgbClr val="54585A"/>
                </a:solidFill>
                <a:latin typeface="Century Gothic" charset="0"/>
                <a:ea typeface="Century Gothic" charset="0"/>
                <a:cs typeface="Century Gothic" charset="0"/>
              </a:rPr>
              <a:t>eviCore</a:t>
            </a:r>
            <a:r>
              <a:rPr lang="en-US" sz="2000" dirty="0">
                <a:solidFill>
                  <a:srgbClr val="54585A"/>
                </a:solidFill>
                <a:latin typeface="Century Gothic" charset="0"/>
                <a:ea typeface="Century Gothic" charset="0"/>
                <a:cs typeface="Century Gothic" charset="0"/>
              </a:rPr>
              <a:t> </a:t>
            </a:r>
            <a:r>
              <a:rPr lang="en-US" sz="2000" dirty="0">
                <a:solidFill>
                  <a:srgbClr val="53575A"/>
                </a:solidFill>
                <a:latin typeface="Century Gothic" charset="0"/>
                <a:ea typeface="Century Gothic" charset="0"/>
                <a:cs typeface="Century Gothic" charset="0"/>
              </a:rPr>
              <a:t>H</a:t>
            </a:r>
            <a:r>
              <a:rPr lang="en-US" sz="2000" dirty="0">
                <a:solidFill>
                  <a:srgbClr val="54585A"/>
                </a:solidFill>
                <a:latin typeface="Century Gothic" charset="0"/>
                <a:ea typeface="Century Gothic" charset="0"/>
                <a:cs typeface="Century Gothic" charset="0"/>
              </a:rPr>
              <a:t>ealthcare</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Claims Information</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Billing Information</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Reimbursement</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Access to Care</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Surveys</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Medicaid ID Card</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Training &amp; Education</a:t>
            </a:r>
          </a:p>
          <a:p>
            <a:pPr marL="352425" indent="-342900">
              <a:lnSpc>
                <a:spcPct val="114000"/>
              </a:lnSpc>
              <a:spcAft>
                <a:spcPts val="6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HEDIS</a:t>
            </a:r>
            <a:r>
              <a:rPr lang="en-US" sz="2000" baseline="30000" dirty="0">
                <a:solidFill>
                  <a:srgbClr val="53575A"/>
                </a:solidFill>
                <a:latin typeface="Century Gothic" charset="0"/>
                <a:ea typeface="Century Gothic" charset="0"/>
                <a:cs typeface="Century Gothic" charset="0"/>
              </a:rPr>
              <a:t>®</a:t>
            </a:r>
            <a:r>
              <a:rPr lang="en-US" sz="2000" baseline="-25000" dirty="0">
                <a:solidFill>
                  <a:srgbClr val="53575A"/>
                </a:solidFill>
                <a:latin typeface="Century Gothic" charset="0"/>
                <a:ea typeface="Century Gothic" charset="0"/>
                <a:cs typeface="Century Gothic" charset="0"/>
              </a:rPr>
              <a:t> </a:t>
            </a:r>
            <a:r>
              <a:rPr lang="en-US" sz="2000" dirty="0">
                <a:solidFill>
                  <a:srgbClr val="53575A"/>
                </a:solidFill>
                <a:latin typeface="Century Gothic" charset="0"/>
                <a:ea typeface="Century Gothic" charset="0"/>
                <a:cs typeface="Century Gothic" charset="0"/>
              </a:rPr>
              <a:t> Coding</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Medicaid Attribution Policy</a:t>
            </a:r>
          </a:p>
          <a:p>
            <a:pPr marL="352425" indent="-342900">
              <a:lnSpc>
                <a:spcPct val="114000"/>
              </a:lnSpc>
              <a:spcAft>
                <a:spcPts val="600"/>
              </a:spcAft>
              <a:buFont typeface="Arial" panose="020B0604020202020204" pitchFamily="34" charset="0"/>
              <a:buChar char="•"/>
            </a:pPr>
            <a:r>
              <a:rPr lang="en-US" sz="2000" dirty="0" err="1">
                <a:solidFill>
                  <a:srgbClr val="54585A"/>
                </a:solidFill>
                <a:latin typeface="Century Gothic" charset="0"/>
                <a:ea typeface="Century Gothic" charset="0"/>
                <a:cs typeface="Century Gothic" charset="0"/>
              </a:rPr>
              <a:t>NaviNet</a:t>
            </a:r>
            <a:endParaRPr lang="en-US" sz="2000" dirty="0">
              <a:solidFill>
                <a:srgbClr val="54585A"/>
              </a:solidFill>
              <a:latin typeface="Century Gothic" charset="0"/>
              <a:ea typeface="Century Gothic" charset="0"/>
              <a:cs typeface="Century Gothic" charset="0"/>
            </a:endParaRP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Provider Information</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Disclaimer</a:t>
            </a:r>
          </a:p>
          <a:p>
            <a:pPr marL="352425" indent="-342900">
              <a:lnSpc>
                <a:spcPct val="114000"/>
              </a:lnSpc>
              <a:spcAft>
                <a:spcPts val="6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Contact Information</a:t>
            </a:r>
          </a:p>
          <a:p>
            <a:pPr marL="295275" indent="-285750">
              <a:lnSpc>
                <a:spcPct val="114000"/>
              </a:lnSpc>
              <a:spcAft>
                <a:spcPts val="600"/>
              </a:spcAft>
              <a:buFont typeface="Arial" panose="020B0604020202020204" pitchFamily="34" charset="0"/>
              <a:buChar char="•"/>
            </a:pPr>
            <a:endParaRPr lang="en-US" sz="1600" baseline="-25000" dirty="0">
              <a:solidFill>
                <a:srgbClr val="54585A"/>
              </a:solidFill>
              <a:latin typeface="Century Gothic" charset="0"/>
              <a:ea typeface="Century Gothic" charset="0"/>
              <a:cs typeface="Century Gothic" charset="0"/>
            </a:endParaRPr>
          </a:p>
        </p:txBody>
      </p:sp>
      <p:pic>
        <p:nvPicPr>
          <p:cNvPr id="8" name="Picture 7">
            <a:extLst>
              <a:ext uri="{FF2B5EF4-FFF2-40B4-BE49-F238E27FC236}">
                <a16:creationId xmlns="" xmlns:a16="http://schemas.microsoft.com/office/drawing/2014/main" id="{FA0E0C7D-B231-B143-BF71-838D624EAA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10" name="Rectangle 9">
            <a:extLst>
              <a:ext uri="{FF2B5EF4-FFF2-40B4-BE49-F238E27FC236}">
                <a16:creationId xmlns="" xmlns:a16="http://schemas.microsoft.com/office/drawing/2014/main" id="{C07E0F74-EE4B-AD40-9827-5BB4DA7EADDD}"/>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solidFill>
                  <a:srgbClr val="82BE43"/>
                </a:solidFill>
                <a:latin typeface="Century Gothic" charset="0"/>
                <a:ea typeface="ヒラギノ角ゴ Pro W3" charset="0"/>
                <a:cs typeface="ヒラギノ角ゴ Pro W3" charset="0"/>
              </a:rPr>
              <a:t>Topics</a:t>
            </a:r>
          </a:p>
        </p:txBody>
      </p:sp>
      <p:cxnSp>
        <p:nvCxnSpPr>
          <p:cNvPr id="11" name="Straight Connector 10">
            <a:extLst>
              <a:ext uri="{FF2B5EF4-FFF2-40B4-BE49-F238E27FC236}">
                <a16:creationId xmlns="" xmlns:a16="http://schemas.microsoft.com/office/drawing/2014/main" id="{77AEC394-B262-4F42-B313-1F5F35DB091A}"/>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4240BB9-8143-F947-A4E2-EFBD726F0B92}"/>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8E333F9E-F4E7-5A44-827B-0B40347F98E3}"/>
              </a:ext>
            </a:extLst>
          </p:cNvPr>
          <p:cNvSpPr>
            <a:spLocks noGrp="1"/>
          </p:cNvSpPr>
          <p:nvPr>
            <p:ph type="sldNum" sz="quarter" idx="12"/>
          </p:nvPr>
        </p:nvSpPr>
        <p:spPr/>
        <p:txBody>
          <a:bodyPr/>
          <a:lstStyle/>
          <a:p>
            <a:fld id="{E7CACC7C-73F8-3041-9AF3-405B3B72D595}" type="slidenum">
              <a:rPr lang="en-US" smtClean="0"/>
              <a:t>3</a:t>
            </a:fld>
            <a:endParaRPr lang="en-US"/>
          </a:p>
        </p:txBody>
      </p:sp>
    </p:spTree>
    <p:extLst>
      <p:ext uri="{BB962C8B-B14F-4D97-AF65-F5344CB8AC3E}">
        <p14:creationId xmlns:p14="http://schemas.microsoft.com/office/powerpoint/2010/main" val="3872862220"/>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0"/>
            <a:ext cx="12191990" cy="6857997"/>
          </a:xfrm>
          <a:prstGeom prst="rect">
            <a:avLst/>
          </a:prstGeom>
        </p:spPr>
      </p:pic>
      <p:pic>
        <p:nvPicPr>
          <p:cNvPr id="9" name="Picture 8">
            <a:extLst>
              <a:ext uri="{FF2B5EF4-FFF2-40B4-BE49-F238E27FC236}">
                <a16:creationId xmlns="" xmlns:a16="http://schemas.microsoft.com/office/drawing/2014/main" id="{548D0B60-A602-E246-A99B-9DF847ADB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F5625DB8-5942-1B42-BBD6-A725C6D02E6B}"/>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C6810D79-C143-1B4B-89B2-F3274B96BAA4}"/>
              </a:ext>
            </a:extLst>
          </p:cNvPr>
          <p:cNvSpPr txBox="1"/>
          <p:nvPr/>
        </p:nvSpPr>
        <p:spPr>
          <a:xfrm>
            <a:off x="5000263" y="2780098"/>
            <a:ext cx="6261903" cy="276998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Medicare Coronavirus Testing Codes</a:t>
            </a:r>
          </a:p>
        </p:txBody>
      </p:sp>
      <p:sp>
        <p:nvSpPr>
          <p:cNvPr id="4" name="Slide Number Placeholder 3">
            <a:extLst>
              <a:ext uri="{FF2B5EF4-FFF2-40B4-BE49-F238E27FC236}">
                <a16:creationId xmlns="" xmlns:a16="http://schemas.microsoft.com/office/drawing/2014/main" id="{44E9ACAD-D47C-6B4B-8DE1-74316AED53A3}"/>
              </a:ext>
            </a:extLst>
          </p:cNvPr>
          <p:cNvSpPr>
            <a:spLocks noGrp="1"/>
          </p:cNvSpPr>
          <p:nvPr>
            <p:ph type="sldNum" sz="quarter" idx="12"/>
          </p:nvPr>
        </p:nvSpPr>
        <p:spPr/>
        <p:txBody>
          <a:bodyPr/>
          <a:lstStyle/>
          <a:p>
            <a:fld id="{3BEEE0FF-E544-EF46-8AFF-FB1013EDF871}"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214083858"/>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4782312"/>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rPr>
              <a:t>CDC recommends collecting a single upper respiratory nasopharyngeal swab.</a:t>
            </a:r>
          </a:p>
          <a:p>
            <a:endParaRPr lang="en-US" sz="2000" dirty="0">
              <a:solidFill>
                <a:srgbClr val="53575A"/>
              </a:solidFill>
              <a:latin typeface="Century Gothic" panose="020B0502020202020204" pitchFamily="34" charset="0"/>
            </a:endParaRPr>
          </a:p>
          <a:p>
            <a:r>
              <a:rPr lang="en-US" sz="2000" dirty="0">
                <a:solidFill>
                  <a:srgbClr val="53575A"/>
                </a:solidFill>
                <a:latin typeface="Century Gothic" panose="020B0502020202020204" pitchFamily="34" charset="0"/>
              </a:rPr>
              <a:t>Beginning 4/1/2020 the following coronavirus testing codes may be submitted for dates of service on or after </a:t>
            </a:r>
            <a:r>
              <a:rPr lang="en-US" sz="2000" b="1" dirty="0">
                <a:solidFill>
                  <a:srgbClr val="53575A"/>
                </a:solidFill>
                <a:latin typeface="Century Gothic" panose="020B0502020202020204" pitchFamily="34" charset="0"/>
              </a:rPr>
              <a:t>2/4/2020</a:t>
            </a:r>
            <a:r>
              <a:rPr lang="en-US" sz="2000" dirty="0">
                <a:solidFill>
                  <a:srgbClr val="53575A"/>
                </a:solidFill>
                <a:latin typeface="Century Gothic" panose="020B0502020202020204" pitchFamily="34" charset="0"/>
              </a:rPr>
              <a:t>.</a:t>
            </a:r>
          </a:p>
          <a:p>
            <a:endParaRPr lang="en-US" sz="2000" dirty="0">
              <a:solidFill>
                <a:srgbClr val="53575A"/>
              </a:solidFill>
              <a:latin typeface="Century Gothic" panose="020B0502020202020204" pitchFamily="34" charset="0"/>
            </a:endParaRPr>
          </a:p>
          <a:p>
            <a:r>
              <a:rPr lang="en-US" sz="2000" dirty="0">
                <a:solidFill>
                  <a:srgbClr val="53575A"/>
                </a:solidFill>
                <a:latin typeface="Century Gothic" panose="020B0502020202020204" pitchFamily="34" charset="0"/>
              </a:rPr>
              <a:t>For Medicare and Fully Funded lines of business bill:</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rPr>
              <a:t>CDC diagnostic lab test</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U0001</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rPr>
              <a:t>Non-CDC diagnostic lab test (depending on method used)</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U0002</a:t>
            </a:r>
          </a:p>
          <a:p>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528DC517-15A0-D742-AB4A-479682E3E4F2}"/>
              </a:ext>
            </a:extLst>
          </p:cNvPr>
          <p:cNvSpPr txBox="1"/>
          <p:nvPr/>
        </p:nvSpPr>
        <p:spPr>
          <a:xfrm>
            <a:off x="402336" y="274320"/>
            <a:ext cx="5214569"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Coronavirus Testing Codes</a:t>
            </a:r>
          </a:p>
        </p:txBody>
      </p:sp>
      <p:pic>
        <p:nvPicPr>
          <p:cNvPr id="11" name="Picture 10">
            <a:extLst>
              <a:ext uri="{FF2B5EF4-FFF2-40B4-BE49-F238E27FC236}">
                <a16:creationId xmlns="" xmlns:a16="http://schemas.microsoft.com/office/drawing/2014/main" id="{3A04B0BE-9F40-994F-ABA8-48BA92739F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4AF050B9-2A90-464D-B990-93521B0516D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34F0542-A0BF-3E43-9AEC-B1A4DE511628}"/>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0F2E4EF6-05AE-9742-8B6D-628492CF59EC}"/>
              </a:ext>
            </a:extLst>
          </p:cNvPr>
          <p:cNvSpPr>
            <a:spLocks noGrp="1"/>
          </p:cNvSpPr>
          <p:nvPr>
            <p:ph type="sldNum" sz="quarter" idx="12"/>
          </p:nvPr>
        </p:nvSpPr>
        <p:spPr/>
        <p:txBody>
          <a:bodyPr/>
          <a:lstStyle/>
          <a:p>
            <a:fld id="{E7CACC7C-73F8-3041-9AF3-405B3B72D595}" type="slidenum">
              <a:rPr lang="en-US" smtClean="0"/>
              <a:t>31</a:t>
            </a:fld>
            <a:endParaRPr lang="en-US"/>
          </a:p>
        </p:txBody>
      </p:sp>
    </p:spTree>
    <p:extLst>
      <p:ext uri="{BB962C8B-B14F-4D97-AF65-F5344CB8AC3E}">
        <p14:creationId xmlns:p14="http://schemas.microsoft.com/office/powerpoint/2010/main" val="3400364868"/>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4782312"/>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rPr>
              <a:t>Effective on or after DOS </a:t>
            </a:r>
            <a:r>
              <a:rPr lang="en-US" sz="2000" b="1" dirty="0">
                <a:solidFill>
                  <a:srgbClr val="53575A"/>
                </a:solidFill>
                <a:latin typeface="Century Gothic" panose="020B0502020202020204" pitchFamily="34" charset="0"/>
              </a:rPr>
              <a:t>3/13/2020</a:t>
            </a:r>
            <a:r>
              <a:rPr lang="en-US" sz="2000" dirty="0">
                <a:solidFill>
                  <a:srgbClr val="53575A"/>
                </a:solidFill>
                <a:latin typeface="Century Gothic" panose="020B0502020202020204" pitchFamily="34" charset="0"/>
              </a:rPr>
              <a:t>, Medicare and Fully Funded lines of business may bill:</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ndParaRPr>
          </a:p>
          <a:p>
            <a:pPr marL="342882" indent="-342882">
              <a:buFont typeface="Arial" panose="020B0604020202020204" pitchFamily="34" charset="0"/>
              <a:buChar char="•"/>
            </a:pPr>
            <a:r>
              <a:rPr lang="en-US" sz="2000" dirty="0">
                <a:solidFill>
                  <a:srgbClr val="53575A"/>
                </a:solidFill>
                <a:latin typeface="Century Gothic" panose="020B0502020202020204" pitchFamily="34" charset="0"/>
              </a:rPr>
              <a:t>Non-CDC diagnostic lab test (depending on method used)</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CPT 87635  </a:t>
            </a:r>
          </a:p>
          <a:p>
            <a:endParaRPr lang="en-US" sz="2000" dirty="0">
              <a:solidFill>
                <a:srgbClr val="53575A"/>
              </a:solidFill>
              <a:latin typeface="Century Gothic" panose="020B0502020202020204" pitchFamily="34" charset="0"/>
            </a:endParaRPr>
          </a:p>
          <a:p>
            <a:r>
              <a:rPr lang="en-US" sz="2000" dirty="0">
                <a:solidFill>
                  <a:srgbClr val="53575A"/>
                </a:solidFill>
                <a:latin typeface="Century Gothic" panose="020B0502020202020204" pitchFamily="34" charset="0"/>
              </a:rPr>
              <a:t>No copayments are applied</a:t>
            </a:r>
          </a:p>
          <a:p>
            <a:endParaRPr lang="en-US" sz="2000" dirty="0">
              <a:solidFill>
                <a:srgbClr val="53575A"/>
              </a:solidFill>
              <a:latin typeface="Century Gothic" panose="020B0502020202020204" pitchFamily="34" charset="0"/>
            </a:endParaRPr>
          </a:p>
          <a:p>
            <a:r>
              <a:rPr lang="en-US" sz="2000" dirty="0">
                <a:solidFill>
                  <a:srgbClr val="53575A"/>
                </a:solidFill>
                <a:latin typeface="Century Gothic" panose="020B0502020202020204" pitchFamily="34" charset="0"/>
              </a:rPr>
              <a:t>Drive thru coronavirus testing bill place of service code O2</a:t>
            </a:r>
          </a:p>
          <a:p>
            <a:endParaRPr lang="en-US" sz="2000" dirty="0">
              <a:solidFill>
                <a:srgbClr val="53575A"/>
              </a:solidFill>
              <a:latin typeface="Century Gothic" panose="020B0502020202020204" pitchFamily="34" charset="0"/>
            </a:endParaRPr>
          </a:p>
          <a:p>
            <a:r>
              <a:rPr lang="en-US" sz="2000" dirty="0">
                <a:solidFill>
                  <a:srgbClr val="53575A"/>
                </a:solidFill>
                <a:latin typeface="Century Gothic" panose="020B0502020202020204" pitchFamily="34" charset="0"/>
              </a:rPr>
              <a:t>Testing permitted by a home health nurse for Medicare patients in home health during a covered visit.</a:t>
            </a:r>
          </a:p>
          <a:p>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936ACB2A-6161-EA49-9B98-B8BE58DDD6E7}"/>
              </a:ext>
            </a:extLst>
          </p:cNvPr>
          <p:cNvSpPr txBox="1"/>
          <p:nvPr/>
        </p:nvSpPr>
        <p:spPr>
          <a:xfrm>
            <a:off x="402336" y="274320"/>
            <a:ext cx="5214569"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Coronavirus Testing Codes</a:t>
            </a:r>
          </a:p>
        </p:txBody>
      </p:sp>
      <p:pic>
        <p:nvPicPr>
          <p:cNvPr id="11" name="Picture 10">
            <a:extLst>
              <a:ext uri="{FF2B5EF4-FFF2-40B4-BE49-F238E27FC236}">
                <a16:creationId xmlns="" xmlns:a16="http://schemas.microsoft.com/office/drawing/2014/main" id="{F5C2BCD0-7A3F-184D-B891-6A15AC5E2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624D1703-0007-1F45-9AAE-7ADB59E4CBC5}"/>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2F2AAE4-63BF-314F-8E37-342D0E743F87}"/>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10E780FB-EE09-C94F-91D2-F9B3C6BBC5F8}"/>
              </a:ext>
            </a:extLst>
          </p:cNvPr>
          <p:cNvSpPr>
            <a:spLocks noGrp="1"/>
          </p:cNvSpPr>
          <p:nvPr>
            <p:ph type="sldNum" sz="quarter" idx="12"/>
          </p:nvPr>
        </p:nvSpPr>
        <p:spPr/>
        <p:txBody>
          <a:bodyPr/>
          <a:lstStyle/>
          <a:p>
            <a:fld id="{E7CACC7C-73F8-3041-9AF3-405B3B72D595}" type="slidenum">
              <a:rPr lang="en-US" smtClean="0"/>
              <a:t>32</a:t>
            </a:fld>
            <a:endParaRPr lang="en-US"/>
          </a:p>
        </p:txBody>
      </p:sp>
    </p:spTree>
    <p:extLst>
      <p:ext uri="{BB962C8B-B14F-4D97-AF65-F5344CB8AC3E}">
        <p14:creationId xmlns:p14="http://schemas.microsoft.com/office/powerpoint/2010/main" val="3874120656"/>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3" y="4076"/>
            <a:ext cx="12191997" cy="6858000"/>
          </a:xfrm>
          <a:prstGeom prst="rect">
            <a:avLst/>
          </a:prstGeom>
        </p:spPr>
      </p:pic>
      <p:pic>
        <p:nvPicPr>
          <p:cNvPr id="9" name="Picture 8">
            <a:extLst>
              <a:ext uri="{FF2B5EF4-FFF2-40B4-BE49-F238E27FC236}">
                <a16:creationId xmlns="" xmlns:a16="http://schemas.microsoft.com/office/drawing/2014/main" id="{6C88CBF3-D9E8-FD4A-9DAF-BE16A8365A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55B08C27-7135-7E41-AD55-14ACC809B125}"/>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668EB3BD-5A88-A249-B254-152BDBC8DBD6}"/>
              </a:ext>
            </a:extLst>
          </p:cNvPr>
          <p:cNvSpPr txBox="1"/>
          <p:nvPr/>
        </p:nvSpPr>
        <p:spPr>
          <a:xfrm>
            <a:off x="5019718" y="2407564"/>
            <a:ext cx="6261903" cy="276998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Medicaid Coronavirus Testing Codes</a:t>
            </a:r>
          </a:p>
        </p:txBody>
      </p:sp>
      <p:sp>
        <p:nvSpPr>
          <p:cNvPr id="4" name="Slide Number Placeholder 3">
            <a:extLst>
              <a:ext uri="{FF2B5EF4-FFF2-40B4-BE49-F238E27FC236}">
                <a16:creationId xmlns="" xmlns:a16="http://schemas.microsoft.com/office/drawing/2014/main" id="{667E8A9F-DCA0-F042-8191-F56D33F14AAC}"/>
              </a:ext>
            </a:extLst>
          </p:cNvPr>
          <p:cNvSpPr>
            <a:spLocks noGrp="1"/>
          </p:cNvSpPr>
          <p:nvPr>
            <p:ph type="sldNum" sz="quarter" idx="12"/>
          </p:nvPr>
        </p:nvSpPr>
        <p:spPr/>
        <p:txBody>
          <a:bodyPr/>
          <a:lstStyle/>
          <a:p>
            <a:fld id="{E7CACC7C-73F8-3041-9AF3-405B3B72D595}" type="slidenum">
              <a:rPr lang="en-US" smtClean="0">
                <a:solidFill>
                  <a:schemeClr val="bg1"/>
                </a:solidFill>
              </a:rPr>
              <a:t>33</a:t>
            </a:fld>
            <a:endParaRPr lang="en-US">
              <a:solidFill>
                <a:schemeClr val="bg1"/>
              </a:solidFill>
            </a:endParaRPr>
          </a:p>
        </p:txBody>
      </p:sp>
    </p:spTree>
    <p:extLst>
      <p:ext uri="{BB962C8B-B14F-4D97-AF65-F5344CB8AC3E}">
        <p14:creationId xmlns:p14="http://schemas.microsoft.com/office/powerpoint/2010/main" val="2652948942"/>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4782312"/>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rPr>
              <a:t>The following coronavirus testing codes may be submitted for Medicaid members for dates of service on or after </a:t>
            </a:r>
            <a:r>
              <a:rPr lang="en-US" sz="2000" b="1" dirty="0">
                <a:solidFill>
                  <a:srgbClr val="53575A"/>
                </a:solidFill>
                <a:latin typeface="Century Gothic" panose="020B0502020202020204" pitchFamily="34" charset="0"/>
              </a:rPr>
              <a:t>2/4/2020</a:t>
            </a:r>
            <a:r>
              <a:rPr lang="en-US" sz="2000" dirty="0">
                <a:solidFill>
                  <a:srgbClr val="53575A"/>
                </a:solidFill>
                <a:latin typeface="Century Gothic" panose="020B0502020202020204" pitchFamily="34" charset="0"/>
              </a:rPr>
              <a:t>:</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U0001</a:t>
            </a:r>
          </a:p>
          <a:p>
            <a:pPr marL="800060" lvl="1" indent="-342882">
              <a:buFont typeface="Arial" panose="020B0604020202020204" pitchFamily="34" charset="0"/>
              <a:buChar char="•"/>
            </a:pPr>
            <a:r>
              <a:rPr lang="en-US" sz="2000" dirty="0" smtClean="0">
                <a:solidFill>
                  <a:srgbClr val="53575A"/>
                </a:solidFill>
                <a:latin typeface="Century Gothic" panose="020B0502020202020204" pitchFamily="34" charset="0"/>
              </a:rPr>
              <a:t>U0002</a:t>
            </a:r>
            <a:endParaRPr lang="en-US" sz="2000" dirty="0">
              <a:solidFill>
                <a:srgbClr val="53575A"/>
              </a:solidFill>
              <a:latin typeface="Century Gothic" panose="020B0502020202020204" pitchFamily="34" charset="0"/>
            </a:endParaRPr>
          </a:p>
          <a:p>
            <a:r>
              <a:rPr lang="en-US" sz="2000" dirty="0" smtClean="0">
                <a:solidFill>
                  <a:srgbClr val="53575A"/>
                </a:solidFill>
                <a:latin typeface="Century Gothic" panose="020B0502020202020204" pitchFamily="34" charset="0"/>
              </a:rPr>
              <a:t>The </a:t>
            </a:r>
            <a:r>
              <a:rPr lang="en-US" sz="2000" dirty="0">
                <a:solidFill>
                  <a:srgbClr val="53575A"/>
                </a:solidFill>
                <a:latin typeface="Century Gothic" panose="020B0502020202020204" pitchFamily="34" charset="0"/>
              </a:rPr>
              <a:t>following codes were approved for DOS on or after </a:t>
            </a:r>
            <a:r>
              <a:rPr lang="en-US" sz="2000" b="1" dirty="0">
                <a:solidFill>
                  <a:srgbClr val="53575A"/>
                </a:solidFill>
                <a:latin typeface="Century Gothic" panose="020B0502020202020204" pitchFamily="34" charset="0"/>
              </a:rPr>
              <a:t>3/1/2020</a:t>
            </a:r>
            <a:r>
              <a:rPr lang="en-US" sz="2000" dirty="0">
                <a:solidFill>
                  <a:srgbClr val="53575A"/>
                </a:solidFill>
                <a:latin typeface="Century Gothic" panose="020B0502020202020204" pitchFamily="34" charset="0"/>
              </a:rPr>
              <a:t>:</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G2023</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G2024, SNF or lab on behalf of a home health agency</a:t>
            </a:r>
          </a:p>
          <a:p>
            <a:r>
              <a:rPr lang="en-US" sz="2000" dirty="0" smtClean="0">
                <a:solidFill>
                  <a:srgbClr val="53575A"/>
                </a:solidFill>
                <a:latin typeface="Century Gothic" panose="020B0502020202020204" pitchFamily="34" charset="0"/>
              </a:rPr>
              <a:t>The </a:t>
            </a:r>
            <a:r>
              <a:rPr lang="en-US" sz="2000" dirty="0">
                <a:solidFill>
                  <a:srgbClr val="53575A"/>
                </a:solidFill>
                <a:latin typeface="Century Gothic" panose="020B0502020202020204" pitchFamily="34" charset="0"/>
              </a:rPr>
              <a:t>following code was approved for DOS on or after </a:t>
            </a:r>
            <a:r>
              <a:rPr lang="en-US" sz="2000" b="1" dirty="0">
                <a:solidFill>
                  <a:srgbClr val="53575A"/>
                </a:solidFill>
                <a:latin typeface="Century Gothic" panose="020B0502020202020204" pitchFamily="34" charset="0"/>
              </a:rPr>
              <a:t>3/13/2020</a:t>
            </a:r>
            <a:r>
              <a:rPr lang="en-US" sz="2000" dirty="0">
                <a:solidFill>
                  <a:srgbClr val="53575A"/>
                </a:solidFill>
                <a:latin typeface="Century Gothic" panose="020B0502020202020204" pitchFamily="34" charset="0"/>
              </a:rPr>
              <a:t>: </a:t>
            </a:r>
          </a:p>
          <a:p>
            <a:pPr marL="800060" lvl="1" indent="-342882">
              <a:buFont typeface="Arial" panose="020B0604020202020204" pitchFamily="34" charset="0"/>
              <a:buChar char="•"/>
            </a:pPr>
            <a:r>
              <a:rPr lang="en-US" sz="2000" dirty="0">
                <a:solidFill>
                  <a:srgbClr val="53575A"/>
                </a:solidFill>
                <a:latin typeface="Century Gothic" panose="020B0502020202020204" pitchFamily="34" charset="0"/>
              </a:rPr>
              <a:t>CPT 87635  </a:t>
            </a:r>
          </a:p>
          <a:p>
            <a:r>
              <a:rPr lang="en-US" sz="2000" dirty="0" smtClean="0">
                <a:solidFill>
                  <a:srgbClr val="53575A"/>
                </a:solidFill>
                <a:latin typeface="Century Gothic" panose="020B0502020202020204" pitchFamily="34" charset="0"/>
              </a:rPr>
              <a:t>Effective with DOS on or after </a:t>
            </a:r>
            <a:r>
              <a:rPr lang="en-US" sz="2000" b="1" dirty="0" smtClean="0">
                <a:solidFill>
                  <a:srgbClr val="53575A"/>
                </a:solidFill>
                <a:latin typeface="Century Gothic" panose="020B0502020202020204" pitchFamily="34" charset="0"/>
              </a:rPr>
              <a:t>3/18/2020</a:t>
            </a:r>
            <a:r>
              <a:rPr lang="en-US" sz="2000" dirty="0" smtClean="0">
                <a:solidFill>
                  <a:srgbClr val="53575A"/>
                </a:solidFill>
                <a:latin typeface="Century Gothic" panose="020B0502020202020204" pitchFamily="34" charset="0"/>
              </a:rPr>
              <a:t> the following testing codes were approved:</a:t>
            </a: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rPr>
              <a:t>U0003 </a:t>
            </a:r>
          </a:p>
          <a:p>
            <a:pPr marL="952485" lvl="1" indent="-342900">
              <a:buFont typeface="Arial" panose="020B0604020202020204" pitchFamily="34" charset="0"/>
              <a:buChar char="•"/>
            </a:pPr>
            <a:r>
              <a:rPr lang="en-US" sz="2000" dirty="0" smtClean="0">
                <a:solidFill>
                  <a:srgbClr val="53575A"/>
                </a:solidFill>
                <a:latin typeface="Century Gothic" panose="020B0502020202020204" pitchFamily="34" charset="0"/>
              </a:rPr>
              <a:t>U0004</a:t>
            </a:r>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a:p>
            <a:pPr>
              <a:spcAft>
                <a:spcPts val="1200"/>
              </a:spcAft>
            </a:pPr>
            <a:r>
              <a:rPr lang="en-US" sz="2000" dirty="0">
                <a:solidFill>
                  <a:srgbClr val="53575A"/>
                </a:solidFill>
                <a:latin typeface="Century Gothic" panose="020B0502020202020204" pitchFamily="34" charset="0"/>
              </a:rPr>
              <a:t>No copayments are </a:t>
            </a:r>
            <a:r>
              <a:rPr lang="en-US" sz="2000" dirty="0" smtClean="0">
                <a:solidFill>
                  <a:srgbClr val="53575A"/>
                </a:solidFill>
                <a:latin typeface="Century Gothic" panose="020B0502020202020204" pitchFamily="34" charset="0"/>
              </a:rPr>
              <a:t>applied</a:t>
            </a:r>
            <a:endParaRPr lang="en-US" sz="2000" dirty="0">
              <a:solidFill>
                <a:srgbClr val="53575A"/>
              </a:solidFill>
              <a:latin typeface="Century Gothic" panose="020B0502020202020204" pitchFamily="34" charset="0"/>
            </a:endParaRPr>
          </a:p>
          <a:p>
            <a:pPr>
              <a:spcAft>
                <a:spcPts val="600"/>
              </a:spcAft>
            </a:pPr>
            <a:r>
              <a:rPr lang="en-US" sz="2000" dirty="0">
                <a:solidFill>
                  <a:srgbClr val="53575A"/>
                </a:solidFill>
                <a:latin typeface="Century Gothic" panose="020B0502020202020204" pitchFamily="34" charset="0"/>
              </a:rPr>
              <a:t>Drive through coronavirus testing bill place of service code O2</a:t>
            </a:r>
          </a:p>
          <a:p>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A9B72EE1-D623-444D-AD3C-2B1CF13FA08E}"/>
              </a:ext>
            </a:extLst>
          </p:cNvPr>
          <p:cNvSpPr txBox="1"/>
          <p:nvPr/>
        </p:nvSpPr>
        <p:spPr>
          <a:xfrm>
            <a:off x="402336" y="274320"/>
            <a:ext cx="7277633"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Medicaid Coronavirus Testing Codes</a:t>
            </a:r>
          </a:p>
        </p:txBody>
      </p:sp>
      <p:pic>
        <p:nvPicPr>
          <p:cNvPr id="11" name="Picture 10">
            <a:extLst>
              <a:ext uri="{FF2B5EF4-FFF2-40B4-BE49-F238E27FC236}">
                <a16:creationId xmlns="" xmlns:a16="http://schemas.microsoft.com/office/drawing/2014/main" id="{4BF1E216-6A84-8F42-A69B-401FFAC67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70D16CD5-38D4-B04B-91F7-FA3ADAF6C57C}"/>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CB3ED83-97C2-4B47-A45B-AD68465DCA4F}"/>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91D616F0-E6E4-6640-9CF2-1416AC0B2A1C}"/>
              </a:ext>
            </a:extLst>
          </p:cNvPr>
          <p:cNvSpPr>
            <a:spLocks noGrp="1"/>
          </p:cNvSpPr>
          <p:nvPr>
            <p:ph type="sldNum" sz="quarter" idx="12"/>
          </p:nvPr>
        </p:nvSpPr>
        <p:spPr/>
        <p:txBody>
          <a:bodyPr/>
          <a:lstStyle/>
          <a:p>
            <a:fld id="{E7CACC7C-73F8-3041-9AF3-405B3B72D595}" type="slidenum">
              <a:rPr lang="en-US" smtClean="0"/>
              <a:t>34</a:t>
            </a:fld>
            <a:endParaRPr lang="en-US"/>
          </a:p>
        </p:txBody>
      </p:sp>
    </p:spTree>
    <p:extLst>
      <p:ext uri="{BB962C8B-B14F-4D97-AF65-F5344CB8AC3E}">
        <p14:creationId xmlns:p14="http://schemas.microsoft.com/office/powerpoint/2010/main" val="3865455048"/>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4" y="2733"/>
            <a:ext cx="12191996" cy="6858000"/>
          </a:xfrm>
          <a:prstGeom prst="rect">
            <a:avLst/>
          </a:prstGeom>
        </p:spPr>
      </p:pic>
      <p:pic>
        <p:nvPicPr>
          <p:cNvPr id="9" name="Picture 8">
            <a:extLst>
              <a:ext uri="{FF2B5EF4-FFF2-40B4-BE49-F238E27FC236}">
                <a16:creationId xmlns="" xmlns:a16="http://schemas.microsoft.com/office/drawing/2014/main" id="{889EEC0A-D56F-7244-B288-B92AC74203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0CC711D7-4472-7140-A7B4-166E0C316241}"/>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F84EAE0-30DB-7442-AD87-5963EF9B316C}"/>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smtClean="0">
                <a:solidFill>
                  <a:srgbClr val="54585A"/>
                </a:solidFill>
                <a:latin typeface="Century Gothic"/>
                <a:cs typeface="Century Gothic"/>
              </a:rPr>
              <a:t>Medicaid NEMT &amp;COVID-19</a:t>
            </a:r>
            <a:endParaRPr lang="en-US" sz="6000" dirty="0">
              <a:solidFill>
                <a:srgbClr val="54585A"/>
              </a:solidFill>
              <a:latin typeface="Century Gothic"/>
              <a:cs typeface="Century Gothic"/>
            </a:endParaRPr>
          </a:p>
        </p:txBody>
      </p:sp>
      <p:sp>
        <p:nvSpPr>
          <p:cNvPr id="4" name="Slide Number Placeholder 3">
            <a:extLst>
              <a:ext uri="{FF2B5EF4-FFF2-40B4-BE49-F238E27FC236}">
                <a16:creationId xmlns="" xmlns:a16="http://schemas.microsoft.com/office/drawing/2014/main" id="{FD547ED1-91BF-5041-9F74-15DF1C300196}"/>
              </a:ext>
            </a:extLst>
          </p:cNvPr>
          <p:cNvSpPr>
            <a:spLocks noGrp="1"/>
          </p:cNvSpPr>
          <p:nvPr>
            <p:ph type="sldNum" sz="quarter" idx="12"/>
          </p:nvPr>
        </p:nvSpPr>
        <p:spPr/>
        <p:txBody>
          <a:bodyPr/>
          <a:lstStyle/>
          <a:p>
            <a:fld id="{E7CACC7C-73F8-3041-9AF3-405B3B72D595}" type="slidenum">
              <a:rPr lang="en-US" smtClean="0">
                <a:solidFill>
                  <a:schemeClr val="bg1"/>
                </a:solidFill>
              </a:rPr>
              <a:t>35</a:t>
            </a:fld>
            <a:endParaRPr lang="en-US" dirty="0">
              <a:solidFill>
                <a:schemeClr val="bg1"/>
              </a:solidFill>
            </a:endParaRPr>
          </a:p>
        </p:txBody>
      </p:sp>
    </p:spTree>
    <p:extLst>
      <p:ext uri="{BB962C8B-B14F-4D97-AF65-F5344CB8AC3E}">
        <p14:creationId xmlns:p14="http://schemas.microsoft.com/office/powerpoint/2010/main" val="464197468"/>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C65D8C9-9064-294B-B8D5-C1F0CFD8D3AD}"/>
              </a:ext>
            </a:extLst>
          </p:cNvPr>
          <p:cNvSpPr/>
          <p:nvPr/>
        </p:nvSpPr>
        <p:spPr>
          <a:xfrm>
            <a:off x="402336" y="1170433"/>
            <a:ext cx="11402568" cy="4782312"/>
          </a:xfrm>
          <a:prstGeom prst="rect">
            <a:avLst/>
          </a:prstGeom>
        </p:spPr>
        <p:txBody>
          <a:bodyPr wrap="square" lIns="0" tIns="0" rIns="0" bIns="0" numCol="1" spcCol="457200">
            <a:noAutofit/>
          </a:bodyPr>
          <a:lstStyle/>
          <a:p>
            <a:r>
              <a:rPr lang="en-US" sz="2000" dirty="0" smtClean="0">
                <a:solidFill>
                  <a:srgbClr val="53575A"/>
                </a:solidFill>
                <a:latin typeface="Century Gothic" panose="020B0502020202020204" pitchFamily="34" charset="0"/>
              </a:rPr>
              <a:t>THP will arrange ambulance transportation for suspected or confirmed COVID-19 Medicaid members.</a:t>
            </a:r>
          </a:p>
          <a:p>
            <a:endParaRPr lang="en-US" sz="2000" dirty="0" smtClean="0">
              <a:solidFill>
                <a:srgbClr val="53575A"/>
              </a:solidFill>
              <a:latin typeface="Century Gothic" panose="020B0502020202020204" pitchFamily="34" charset="0"/>
            </a:endParaRPr>
          </a:p>
          <a:p>
            <a:r>
              <a:rPr lang="en-US" sz="2000" dirty="0" smtClean="0">
                <a:solidFill>
                  <a:srgbClr val="53575A"/>
                </a:solidFill>
                <a:latin typeface="Century Gothic" panose="020B0502020202020204" pitchFamily="34" charset="0"/>
              </a:rPr>
              <a:t>Providers may assist members by contacting THP on their behalf.  </a:t>
            </a:r>
          </a:p>
          <a:p>
            <a:endParaRPr lang="en-US" sz="2000" dirty="0">
              <a:solidFill>
                <a:srgbClr val="53575A"/>
              </a:solidFill>
              <a:latin typeface="Century Gothic" panose="020B0502020202020204" pitchFamily="34" charset="0"/>
            </a:endParaRPr>
          </a:p>
          <a:p>
            <a:r>
              <a:rPr lang="en-US" sz="2000" dirty="0" smtClean="0">
                <a:solidFill>
                  <a:srgbClr val="53575A"/>
                </a:solidFill>
                <a:latin typeface="Century Gothic" panose="020B0502020202020204" pitchFamily="34" charset="0"/>
              </a:rPr>
              <a:t>Medical necessity will be deemed met due to the isolation requirement for COVID-19 patients.</a:t>
            </a:r>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a:p>
            <a:endParaRPr lang="en-US" sz="2000" dirty="0">
              <a:solidFill>
                <a:srgbClr val="53575A"/>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A9B72EE1-D623-444D-AD3C-2B1CF13FA08E}"/>
              </a:ext>
            </a:extLst>
          </p:cNvPr>
          <p:cNvSpPr txBox="1"/>
          <p:nvPr/>
        </p:nvSpPr>
        <p:spPr>
          <a:xfrm>
            <a:off x="402336" y="274320"/>
            <a:ext cx="7912422" cy="492443"/>
          </a:xfrm>
          <a:prstGeom prst="rect">
            <a:avLst/>
          </a:prstGeom>
          <a:noFill/>
        </p:spPr>
        <p:txBody>
          <a:bodyPr wrap="none" lIns="0" tIns="0" rIns="0" bIns="0" rtlCol="0">
            <a:spAutoFit/>
          </a:bodyPr>
          <a:lstStyle/>
          <a:p>
            <a:r>
              <a:rPr lang="en-US" sz="3200" dirty="0" smtClean="0">
                <a:solidFill>
                  <a:srgbClr val="82BE43"/>
                </a:solidFill>
                <a:latin typeface="Century Gothic"/>
                <a:cs typeface="Century Gothic"/>
              </a:rPr>
              <a:t>Non-Emergency Medical Transportation</a:t>
            </a:r>
            <a:endParaRPr lang="en-US" sz="3200" dirty="0">
              <a:solidFill>
                <a:srgbClr val="82BE43"/>
              </a:solidFill>
              <a:latin typeface="Century Gothic"/>
              <a:cs typeface="Century Gothic"/>
            </a:endParaRPr>
          </a:p>
        </p:txBody>
      </p:sp>
      <p:pic>
        <p:nvPicPr>
          <p:cNvPr id="11" name="Picture 10">
            <a:extLst>
              <a:ext uri="{FF2B5EF4-FFF2-40B4-BE49-F238E27FC236}">
                <a16:creationId xmlns="" xmlns:a16="http://schemas.microsoft.com/office/drawing/2014/main" id="{4BF1E216-6A84-8F42-A69B-401FFAC67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70D16CD5-38D4-B04B-91F7-FA3ADAF6C57C}"/>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CB3ED83-97C2-4B47-A45B-AD68465DCA4F}"/>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91D616F0-E6E4-6640-9CF2-1416AC0B2A1C}"/>
              </a:ext>
            </a:extLst>
          </p:cNvPr>
          <p:cNvSpPr>
            <a:spLocks noGrp="1"/>
          </p:cNvSpPr>
          <p:nvPr>
            <p:ph type="sldNum" sz="quarter" idx="12"/>
          </p:nvPr>
        </p:nvSpPr>
        <p:spPr/>
        <p:txBody>
          <a:bodyPr/>
          <a:lstStyle/>
          <a:p>
            <a:fld id="{E7CACC7C-73F8-3041-9AF3-405B3B72D595}" type="slidenum">
              <a:rPr lang="en-US" smtClean="0"/>
              <a:t>36</a:t>
            </a:fld>
            <a:endParaRPr lang="en-US"/>
          </a:p>
        </p:txBody>
      </p:sp>
    </p:spTree>
    <p:extLst>
      <p:ext uri="{BB962C8B-B14F-4D97-AF65-F5344CB8AC3E}">
        <p14:creationId xmlns:p14="http://schemas.microsoft.com/office/powerpoint/2010/main" val="1273874112"/>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4" y="2733"/>
            <a:ext cx="12191996" cy="6858000"/>
          </a:xfrm>
          <a:prstGeom prst="rect">
            <a:avLst/>
          </a:prstGeom>
        </p:spPr>
      </p:pic>
      <p:pic>
        <p:nvPicPr>
          <p:cNvPr id="9" name="Picture 8">
            <a:extLst>
              <a:ext uri="{FF2B5EF4-FFF2-40B4-BE49-F238E27FC236}">
                <a16:creationId xmlns="" xmlns:a16="http://schemas.microsoft.com/office/drawing/2014/main" id="{889EEC0A-D56F-7244-B288-B92AC74203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0CC711D7-4472-7140-A7B4-166E0C316241}"/>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F84EAE0-30DB-7442-AD87-5963EF9B316C}"/>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COVID-19 Resources</a:t>
            </a:r>
          </a:p>
        </p:txBody>
      </p:sp>
      <p:sp>
        <p:nvSpPr>
          <p:cNvPr id="4" name="Slide Number Placeholder 3">
            <a:extLst>
              <a:ext uri="{FF2B5EF4-FFF2-40B4-BE49-F238E27FC236}">
                <a16:creationId xmlns="" xmlns:a16="http://schemas.microsoft.com/office/drawing/2014/main" id="{FD547ED1-91BF-5041-9F74-15DF1C300196}"/>
              </a:ext>
            </a:extLst>
          </p:cNvPr>
          <p:cNvSpPr>
            <a:spLocks noGrp="1"/>
          </p:cNvSpPr>
          <p:nvPr>
            <p:ph type="sldNum" sz="quarter" idx="12"/>
          </p:nvPr>
        </p:nvSpPr>
        <p:spPr/>
        <p:txBody>
          <a:bodyPr/>
          <a:lstStyle/>
          <a:p>
            <a:fld id="{E7CACC7C-73F8-3041-9AF3-405B3B72D595}" type="slidenum">
              <a:rPr lang="en-US" smtClean="0">
                <a:solidFill>
                  <a:schemeClr val="bg1"/>
                </a:solidFill>
              </a:rPr>
              <a:t>37</a:t>
            </a:fld>
            <a:endParaRPr lang="en-US" dirty="0">
              <a:solidFill>
                <a:schemeClr val="bg1"/>
              </a:solidFill>
            </a:endParaRPr>
          </a:p>
        </p:txBody>
      </p:sp>
    </p:spTree>
    <p:extLst>
      <p:ext uri="{BB962C8B-B14F-4D97-AF65-F5344CB8AC3E}">
        <p14:creationId xmlns:p14="http://schemas.microsoft.com/office/powerpoint/2010/main" val="1251673930"/>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1008973-2210-5C46-B4A5-BA47A5340928}"/>
              </a:ext>
            </a:extLst>
          </p:cNvPr>
          <p:cNvSpPr/>
          <p:nvPr/>
        </p:nvSpPr>
        <p:spPr>
          <a:xfrm>
            <a:off x="402334" y="1746504"/>
            <a:ext cx="11402568" cy="4782312"/>
          </a:xfrm>
          <a:prstGeom prst="rect">
            <a:avLst/>
          </a:prstGeom>
        </p:spPr>
        <p:txBody>
          <a:bodyPr wrap="square" lIns="0" tIns="0" rIns="0" bIns="0" numCol="1" spcCol="457200">
            <a:noAutofit/>
          </a:bodyPr>
          <a:lstStyle/>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The Health Plan’s Provider Portal </a:t>
            </a:r>
            <a:r>
              <a:rPr lang="en-US" sz="2000" dirty="0">
                <a:solidFill>
                  <a:srgbClr val="00B050"/>
                </a:solidFill>
                <a:latin typeface="Century Gothic" charset="0"/>
                <a:ea typeface="Century Gothic" charset="0"/>
                <a:cs typeface="Century Gothic" charset="0"/>
                <a:hlinkClick r:id="rId3">
                  <a:extLst>
                    <a:ext uri="{A12FA001-AC4F-418D-AE19-62706E023703}">
                      <ahyp:hlinkClr xmlns="" xmlns:ahyp="http://schemas.microsoft.com/office/drawing/2018/hyperlinkcolor" val="tx"/>
                    </a:ext>
                  </a:extLst>
                </a:hlinkClick>
              </a:rPr>
              <a:t>myplan.healthplan.org </a:t>
            </a:r>
            <a:r>
              <a:rPr lang="en-US" sz="2000" dirty="0">
                <a:solidFill>
                  <a:srgbClr val="54585A"/>
                </a:solidFill>
                <a:latin typeface="Century Gothic" charset="0"/>
                <a:ea typeface="Century Gothic" charset="0"/>
                <a:cs typeface="Century Gothic" charset="0"/>
              </a:rPr>
              <a:t>“Resource Library” “COVID-19</a:t>
            </a:r>
            <a:r>
              <a:rPr lang="en-US" sz="2000" dirty="0" smtClean="0">
                <a:solidFill>
                  <a:srgbClr val="54585A"/>
                </a:solidFill>
                <a:latin typeface="Century Gothic" charset="0"/>
                <a:ea typeface="Century Gothic" charset="0"/>
                <a:cs typeface="Century Gothic" charset="0"/>
              </a:rPr>
              <a:t>”</a:t>
            </a:r>
            <a:endParaRPr lang="en-US" sz="2000" dirty="0">
              <a:solidFill>
                <a:srgbClr val="54585A"/>
              </a:solidFill>
              <a:latin typeface="Century Gothic" charset="0"/>
              <a:ea typeface="Century Gothic" charset="0"/>
              <a:cs typeface="Century Gothic" charset="0"/>
            </a:endParaRP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The Health Plan’s Corporate Website </a:t>
            </a:r>
            <a:r>
              <a:rPr lang="en-US" sz="2000" dirty="0">
                <a:solidFill>
                  <a:srgbClr val="00B050"/>
                </a:solidFill>
                <a:latin typeface="Century Gothic" panose="020B0502020202020204" pitchFamily="34" charset="0"/>
                <a:hlinkClick r:id="rId4">
                  <a:extLst>
                    <a:ext uri="{A12FA001-AC4F-418D-AE19-62706E023703}">
                      <ahyp:hlinkClr xmlns="" xmlns:ahyp="http://schemas.microsoft.com/office/drawing/2018/hyperlinkcolor" val="tx"/>
                    </a:ext>
                  </a:extLst>
                </a:hlinkClick>
              </a:rPr>
              <a:t>https://</a:t>
            </a:r>
            <a:r>
              <a:rPr lang="en-US" sz="2000" dirty="0" smtClean="0">
                <a:solidFill>
                  <a:srgbClr val="00B050"/>
                </a:solidFill>
                <a:latin typeface="Century Gothic" panose="020B0502020202020204" pitchFamily="34" charset="0"/>
                <a:hlinkClick r:id="rId4">
                  <a:extLst>
                    <a:ext uri="{A12FA001-AC4F-418D-AE19-62706E023703}">
                      <ahyp:hlinkClr xmlns="" xmlns:ahyp="http://schemas.microsoft.com/office/drawing/2018/hyperlinkcolor" val="tx"/>
                    </a:ext>
                  </a:extLst>
                </a:hlinkClick>
              </a:rPr>
              <a:t>healthplan.org/important-covid-19-information</a:t>
            </a:r>
            <a:endParaRPr lang="en-US" sz="2000" dirty="0">
              <a:solidFill>
                <a:srgbClr val="54585A"/>
              </a:solidFill>
              <a:latin typeface="Century Gothic" charset="0"/>
              <a:ea typeface="Century Gothic" charset="0"/>
              <a:cs typeface="Century Gothic" charset="0"/>
            </a:endParaRP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Centers for Medicare and Medicaid Services Current Emergencies: </a:t>
            </a:r>
            <a:r>
              <a:rPr lang="en-US" sz="2000" u="sng" dirty="0">
                <a:solidFill>
                  <a:srgbClr val="00B050"/>
                </a:solidFill>
                <a:latin typeface="Century Gothic" charset="0"/>
                <a:ea typeface="Century Gothic" charset="0"/>
                <a:cs typeface="Century Gothic" charset="0"/>
                <a:hlinkClick r:id="rId5">
                  <a:extLst>
                    <a:ext uri="{A12FA001-AC4F-418D-AE19-62706E023703}">
                      <ahyp:hlinkClr xmlns="" xmlns:ahyp="http://schemas.microsoft.com/office/drawing/2018/hyperlinkcolor" val="tx"/>
                    </a:ext>
                  </a:extLst>
                </a:hlinkClick>
              </a:rPr>
              <a:t>https://</a:t>
            </a:r>
            <a:r>
              <a:rPr lang="en-US" sz="2000" u="sng" dirty="0" smtClean="0">
                <a:solidFill>
                  <a:srgbClr val="00B050"/>
                </a:solidFill>
                <a:latin typeface="Century Gothic" charset="0"/>
                <a:ea typeface="Century Gothic" charset="0"/>
                <a:cs typeface="Century Gothic" charset="0"/>
                <a:hlinkClick r:id="rId6"/>
              </a:rPr>
              <a:t>www.cms.gov/About-CMS/Agency-Information/Emergency/EPRO/Current-Emergencies/Current-Emergencies-page</a:t>
            </a:r>
            <a:endParaRPr lang="en-US" sz="2000" dirty="0">
              <a:solidFill>
                <a:srgbClr val="54585A"/>
              </a:solidFill>
              <a:latin typeface="Century Gothic" charset="0"/>
              <a:ea typeface="Century Gothic" charset="0"/>
              <a:cs typeface="Century Gothic" charset="0"/>
            </a:endParaRP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Bureau for Medical Services COVID-19 Alerts and Updates: </a:t>
            </a:r>
            <a:r>
              <a:rPr lang="en-US" sz="2000" dirty="0">
                <a:solidFill>
                  <a:srgbClr val="00B050"/>
                </a:solidFill>
                <a:latin typeface="Century Gothic" charset="0"/>
                <a:ea typeface="Century Gothic" charset="0"/>
                <a:cs typeface="Century Gothic" charset="0"/>
                <a:hlinkClick r:id="rId7">
                  <a:extLst>
                    <a:ext uri="{A12FA001-AC4F-418D-AE19-62706E023703}">
                      <ahyp:hlinkClr xmlns="" xmlns:ahyp="http://schemas.microsoft.com/office/drawing/2018/hyperlinkcolor" val="tx"/>
                    </a:ext>
                  </a:extLst>
                </a:hlinkClick>
              </a:rPr>
              <a:t>https://dhhr.wv.gov/bms/Pages/Coronavirus-Disease-2019-(COVID-19)-Alerts-and-Updates.aspx</a:t>
            </a:r>
            <a:endParaRPr lang="en-US" sz="2000" dirty="0">
              <a:solidFill>
                <a:srgbClr val="00B050"/>
              </a:solidFill>
              <a:latin typeface="Century Gothic" charset="0"/>
              <a:ea typeface="Century Gothic" charset="0"/>
              <a:cs typeface="Century Gothic" charset="0"/>
            </a:endParaRPr>
          </a:p>
          <a:p>
            <a:pPr marL="231764" indent="-158743">
              <a:lnSpc>
                <a:spcPct val="114000"/>
              </a:lnSpc>
              <a:spcAft>
                <a:spcPts val="200"/>
              </a:spcAft>
              <a:buFont typeface="Arial" panose="020B0604020202020204" pitchFamily="34" charset="0"/>
              <a:buChar char="•"/>
            </a:pP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6AADB675-1AE1-7F4D-AF2A-8D4E69E617FE}"/>
              </a:ext>
            </a:extLst>
          </p:cNvPr>
          <p:cNvSpPr txBox="1"/>
          <p:nvPr/>
        </p:nvSpPr>
        <p:spPr>
          <a:xfrm>
            <a:off x="402334" y="274320"/>
            <a:ext cx="11402568" cy="984885"/>
          </a:xfrm>
          <a:prstGeom prst="rect">
            <a:avLst/>
          </a:prstGeom>
          <a:noFill/>
        </p:spPr>
        <p:txBody>
          <a:bodyPr wrap="square" lIns="0" tIns="0" rIns="0" bIns="0" rtlCol="0">
            <a:spAutoFit/>
          </a:bodyPr>
          <a:lstStyle/>
          <a:p>
            <a:r>
              <a:rPr lang="en-US" sz="3200" dirty="0">
                <a:solidFill>
                  <a:srgbClr val="82BE43"/>
                </a:solidFill>
                <a:latin typeface="Century Gothic"/>
                <a:cs typeface="Century Gothic"/>
              </a:rPr>
              <a:t>Resources to Give You Up-to-Date </a:t>
            </a:r>
          </a:p>
          <a:p>
            <a:r>
              <a:rPr lang="en-US" sz="3200" dirty="0">
                <a:solidFill>
                  <a:srgbClr val="82BE43"/>
                </a:solidFill>
                <a:latin typeface="Century Gothic"/>
                <a:cs typeface="Century Gothic"/>
              </a:rPr>
              <a:t>Information on COVID-19</a:t>
            </a:r>
          </a:p>
        </p:txBody>
      </p:sp>
      <p:pic>
        <p:nvPicPr>
          <p:cNvPr id="10" name="Picture 9">
            <a:extLst>
              <a:ext uri="{FF2B5EF4-FFF2-40B4-BE49-F238E27FC236}">
                <a16:creationId xmlns="" xmlns:a16="http://schemas.microsoft.com/office/drawing/2014/main" id="{9928881B-AAC0-3549-B23E-264CC631AC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4470A34A-C245-B04D-806E-4CE433064AE9}"/>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3A58237-8380-EB47-B231-F6D1760A0B89}"/>
              </a:ext>
            </a:extLst>
          </p:cNvPr>
          <p:cNvCxnSpPr/>
          <p:nvPr/>
        </p:nvCxnSpPr>
        <p:spPr>
          <a:xfrm>
            <a:off x="402336" y="1382335"/>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A9596F3E-FF96-2E45-BABC-F151FD21DC41}"/>
              </a:ext>
            </a:extLst>
          </p:cNvPr>
          <p:cNvSpPr>
            <a:spLocks noGrp="1"/>
          </p:cNvSpPr>
          <p:nvPr>
            <p:ph type="sldNum" sz="quarter" idx="12"/>
          </p:nvPr>
        </p:nvSpPr>
        <p:spPr/>
        <p:txBody>
          <a:bodyPr/>
          <a:lstStyle/>
          <a:p>
            <a:fld id="{E7CACC7C-73F8-3041-9AF3-405B3B72D595}" type="slidenum">
              <a:rPr lang="en-US" smtClean="0"/>
              <a:t>38</a:t>
            </a:fld>
            <a:endParaRPr lang="en-US"/>
          </a:p>
        </p:txBody>
      </p:sp>
    </p:spTree>
    <p:extLst>
      <p:ext uri="{BB962C8B-B14F-4D97-AF65-F5344CB8AC3E}">
        <p14:creationId xmlns:p14="http://schemas.microsoft.com/office/powerpoint/2010/main" val="492434676"/>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4" y="92075"/>
            <a:ext cx="12191996" cy="6858000"/>
          </a:xfrm>
          <a:prstGeom prst="rect">
            <a:avLst/>
          </a:prstGeom>
        </p:spPr>
      </p:pic>
      <p:pic>
        <p:nvPicPr>
          <p:cNvPr id="9" name="Picture 8">
            <a:extLst>
              <a:ext uri="{FF2B5EF4-FFF2-40B4-BE49-F238E27FC236}">
                <a16:creationId xmlns="" xmlns:a16="http://schemas.microsoft.com/office/drawing/2014/main" id="{F92E4BD4-AAE5-F84F-8F1D-F28FF76778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5FA7B5E2-77C0-994A-B819-87D207D79E02}"/>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BD8DF8A2-5A59-C64A-B66F-F362CBF2D775}"/>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Prior &amp; Retro Authorizations</a:t>
            </a:r>
          </a:p>
        </p:txBody>
      </p:sp>
      <p:sp>
        <p:nvSpPr>
          <p:cNvPr id="4" name="Slide Number Placeholder 3">
            <a:extLst>
              <a:ext uri="{FF2B5EF4-FFF2-40B4-BE49-F238E27FC236}">
                <a16:creationId xmlns="" xmlns:a16="http://schemas.microsoft.com/office/drawing/2014/main" id="{F537EEBD-43C1-024C-859A-580DC4A2FEDB}"/>
              </a:ext>
            </a:extLst>
          </p:cNvPr>
          <p:cNvSpPr>
            <a:spLocks noGrp="1"/>
          </p:cNvSpPr>
          <p:nvPr>
            <p:ph type="sldNum" sz="quarter" idx="12"/>
          </p:nvPr>
        </p:nvSpPr>
        <p:spPr/>
        <p:txBody>
          <a:bodyPr/>
          <a:lstStyle/>
          <a:p>
            <a:fld id="{E7CACC7C-73F8-3041-9AF3-405B3B72D595}" type="slidenum">
              <a:rPr lang="en-US" smtClean="0">
                <a:solidFill>
                  <a:schemeClr val="bg1"/>
                </a:solidFill>
              </a:rPr>
              <a:t>39</a:t>
            </a:fld>
            <a:endParaRPr lang="en-US">
              <a:solidFill>
                <a:schemeClr val="bg1"/>
              </a:solidFill>
            </a:endParaRPr>
          </a:p>
        </p:txBody>
      </p:sp>
    </p:spTree>
    <p:extLst>
      <p:ext uri="{BB962C8B-B14F-4D97-AF65-F5344CB8AC3E}">
        <p14:creationId xmlns:p14="http://schemas.microsoft.com/office/powerpoint/2010/main" val="1637403214"/>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5"/>
            <a:ext cx="12192005" cy="6858005"/>
          </a:xfrm>
          <a:prstGeom prst="rect">
            <a:avLst/>
          </a:prstGeom>
        </p:spPr>
      </p:pic>
      <p:pic>
        <p:nvPicPr>
          <p:cNvPr id="10" name="Picture 9">
            <a:extLst>
              <a:ext uri="{FF2B5EF4-FFF2-40B4-BE49-F238E27FC236}">
                <a16:creationId xmlns="" xmlns:a16="http://schemas.microsoft.com/office/drawing/2014/main" id="{AA199B6B-AF53-2442-AB99-94034976EA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3" name="Straight Connector 12">
            <a:extLst>
              <a:ext uri="{FF2B5EF4-FFF2-40B4-BE49-F238E27FC236}">
                <a16:creationId xmlns="" xmlns:a16="http://schemas.microsoft.com/office/drawing/2014/main" id="{2B06A21A-84CA-944A-9C76-F263F05B3008}"/>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62319FFC-57B2-9942-B8B5-40094C828FE2}"/>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3575A"/>
                </a:solidFill>
                <a:latin typeface="Century Gothic"/>
                <a:cs typeface="Century Gothic"/>
              </a:rPr>
              <a:t>THP &amp; </a:t>
            </a:r>
          </a:p>
          <a:p>
            <a:pPr algn="ctr" defTabSz="685766"/>
            <a:r>
              <a:rPr lang="en-US" sz="6000" dirty="0">
                <a:solidFill>
                  <a:srgbClr val="53575A"/>
                </a:solidFill>
                <a:latin typeface="Century Gothic"/>
                <a:cs typeface="Century Gothic"/>
              </a:rPr>
              <a:t>COVID-19</a:t>
            </a:r>
          </a:p>
        </p:txBody>
      </p:sp>
      <p:sp>
        <p:nvSpPr>
          <p:cNvPr id="5" name="Slide Number Placeholder 4">
            <a:extLst>
              <a:ext uri="{FF2B5EF4-FFF2-40B4-BE49-F238E27FC236}">
                <a16:creationId xmlns="" xmlns:a16="http://schemas.microsoft.com/office/drawing/2014/main" id="{475322C1-DED9-7640-B6B8-6C4095AB9D83}"/>
              </a:ext>
            </a:extLst>
          </p:cNvPr>
          <p:cNvSpPr>
            <a:spLocks noGrp="1"/>
          </p:cNvSpPr>
          <p:nvPr>
            <p:ph type="sldNum" sz="quarter" idx="12"/>
          </p:nvPr>
        </p:nvSpPr>
        <p:spPr/>
        <p:txBody>
          <a:bodyPr/>
          <a:lstStyle/>
          <a:p>
            <a:fld id="{3BEEE0FF-E544-EF46-8AFF-FB1013EDF871}"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1349324626"/>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2"/>
            <a:ext cx="11402567" cy="4782299"/>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Effective December 1, 2019, no pre-authorization is required for the first 20 visits for chiropractic services and the first 20 combined physical therapy (PT) and occupational therapy (OT) visits per event and/or year.</a:t>
            </a:r>
          </a:p>
          <a:p>
            <a:pPr marL="179380" indent="-179380">
              <a:lnSpc>
                <a:spcPct val="114000"/>
              </a:lnSpc>
              <a:spcAft>
                <a:spcPts val="200"/>
              </a:spcAft>
              <a:buFont typeface="Arial" charset="0"/>
              <a:buChar char="•"/>
            </a:pPr>
            <a:r>
              <a:rPr lang="en-US" sz="2000" dirty="0">
                <a:solidFill>
                  <a:srgbClr val="54585A"/>
                </a:solidFill>
                <a:latin typeface="Century Gothic" charset="0"/>
                <a:ea typeface="Century Gothic" charset="0"/>
                <a:cs typeface="Century Gothic" charset="0"/>
              </a:rPr>
              <a:t>Visit limitations for THP Medicaid and Medicare lines of business follow a calendar year.</a:t>
            </a:r>
          </a:p>
          <a:p>
            <a:pPr marL="179380" indent="-179380">
              <a:lnSpc>
                <a:spcPct val="114000"/>
              </a:lnSpc>
              <a:spcAft>
                <a:spcPts val="200"/>
              </a:spcAft>
              <a:buFont typeface="Arial" charset="0"/>
              <a:buChar char="•"/>
            </a:pPr>
            <a:endParaRPr lang="en-US" sz="2000" dirty="0">
              <a:solidFill>
                <a:srgbClr val="54585A"/>
              </a:solidFill>
              <a:latin typeface="Century Gothic" charset="0"/>
              <a:ea typeface="Century Gothic" charset="0"/>
              <a:cs typeface="Century Gothic" charset="0"/>
            </a:endParaRPr>
          </a:p>
          <a:p>
            <a:pPr marL="179380" indent="-179380">
              <a:lnSpc>
                <a:spcPct val="114000"/>
              </a:lnSpc>
              <a:spcAft>
                <a:spcPts val="800"/>
              </a:spcAft>
              <a:buFont typeface="Arial" charset="0"/>
              <a:buChar char="•"/>
            </a:pPr>
            <a:r>
              <a:rPr lang="en-US" sz="2000" dirty="0">
                <a:solidFill>
                  <a:srgbClr val="54585A"/>
                </a:solidFill>
                <a:latin typeface="Century Gothic" charset="0"/>
                <a:ea typeface="Century Gothic" charset="0"/>
                <a:cs typeface="Century Gothic" charset="0"/>
              </a:rPr>
              <a:t>Commercial plan (including HMO, POS, PPO and WV PEIA) visit limitations are based on a contract year.</a:t>
            </a:r>
          </a:p>
          <a:p>
            <a:pPr marL="179380" indent="-179380">
              <a:lnSpc>
                <a:spcPct val="114000"/>
              </a:lnSpc>
              <a:spcAft>
                <a:spcPts val="800"/>
              </a:spcAft>
              <a:buFont typeface="Arial" charset="0"/>
              <a:buChar char="•"/>
            </a:pPr>
            <a:endParaRPr lang="en-US" sz="2000" dirty="0">
              <a:solidFill>
                <a:srgbClr val="54585A"/>
              </a:solidFill>
              <a:latin typeface="Century Gothic" charset="0"/>
              <a:ea typeface="Century Gothic" charset="0"/>
              <a:cs typeface="Century Gothic" charset="0"/>
            </a:endParaRPr>
          </a:p>
          <a:p>
            <a:pPr>
              <a:lnSpc>
                <a:spcPct val="114000"/>
              </a:lnSpc>
              <a:spcAft>
                <a:spcPts val="800"/>
              </a:spcAft>
            </a:pPr>
            <a:r>
              <a:rPr lang="en-US" sz="2000" dirty="0">
                <a:solidFill>
                  <a:srgbClr val="54585A"/>
                </a:solidFill>
                <a:latin typeface="Century Gothic" charset="0"/>
                <a:ea typeface="Century Gothic" charset="0"/>
                <a:cs typeface="Century Gothic" charset="0"/>
              </a:rPr>
              <a:t>Submit pre-authorization requests to Palladian Health beginning with the 21st chiropractic and 21st combined PT/OT visits.</a:t>
            </a:r>
          </a:p>
          <a:p>
            <a:pPr>
              <a:lnSpc>
                <a:spcPct val="114000"/>
              </a:lnSpc>
              <a:spcAft>
                <a:spcPts val="800"/>
              </a:spcAft>
            </a:pPr>
            <a:endParaRPr lang="en-US" sz="2000" dirty="0">
              <a:solidFill>
                <a:srgbClr val="54585A"/>
              </a:solidFill>
              <a:latin typeface="Century Gothic" charset="0"/>
              <a:ea typeface="Century Gothic" charset="0"/>
              <a:cs typeface="Century Gothic" charset="0"/>
            </a:endParaRPr>
          </a:p>
          <a:p>
            <a:pPr marL="228589" indent="-228589">
              <a:lnSpc>
                <a:spcPct val="114000"/>
              </a:lnSpc>
              <a:spcAft>
                <a:spcPts val="800"/>
              </a:spcAft>
              <a:buFont typeface="Arial" charset="0"/>
              <a:buChar char="•"/>
            </a:pPr>
            <a:endParaRPr lang="en-US" sz="2000" dirty="0">
              <a:solidFill>
                <a:srgbClr val="54585A"/>
              </a:solidFill>
              <a:latin typeface="Century Gothic" charset="0"/>
              <a:ea typeface="Century Gothic" charset="0"/>
              <a:cs typeface="Century Gothic" charset="0"/>
            </a:endParaRPr>
          </a:p>
        </p:txBody>
      </p:sp>
      <p:sp>
        <p:nvSpPr>
          <p:cNvPr id="8" name="TextBox 7"/>
          <p:cNvSpPr txBox="1"/>
          <p:nvPr/>
        </p:nvSpPr>
        <p:spPr>
          <a:xfrm>
            <a:off x="402335" y="5571577"/>
            <a:ext cx="11393424" cy="646331"/>
          </a:xfrm>
          <a:prstGeom prst="rect">
            <a:avLst/>
          </a:prstGeom>
          <a:noFill/>
          <a:ln w="38100">
            <a:solidFill>
              <a:srgbClr val="00B050"/>
            </a:solidFill>
          </a:ln>
        </p:spPr>
        <p:txBody>
          <a:bodyPr wrap="square" rtlCol="0">
            <a:spAutoFit/>
          </a:bodyPr>
          <a:lstStyle/>
          <a:p>
            <a:r>
              <a:rPr lang="en-US" sz="1800" dirty="0">
                <a:solidFill>
                  <a:srgbClr val="53575A"/>
                </a:solidFill>
                <a:latin typeface="Century Gothic" panose="020B0502020202020204" pitchFamily="34" charset="0"/>
              </a:rPr>
              <a:t>BMS has waived the requirement to pre-authorize services for MEDICAID members through </a:t>
            </a:r>
          </a:p>
          <a:p>
            <a:r>
              <a:rPr lang="en-US" sz="1800" dirty="0">
                <a:solidFill>
                  <a:srgbClr val="53575A"/>
                </a:solidFill>
                <a:latin typeface="Century Gothic" panose="020B0502020202020204" pitchFamily="34" charset="0"/>
              </a:rPr>
              <a:t>May 31, 2020. </a:t>
            </a:r>
            <a:endParaRPr lang="en-US" sz="1800" b="1" i="1" dirty="0">
              <a:solidFill>
                <a:srgbClr val="53575A"/>
              </a:solidFill>
              <a:latin typeface="Century Gothic" charset="0"/>
              <a:ea typeface="Century Gothic" charset="0"/>
              <a:cs typeface="Century Gothic" charset="0"/>
            </a:endParaRPr>
          </a:p>
        </p:txBody>
      </p:sp>
      <p:sp>
        <p:nvSpPr>
          <p:cNvPr id="10" name="Rectangle 9">
            <a:extLst>
              <a:ext uri="{FF2B5EF4-FFF2-40B4-BE49-F238E27FC236}">
                <a16:creationId xmlns="" xmlns:a16="http://schemas.microsoft.com/office/drawing/2014/main" id="{5F88C9C5-0187-444F-8DC8-59CC5B678476}"/>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PT/OT Chiropractic Prior Auth </a:t>
            </a:r>
          </a:p>
        </p:txBody>
      </p:sp>
      <p:cxnSp>
        <p:nvCxnSpPr>
          <p:cNvPr id="11" name="Straight Connector 10">
            <a:extLst>
              <a:ext uri="{FF2B5EF4-FFF2-40B4-BE49-F238E27FC236}">
                <a16:creationId xmlns="" xmlns:a16="http://schemas.microsoft.com/office/drawing/2014/main" id="{99DF850E-456B-6848-9BAC-25116162EE42}"/>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17C8A9F-5F21-1744-AEE8-3592DE731A25}"/>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07FD6F4C-4D3C-304A-B284-33292D3635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E3F9A29E-F1E0-164A-81BF-659039B64848}"/>
              </a:ext>
            </a:extLst>
          </p:cNvPr>
          <p:cNvSpPr>
            <a:spLocks noGrp="1"/>
          </p:cNvSpPr>
          <p:nvPr>
            <p:ph type="sldNum" sz="quarter" idx="12"/>
          </p:nvPr>
        </p:nvSpPr>
        <p:spPr/>
        <p:txBody>
          <a:bodyPr/>
          <a:lstStyle/>
          <a:p>
            <a:fld id="{E7CACC7C-73F8-3041-9AF3-405B3B72D595}" type="slidenum">
              <a:rPr lang="en-US" smtClean="0"/>
              <a:t>40</a:t>
            </a:fld>
            <a:endParaRPr lang="en-US"/>
          </a:p>
        </p:txBody>
      </p:sp>
    </p:spTree>
    <p:extLst>
      <p:ext uri="{BB962C8B-B14F-4D97-AF65-F5344CB8AC3E}">
        <p14:creationId xmlns:p14="http://schemas.microsoft.com/office/powerpoint/2010/main" val="3390107179"/>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393424" cy="4782299"/>
          </a:xfrm>
          <a:prstGeom prst="rect">
            <a:avLst/>
          </a:prstGeom>
        </p:spPr>
        <p:txBody>
          <a:bodyPr wrap="square" lIns="0" tIns="0" rIns="0" bIns="0" numCol="1" spcCol="457200">
            <a:noAutofit/>
          </a:bodyPr>
          <a:lstStyle/>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A universal Substance Use Disorder (SUD) Waiver Form has been developed and accepted by all the managed care organizations to request SUD services for </a:t>
            </a:r>
            <a:r>
              <a:rPr lang="en-US" sz="2000" b="1" dirty="0">
                <a:solidFill>
                  <a:srgbClr val="54585A"/>
                </a:solidFill>
                <a:latin typeface="Century Gothic" charset="0"/>
                <a:ea typeface="Century Gothic" charset="0"/>
                <a:cs typeface="Century Gothic" charset="0"/>
              </a:rPr>
              <a:t>Medicaid</a:t>
            </a:r>
            <a:r>
              <a:rPr lang="en-US" sz="2000" dirty="0">
                <a:solidFill>
                  <a:srgbClr val="54585A"/>
                </a:solidFill>
                <a:latin typeface="Century Gothic" charset="0"/>
                <a:ea typeface="Century Gothic" charset="0"/>
                <a:cs typeface="Century Gothic" charset="0"/>
              </a:rPr>
              <a:t> members. </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Requests for additional clinical information by THP may be unnecessary if the provider completes the form in its entirety. </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This form is available in fillable format on THP’s provider portal: </a:t>
            </a:r>
            <a:r>
              <a:rPr lang="en-US" sz="2000" dirty="0">
                <a:solidFill>
                  <a:srgbClr val="00B050"/>
                </a:solidFill>
                <a:latin typeface="Century Gothic" charset="0"/>
                <a:ea typeface="Century Gothic" charset="0"/>
                <a:cs typeface="Century Gothic" charset="0"/>
                <a:hlinkClick r:id="rId3">
                  <a:extLst>
                    <a:ext uri="{A12FA001-AC4F-418D-AE19-62706E023703}">
                      <ahyp:hlinkClr xmlns="" xmlns:ahyp="http://schemas.microsoft.com/office/drawing/2018/hyperlinkcolor" val="tx"/>
                    </a:ext>
                  </a:extLst>
                </a:hlinkClick>
              </a:rPr>
              <a:t>myplan.healthplan.org</a:t>
            </a:r>
            <a:r>
              <a:rPr lang="en-US" sz="2000" dirty="0">
                <a:solidFill>
                  <a:srgbClr val="54585A"/>
                </a:solidFill>
                <a:latin typeface="Century Gothic" charset="0"/>
                <a:ea typeface="Century Gothic" charset="0"/>
                <a:cs typeface="Century Gothic" charset="0"/>
              </a:rPr>
              <a:t> “Forms” “Behavioral Health Forms”</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Use of the form is not mandated. THP will continue to accept the THP specific version of the SUD service request form.</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Direct questions to the Clinical Services Department at </a:t>
            </a:r>
            <a:br>
              <a:rPr lang="en-US" sz="2000" dirty="0">
                <a:solidFill>
                  <a:srgbClr val="54585A"/>
                </a:solidFill>
                <a:latin typeface="Century Gothic" charset="0"/>
                <a:ea typeface="Century Gothic" charset="0"/>
                <a:cs typeface="Century Gothic" charset="0"/>
              </a:rPr>
            </a:br>
            <a:r>
              <a:rPr lang="en-US" sz="2000" b="1" dirty="0">
                <a:solidFill>
                  <a:srgbClr val="54585A"/>
                </a:solidFill>
                <a:latin typeface="Century Gothic" charset="0"/>
                <a:ea typeface="Century Gothic" charset="0"/>
                <a:cs typeface="Century Gothic" charset="0"/>
              </a:rPr>
              <a:t>1.800.624.6961</a:t>
            </a:r>
            <a:r>
              <a:rPr lang="en-US" sz="2000" dirty="0">
                <a:solidFill>
                  <a:srgbClr val="54585A"/>
                </a:solidFill>
                <a:latin typeface="Century Gothic" charset="0"/>
                <a:ea typeface="Century Gothic" charset="0"/>
                <a:cs typeface="Century Gothic" charset="0"/>
              </a:rPr>
              <a:t>, ext. 7643 or 7644.</a:t>
            </a:r>
          </a:p>
          <a:p>
            <a:pPr>
              <a:lnSpc>
                <a:spcPct val="114000"/>
              </a:lnSpc>
              <a:spcAft>
                <a:spcPts val="200"/>
              </a:spcAft>
            </a:pPr>
            <a:endParaRPr lang="en-US" sz="2000" dirty="0">
              <a:solidFill>
                <a:srgbClr val="54585A"/>
              </a:solidFill>
              <a:latin typeface="Century Gothic" charset="0"/>
              <a:ea typeface="Century Gothic" charset="0"/>
              <a:cs typeface="Century Gothic" charset="0"/>
            </a:endParaRPr>
          </a:p>
          <a:p>
            <a:pPr>
              <a:lnSpc>
                <a:spcPct val="114000"/>
              </a:lnSpc>
              <a:spcAft>
                <a:spcPts val="200"/>
              </a:spcAft>
            </a:pPr>
            <a:endParaRPr lang="en-US" sz="2000" dirty="0">
              <a:solidFill>
                <a:srgbClr val="54585A"/>
              </a:solidFill>
              <a:latin typeface="Century Gothic" charset="0"/>
              <a:ea typeface="Century Gothic" charset="0"/>
              <a:cs typeface="Century Gothic" charset="0"/>
            </a:endParaRPr>
          </a:p>
        </p:txBody>
      </p:sp>
      <p:sp>
        <p:nvSpPr>
          <p:cNvPr id="8" name="TextBox 7"/>
          <p:cNvSpPr txBox="1"/>
          <p:nvPr/>
        </p:nvSpPr>
        <p:spPr>
          <a:xfrm>
            <a:off x="481848" y="5635963"/>
            <a:ext cx="11064240" cy="646331"/>
          </a:xfrm>
          <a:prstGeom prst="rect">
            <a:avLst/>
          </a:prstGeom>
          <a:noFill/>
          <a:ln w="38100">
            <a:solidFill>
              <a:srgbClr val="00B050"/>
            </a:solidFill>
          </a:ln>
        </p:spPr>
        <p:txBody>
          <a:bodyPr wrap="square" rtlCol="0">
            <a:spAutoFit/>
          </a:bodyPr>
          <a:lstStyle/>
          <a:p>
            <a:r>
              <a:rPr lang="en-US" sz="1800" dirty="0">
                <a:solidFill>
                  <a:srgbClr val="53575A"/>
                </a:solidFill>
                <a:latin typeface="Century Gothic" panose="020B0502020202020204" pitchFamily="34" charset="0"/>
              </a:rPr>
              <a:t>BMS has waived the requirement to pre-authorize services for MEDICAID members through </a:t>
            </a:r>
          </a:p>
          <a:p>
            <a:r>
              <a:rPr lang="en-US" sz="1800" dirty="0">
                <a:solidFill>
                  <a:srgbClr val="53575A"/>
                </a:solidFill>
                <a:latin typeface="Century Gothic" panose="020B0502020202020204" pitchFamily="34" charset="0"/>
              </a:rPr>
              <a:t>May 31, 2020, however, notification is still required.</a:t>
            </a:r>
            <a:endParaRPr lang="en-US" sz="1800" b="1" i="1" dirty="0">
              <a:solidFill>
                <a:srgbClr val="53575A"/>
              </a:solidFill>
              <a:latin typeface="Century Gothic" charset="0"/>
              <a:ea typeface="Century Gothic" charset="0"/>
              <a:cs typeface="Century Gothic" charset="0"/>
            </a:endParaRPr>
          </a:p>
        </p:txBody>
      </p:sp>
      <p:sp>
        <p:nvSpPr>
          <p:cNvPr id="9" name="Rectangle 8">
            <a:extLst>
              <a:ext uri="{FF2B5EF4-FFF2-40B4-BE49-F238E27FC236}">
                <a16:creationId xmlns="" xmlns:a16="http://schemas.microsoft.com/office/drawing/2014/main" id="{116ED7E4-1EB6-784A-862B-468798B27B7D}"/>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SUD Prior Auth Form</a:t>
            </a:r>
          </a:p>
        </p:txBody>
      </p:sp>
      <p:cxnSp>
        <p:nvCxnSpPr>
          <p:cNvPr id="10" name="Straight Connector 9">
            <a:extLst>
              <a:ext uri="{FF2B5EF4-FFF2-40B4-BE49-F238E27FC236}">
                <a16:creationId xmlns="" xmlns:a16="http://schemas.microsoft.com/office/drawing/2014/main" id="{86B1FA85-153C-C740-9027-31C0574924AB}"/>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3D0A6036-CF8C-C24A-8728-C7221C2E1C51}"/>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95BAA7E1-EF18-5D44-89FF-4F32520DA6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C3886225-59D5-814E-A4A9-8128D628AF2E}"/>
              </a:ext>
            </a:extLst>
          </p:cNvPr>
          <p:cNvSpPr>
            <a:spLocks noGrp="1"/>
          </p:cNvSpPr>
          <p:nvPr>
            <p:ph type="sldNum" sz="quarter" idx="12"/>
          </p:nvPr>
        </p:nvSpPr>
        <p:spPr/>
        <p:txBody>
          <a:bodyPr/>
          <a:lstStyle/>
          <a:p>
            <a:fld id="{E7CACC7C-73F8-3041-9AF3-405B3B72D595}" type="slidenum">
              <a:rPr lang="en-US" smtClean="0"/>
              <a:t>41</a:t>
            </a:fld>
            <a:endParaRPr lang="en-US"/>
          </a:p>
        </p:txBody>
      </p:sp>
    </p:spTree>
    <p:extLst>
      <p:ext uri="{BB962C8B-B14F-4D97-AF65-F5344CB8AC3E}">
        <p14:creationId xmlns:p14="http://schemas.microsoft.com/office/powerpoint/2010/main" val="54949595"/>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393424" cy="4782299"/>
          </a:xfrm>
          <a:prstGeom prst="rect">
            <a:avLst/>
          </a:prstGeom>
        </p:spPr>
        <p:txBody>
          <a:bodyPr wrap="square" lIns="0" tIns="0" rIns="0" bIns="0" numCol="1" spcCol="457200">
            <a:noAutofit/>
          </a:bodyPr>
          <a:lstStyle/>
          <a:p>
            <a:pPr marL="179380" indent="-179380">
              <a:lnSpc>
                <a:spcPct val="114000"/>
              </a:lnSpc>
              <a:spcAft>
                <a:spcPts val="200"/>
              </a:spcAft>
              <a:buFont typeface="Arial" charset="0"/>
              <a:buChar char="•"/>
            </a:pPr>
            <a:r>
              <a:rPr lang="en-US" sz="2000" dirty="0">
                <a:solidFill>
                  <a:srgbClr val="54585A"/>
                </a:solidFill>
                <a:latin typeface="Century Gothic" charset="0"/>
                <a:ea typeface="Century Gothic" charset="0"/>
                <a:cs typeface="Century Gothic" charset="0"/>
              </a:rPr>
              <a:t>Only services on THP’s pre-authorization list deemed urgent/emergent, rendered without prior auth, are eligible for retro auth.</a:t>
            </a:r>
          </a:p>
          <a:p>
            <a:pPr marL="349234" lvl="1" indent="-158743">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Includes inpatient and outpatient services</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Request authorization based on THP’s medical and behavioral health pre-auth lists before a service is rendered</a:t>
            </a:r>
            <a:r>
              <a:rPr lang="en-US" sz="2000" dirty="0" smtClean="0">
                <a:solidFill>
                  <a:srgbClr val="54585A"/>
                </a:solidFill>
                <a:latin typeface="Century Gothic" charset="0"/>
                <a:ea typeface="Century Gothic" charset="0"/>
                <a:cs typeface="Century Gothic" charset="0"/>
              </a:rPr>
              <a:t>. </a:t>
            </a:r>
          </a:p>
          <a:p>
            <a:pPr marL="788965" lvl="1" indent="-179380">
              <a:lnSpc>
                <a:spcPct val="114000"/>
              </a:lnSpc>
              <a:spcAft>
                <a:spcPts val="1200"/>
              </a:spcAft>
              <a:buFont typeface="Arial" charset="0"/>
              <a:buChar char="•"/>
            </a:pPr>
            <a:r>
              <a:rPr lang="en-US" sz="2000" dirty="0" smtClean="0">
                <a:solidFill>
                  <a:srgbClr val="54585A"/>
                </a:solidFill>
                <a:latin typeface="Century Gothic" charset="0"/>
                <a:ea typeface="Century Gothic" charset="0"/>
                <a:cs typeface="Century Gothic" charset="0"/>
              </a:rPr>
              <a:t>The pre-</a:t>
            </a:r>
            <a:r>
              <a:rPr lang="en-US" sz="2000" dirty="0" err="1" smtClean="0">
                <a:solidFill>
                  <a:srgbClr val="54585A"/>
                </a:solidFill>
                <a:latin typeface="Century Gothic" charset="0"/>
                <a:ea typeface="Century Gothic" charset="0"/>
                <a:cs typeface="Century Gothic" charset="0"/>
              </a:rPr>
              <a:t>auth</a:t>
            </a:r>
            <a:r>
              <a:rPr lang="en-US" sz="2000" dirty="0" smtClean="0">
                <a:solidFill>
                  <a:srgbClr val="54585A"/>
                </a:solidFill>
                <a:latin typeface="Century Gothic" charset="0"/>
                <a:ea typeface="Century Gothic" charset="0"/>
                <a:cs typeface="Century Gothic" charset="0"/>
              </a:rPr>
              <a:t> lists are available at: </a:t>
            </a:r>
            <a:r>
              <a:rPr lang="en-US" sz="2000" dirty="0">
                <a:latin typeface="Century Gothic" panose="020B0502020202020204" pitchFamily="34" charset="0"/>
                <a:hlinkClick r:id="rId3"/>
              </a:rPr>
              <a:t>http://myplan.healthplan.org/</a:t>
            </a:r>
            <a:endParaRPr lang="en-US" sz="2000" dirty="0">
              <a:solidFill>
                <a:srgbClr val="54585A"/>
              </a:solidFill>
              <a:latin typeface="Century Gothic" panose="020B0502020202020204" pitchFamily="34" charset="0"/>
              <a:ea typeface="Century Gothic" charset="0"/>
              <a:cs typeface="Century Gothic" charset="0"/>
            </a:endParaRP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Request authorization next business day for services conducted on weekends, after hours or holiday.</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Failure to follow prior auth guidelines will result in denied claims.</a:t>
            </a:r>
          </a:p>
          <a:p>
            <a:pPr marL="179380" indent="-179380">
              <a:lnSpc>
                <a:spcPct val="114000"/>
              </a:lnSpc>
              <a:spcAft>
                <a:spcPts val="200"/>
              </a:spcAft>
              <a:buFont typeface="Arial" charset="0"/>
              <a:buChar char="•"/>
            </a:pPr>
            <a:endParaRPr lang="en-US" sz="2000" dirty="0">
              <a:solidFill>
                <a:srgbClr val="54585A"/>
              </a:solidFill>
              <a:latin typeface="Century Gothic" charset="0"/>
              <a:ea typeface="Century Gothic" charset="0"/>
              <a:cs typeface="Century Gothic" charset="0"/>
            </a:endParaRPr>
          </a:p>
          <a:p>
            <a:pPr>
              <a:lnSpc>
                <a:spcPct val="114000"/>
              </a:lnSpc>
              <a:spcAft>
                <a:spcPts val="200"/>
              </a:spcAft>
            </a:pPr>
            <a:endParaRPr lang="en-US" sz="2000" b="1" dirty="0">
              <a:solidFill>
                <a:srgbClr val="54585A"/>
              </a:solidFill>
              <a:latin typeface="Century Gothic" charset="0"/>
              <a:ea typeface="Century Gothic" charset="0"/>
              <a:cs typeface="Century Gothic" charset="0"/>
            </a:endParaRPr>
          </a:p>
        </p:txBody>
      </p:sp>
      <p:sp>
        <p:nvSpPr>
          <p:cNvPr id="9" name="TextBox 8"/>
          <p:cNvSpPr txBox="1"/>
          <p:nvPr/>
        </p:nvSpPr>
        <p:spPr>
          <a:xfrm>
            <a:off x="501726" y="5075440"/>
            <a:ext cx="10972800" cy="646331"/>
          </a:xfrm>
          <a:prstGeom prst="rect">
            <a:avLst/>
          </a:prstGeom>
          <a:noFill/>
          <a:ln w="38100">
            <a:solidFill>
              <a:srgbClr val="00B050"/>
            </a:solidFill>
          </a:ln>
        </p:spPr>
        <p:txBody>
          <a:bodyPr wrap="square" rtlCol="0">
            <a:spAutoFit/>
          </a:bodyPr>
          <a:lstStyle/>
          <a:p>
            <a:r>
              <a:rPr lang="en-US" sz="1800" dirty="0">
                <a:solidFill>
                  <a:srgbClr val="53575A"/>
                </a:solidFill>
                <a:latin typeface="Century Gothic" panose="020B0502020202020204" pitchFamily="34" charset="0"/>
              </a:rPr>
              <a:t>BMS has waived the requirement to pre-authorize services for MEDICAID members through </a:t>
            </a:r>
            <a:br>
              <a:rPr lang="en-US" sz="1800" dirty="0">
                <a:solidFill>
                  <a:srgbClr val="53575A"/>
                </a:solidFill>
                <a:latin typeface="Century Gothic" panose="020B0502020202020204" pitchFamily="34" charset="0"/>
              </a:rPr>
            </a:br>
            <a:r>
              <a:rPr lang="en-US" sz="1800" dirty="0">
                <a:solidFill>
                  <a:srgbClr val="53575A"/>
                </a:solidFill>
                <a:latin typeface="Century Gothic" panose="020B0502020202020204" pitchFamily="34" charset="0"/>
              </a:rPr>
              <a:t>May 31, 2020. </a:t>
            </a:r>
            <a:endParaRPr lang="en-US" sz="1800" b="1" i="1" dirty="0">
              <a:solidFill>
                <a:srgbClr val="53575A"/>
              </a:solidFill>
              <a:latin typeface="Century Gothic" charset="0"/>
              <a:ea typeface="Century Gothic" charset="0"/>
              <a:cs typeface="Century Gothic" charset="0"/>
            </a:endParaRPr>
          </a:p>
        </p:txBody>
      </p:sp>
      <p:sp>
        <p:nvSpPr>
          <p:cNvPr id="11" name="TextBox 10">
            <a:extLst>
              <a:ext uri="{FF2B5EF4-FFF2-40B4-BE49-F238E27FC236}">
                <a16:creationId xmlns="" xmlns:a16="http://schemas.microsoft.com/office/drawing/2014/main" id="{3304332C-46DE-9E42-90B2-D8DBC587CE0F}"/>
              </a:ext>
            </a:extLst>
          </p:cNvPr>
          <p:cNvSpPr txBox="1"/>
          <p:nvPr/>
        </p:nvSpPr>
        <p:spPr>
          <a:xfrm>
            <a:off x="402336" y="274320"/>
            <a:ext cx="7647927"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Retrospective Authorization Guidelines</a:t>
            </a:r>
          </a:p>
        </p:txBody>
      </p:sp>
      <p:pic>
        <p:nvPicPr>
          <p:cNvPr id="12" name="Picture 11">
            <a:extLst>
              <a:ext uri="{FF2B5EF4-FFF2-40B4-BE49-F238E27FC236}">
                <a16:creationId xmlns="" xmlns:a16="http://schemas.microsoft.com/office/drawing/2014/main" id="{5ACC06C0-DF40-4B49-B54E-0E130A6882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C5AF10E4-D3E5-BD42-AA15-CBC19AA6F4B5}"/>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34E79E44-FF25-C142-8996-06E56C7AAB50}"/>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3910EECA-5354-7B4F-83E4-C2AA3778AAA0}"/>
              </a:ext>
            </a:extLst>
          </p:cNvPr>
          <p:cNvSpPr>
            <a:spLocks noGrp="1"/>
          </p:cNvSpPr>
          <p:nvPr>
            <p:ph type="sldNum" sz="quarter" idx="12"/>
          </p:nvPr>
        </p:nvSpPr>
        <p:spPr/>
        <p:txBody>
          <a:bodyPr/>
          <a:lstStyle/>
          <a:p>
            <a:fld id="{E7CACC7C-73F8-3041-9AF3-405B3B72D595}" type="slidenum">
              <a:rPr lang="en-US" smtClean="0"/>
              <a:t>42</a:t>
            </a:fld>
            <a:endParaRPr lang="en-US"/>
          </a:p>
        </p:txBody>
      </p:sp>
    </p:spTree>
    <p:extLst>
      <p:ext uri="{BB962C8B-B14F-4D97-AF65-F5344CB8AC3E}">
        <p14:creationId xmlns:p14="http://schemas.microsoft.com/office/powerpoint/2010/main" val="52543942"/>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4" y="0"/>
            <a:ext cx="12191996" cy="6858000"/>
          </a:xfrm>
          <a:prstGeom prst="rect">
            <a:avLst/>
          </a:prstGeom>
        </p:spPr>
      </p:pic>
      <p:pic>
        <p:nvPicPr>
          <p:cNvPr id="9" name="Picture 8">
            <a:extLst>
              <a:ext uri="{FF2B5EF4-FFF2-40B4-BE49-F238E27FC236}">
                <a16:creationId xmlns="" xmlns:a16="http://schemas.microsoft.com/office/drawing/2014/main" id="{4CC0D78B-D264-FE4A-BFE7-B25A71C4F1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7F785D51-C061-D44A-BD17-26F542D86301}"/>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76CD532-BDFF-0146-A8D4-2277979EAE76}"/>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err="1">
                <a:solidFill>
                  <a:srgbClr val="54585A"/>
                </a:solidFill>
                <a:latin typeface="Century Gothic"/>
                <a:cs typeface="Century Gothic"/>
              </a:rPr>
              <a:t>eviCore</a:t>
            </a:r>
            <a:r>
              <a:rPr lang="en-US" sz="6000" dirty="0">
                <a:solidFill>
                  <a:srgbClr val="54585A"/>
                </a:solidFill>
                <a:latin typeface="Century Gothic"/>
                <a:cs typeface="Century Gothic"/>
              </a:rPr>
              <a:t> healthcare</a:t>
            </a:r>
          </a:p>
        </p:txBody>
      </p:sp>
      <p:sp>
        <p:nvSpPr>
          <p:cNvPr id="4" name="Slide Number Placeholder 3">
            <a:extLst>
              <a:ext uri="{FF2B5EF4-FFF2-40B4-BE49-F238E27FC236}">
                <a16:creationId xmlns="" xmlns:a16="http://schemas.microsoft.com/office/drawing/2014/main" id="{40D04B9E-0523-344B-9E6B-FE31CCD20113}"/>
              </a:ext>
            </a:extLst>
          </p:cNvPr>
          <p:cNvSpPr>
            <a:spLocks noGrp="1"/>
          </p:cNvSpPr>
          <p:nvPr>
            <p:ph type="sldNum" sz="quarter" idx="12"/>
          </p:nvPr>
        </p:nvSpPr>
        <p:spPr>
          <a:xfrm>
            <a:off x="9966960" y="6400800"/>
            <a:ext cx="2103120" cy="365125"/>
          </a:xfrm>
        </p:spPr>
        <p:txBody>
          <a:bodyPr/>
          <a:lstStyle/>
          <a:p>
            <a:fld id="{3BEEE0FF-E544-EF46-8AFF-FB1013EDF871}"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298102250"/>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A794FE4-7FA3-E446-9095-EE89DDDDA0BE}"/>
              </a:ext>
            </a:extLst>
          </p:cNvPr>
          <p:cNvSpPr/>
          <p:nvPr/>
        </p:nvSpPr>
        <p:spPr>
          <a:xfrm>
            <a:off x="402336" y="1170432"/>
            <a:ext cx="11402568" cy="4782299"/>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The Health Plan (THP) partnered with </a:t>
            </a:r>
            <a:r>
              <a:rPr lang="en-US" sz="2000" b="1" i="1" dirty="0" err="1">
                <a:solidFill>
                  <a:srgbClr val="008F47"/>
                </a:solidFill>
                <a:latin typeface="Century Gothic" charset="0"/>
                <a:ea typeface="Century Gothic" charset="0"/>
                <a:cs typeface="Century Gothic" charset="0"/>
              </a:rPr>
              <a:t>eviCore</a:t>
            </a:r>
            <a:r>
              <a:rPr lang="en-US" sz="2000" b="1" i="1" dirty="0">
                <a:solidFill>
                  <a:srgbClr val="008F47"/>
                </a:solidFill>
                <a:latin typeface="Century Gothic" charset="0"/>
                <a:ea typeface="Century Gothic" charset="0"/>
                <a:cs typeface="Century Gothic" charset="0"/>
              </a:rPr>
              <a:t> healthcare to manage medical necessity and prior authorization for the following services for all Medicaid, Medicare and fully insured lines of business effective December 16, 2019:</a:t>
            </a:r>
          </a:p>
          <a:p>
            <a:pPr marL="179380" indent="-179380">
              <a:lnSpc>
                <a:spcPct val="114000"/>
              </a:lnSpc>
              <a:spcAft>
                <a:spcPts val="400"/>
              </a:spcAft>
              <a:buFont typeface="Arial" charset="0"/>
              <a:buChar char="•"/>
            </a:pPr>
            <a:r>
              <a:rPr lang="en-US" sz="2000" dirty="0">
                <a:solidFill>
                  <a:srgbClr val="54585A"/>
                </a:solidFill>
                <a:latin typeface="Century Gothic" charset="0"/>
                <a:ea typeface="Century Gothic" charset="0"/>
                <a:cs typeface="Century Gothic" charset="0"/>
              </a:rPr>
              <a:t>Durable Medical Equipment (DME)</a:t>
            </a:r>
          </a:p>
          <a:p>
            <a:pPr marL="179380" indent="-179380">
              <a:lnSpc>
                <a:spcPct val="114000"/>
              </a:lnSpc>
              <a:spcAft>
                <a:spcPts val="400"/>
              </a:spcAft>
              <a:buFont typeface="Arial" charset="0"/>
              <a:buChar char="•"/>
            </a:pPr>
            <a:r>
              <a:rPr lang="en-US" sz="2000" dirty="0">
                <a:solidFill>
                  <a:srgbClr val="54585A"/>
                </a:solidFill>
                <a:latin typeface="Century Gothic" charset="0"/>
                <a:ea typeface="Century Gothic" charset="0"/>
                <a:cs typeface="Century Gothic" charset="0"/>
              </a:rPr>
              <a:t>Sleep Studies</a:t>
            </a:r>
          </a:p>
          <a:p>
            <a:pPr marL="179380" indent="-179380">
              <a:lnSpc>
                <a:spcPct val="114000"/>
              </a:lnSpc>
              <a:spcAft>
                <a:spcPts val="400"/>
              </a:spcAft>
              <a:buFont typeface="Arial" charset="0"/>
              <a:buChar char="•"/>
            </a:pPr>
            <a:r>
              <a:rPr lang="en-US" sz="2000" dirty="0">
                <a:solidFill>
                  <a:srgbClr val="54585A"/>
                </a:solidFill>
                <a:latin typeface="Century Gothic" charset="0"/>
                <a:ea typeface="Century Gothic" charset="0"/>
                <a:cs typeface="Century Gothic" charset="0"/>
              </a:rPr>
              <a:t>Radiology/Cardiology, including:</a:t>
            </a:r>
          </a:p>
          <a:p>
            <a:pPr marL="349234" lvl="1" indent="-158743">
              <a:lnSpc>
                <a:spcPct val="114000"/>
              </a:lnSpc>
              <a:spcAft>
                <a:spcPts val="400"/>
              </a:spcAft>
              <a:buFont typeface="Arial" charset="0"/>
              <a:buChar char="•"/>
            </a:pPr>
            <a:r>
              <a:rPr lang="en-US" sz="2000" dirty="0">
                <a:solidFill>
                  <a:srgbClr val="54585A"/>
                </a:solidFill>
                <a:latin typeface="Century Gothic" charset="0"/>
                <a:ea typeface="Century Gothic" charset="0"/>
                <a:cs typeface="Century Gothic" charset="0"/>
              </a:rPr>
              <a:t>Advanced imaging (including cardiac advanced imaging)</a:t>
            </a:r>
          </a:p>
          <a:p>
            <a:pPr marL="349234" lvl="1" indent="-158743">
              <a:lnSpc>
                <a:spcPct val="114000"/>
              </a:lnSpc>
              <a:spcAft>
                <a:spcPts val="400"/>
              </a:spcAft>
              <a:buFont typeface="Arial" charset="0"/>
              <a:buChar char="•"/>
            </a:pPr>
            <a:r>
              <a:rPr lang="en-US" sz="2000" dirty="0">
                <a:solidFill>
                  <a:srgbClr val="54585A"/>
                </a:solidFill>
                <a:latin typeface="Century Gothic" charset="0"/>
                <a:ea typeface="Century Gothic" charset="0"/>
                <a:cs typeface="Century Gothic" charset="0"/>
              </a:rPr>
              <a:t>CT, MRI, PET</a:t>
            </a:r>
          </a:p>
          <a:p>
            <a:pPr marL="349234" lvl="1" indent="-158743">
              <a:lnSpc>
                <a:spcPct val="114000"/>
              </a:lnSpc>
              <a:spcAft>
                <a:spcPts val="400"/>
              </a:spcAft>
              <a:buFont typeface="Arial" charset="0"/>
              <a:buChar char="•"/>
            </a:pPr>
            <a:r>
              <a:rPr lang="en-US" sz="2000" dirty="0">
                <a:solidFill>
                  <a:srgbClr val="54585A"/>
                </a:solidFill>
                <a:latin typeface="Century Gothic" charset="0"/>
                <a:ea typeface="Century Gothic" charset="0"/>
                <a:cs typeface="Century Gothic" charset="0"/>
              </a:rPr>
              <a:t>Nuclear Medicine (non-cardiac)</a:t>
            </a:r>
          </a:p>
          <a:p>
            <a:pPr marL="190490" lvl="1">
              <a:lnSpc>
                <a:spcPct val="114000"/>
              </a:lnSpc>
              <a:spcAft>
                <a:spcPts val="200"/>
              </a:spcAft>
            </a:pPr>
            <a:endParaRPr lang="en-US" sz="2000" dirty="0">
              <a:solidFill>
                <a:srgbClr val="54585A"/>
              </a:solidFill>
              <a:latin typeface="Century Gothic" charset="0"/>
              <a:ea typeface="Century Gothic" charset="0"/>
              <a:cs typeface="Century Gothic" charset="0"/>
            </a:endParaRPr>
          </a:p>
          <a:p>
            <a:pPr marL="228589" indent="-228589">
              <a:lnSpc>
                <a:spcPct val="114000"/>
              </a:lnSpc>
              <a:spcAft>
                <a:spcPts val="800"/>
              </a:spcAft>
              <a:buFont typeface="Arial" charset="0"/>
              <a:buChar char="•"/>
            </a:pPr>
            <a:endParaRPr lang="en-US" sz="2000" dirty="0">
              <a:solidFill>
                <a:srgbClr val="54585A"/>
              </a:solidFill>
              <a:latin typeface="Century Gothic" charset="0"/>
              <a:ea typeface="Century Gothic" charset="0"/>
              <a:cs typeface="Century Gothic" charset="0"/>
            </a:endParaRPr>
          </a:p>
        </p:txBody>
      </p:sp>
      <p:sp>
        <p:nvSpPr>
          <p:cNvPr id="9" name="TextBox 8"/>
          <p:cNvSpPr txBox="1"/>
          <p:nvPr/>
        </p:nvSpPr>
        <p:spPr>
          <a:xfrm>
            <a:off x="402336" y="4774815"/>
            <a:ext cx="11387328" cy="646331"/>
          </a:xfrm>
          <a:prstGeom prst="rect">
            <a:avLst/>
          </a:prstGeom>
          <a:noFill/>
          <a:ln w="38100">
            <a:solidFill>
              <a:srgbClr val="00B050"/>
            </a:solidFill>
          </a:ln>
        </p:spPr>
        <p:txBody>
          <a:bodyPr wrap="square" rtlCol="0">
            <a:spAutoFit/>
          </a:bodyPr>
          <a:lstStyle/>
          <a:p>
            <a:r>
              <a:rPr lang="en-US" sz="1800" dirty="0">
                <a:solidFill>
                  <a:srgbClr val="53575A"/>
                </a:solidFill>
                <a:latin typeface="Century Gothic" panose="020B0502020202020204" pitchFamily="34" charset="0"/>
              </a:rPr>
              <a:t>BMS has waived the requirement to pre-authorize services for MEDICAID members through</a:t>
            </a:r>
          </a:p>
          <a:p>
            <a:r>
              <a:rPr lang="en-US" sz="1800" dirty="0">
                <a:solidFill>
                  <a:srgbClr val="53575A"/>
                </a:solidFill>
                <a:latin typeface="Century Gothic" panose="020B0502020202020204" pitchFamily="34" charset="0"/>
              </a:rPr>
              <a:t>May 31, 2020. </a:t>
            </a:r>
            <a:endParaRPr lang="en-US" sz="1800" b="1" i="1" dirty="0">
              <a:solidFill>
                <a:srgbClr val="53575A"/>
              </a:solidFill>
              <a:latin typeface="Century Gothic" charset="0"/>
              <a:ea typeface="Century Gothic" charset="0"/>
              <a:cs typeface="Century Gothic" charset="0"/>
            </a:endParaRPr>
          </a:p>
        </p:txBody>
      </p:sp>
      <p:sp>
        <p:nvSpPr>
          <p:cNvPr id="10" name="TextBox 9"/>
          <p:cNvSpPr txBox="1"/>
          <p:nvPr/>
        </p:nvSpPr>
        <p:spPr>
          <a:xfrm>
            <a:off x="402336" y="5517474"/>
            <a:ext cx="11387328" cy="923330"/>
          </a:xfrm>
          <a:prstGeom prst="rect">
            <a:avLst/>
          </a:prstGeom>
          <a:noFill/>
          <a:ln w="38100">
            <a:solidFill>
              <a:srgbClr val="007298"/>
            </a:solidFill>
          </a:ln>
        </p:spPr>
        <p:txBody>
          <a:bodyPr wrap="square" rtlCol="0">
            <a:spAutoFit/>
          </a:bodyPr>
          <a:lstStyle/>
          <a:p>
            <a:r>
              <a:rPr lang="en-US" sz="1800" dirty="0">
                <a:solidFill>
                  <a:srgbClr val="53575A"/>
                </a:solidFill>
                <a:latin typeface="Century Gothic" panose="020B0502020202020204" pitchFamily="34" charset="0"/>
              </a:rPr>
              <a:t>eviCore has notified providers about modifications to the prior authorization process for DME and Sleep Studies during the COVID-19 emergency. Please access information at </a:t>
            </a:r>
            <a:r>
              <a:rPr lang="en-US" sz="1800" dirty="0">
                <a:solidFill>
                  <a:srgbClr val="53575A"/>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eviCore.com</a:t>
            </a:r>
            <a:r>
              <a:rPr lang="en-US" sz="1800" dirty="0">
                <a:solidFill>
                  <a:srgbClr val="53575A"/>
                </a:solidFill>
                <a:latin typeface="Century Gothic" panose="020B0502020202020204" pitchFamily="34" charset="0"/>
              </a:rPr>
              <a:t> or 877.791.4101.</a:t>
            </a:r>
          </a:p>
        </p:txBody>
      </p:sp>
      <p:sp>
        <p:nvSpPr>
          <p:cNvPr id="11" name="Rectangle 10">
            <a:extLst>
              <a:ext uri="{FF2B5EF4-FFF2-40B4-BE49-F238E27FC236}">
                <a16:creationId xmlns="" xmlns:a16="http://schemas.microsoft.com/office/drawing/2014/main" id="{2A9FD016-7823-F54B-8612-813AFFB47DB3}"/>
              </a:ext>
            </a:extLst>
          </p:cNvPr>
          <p:cNvSpPr/>
          <p:nvPr/>
        </p:nvSpPr>
        <p:spPr>
          <a:xfrm>
            <a:off x="402336" y="274320"/>
            <a:ext cx="9564624" cy="492443"/>
          </a:xfrm>
          <a:prstGeom prst="rect">
            <a:avLst/>
          </a:prstGeom>
        </p:spPr>
        <p:txBody>
          <a:bodyPr wrap="square" lIns="0" tIns="0" rIns="0" bIns="0">
            <a:spAutoFit/>
          </a:bodyPr>
          <a:lstStyle/>
          <a:p>
            <a:r>
              <a:rPr lang="en-US" sz="3200" dirty="0" err="1">
                <a:solidFill>
                  <a:srgbClr val="82BE43"/>
                </a:solidFill>
                <a:latin typeface="Century Gothic"/>
                <a:cs typeface="Century Gothic"/>
              </a:rPr>
              <a:t>eviCore</a:t>
            </a:r>
            <a:r>
              <a:rPr lang="en-US" sz="3200" dirty="0">
                <a:solidFill>
                  <a:srgbClr val="82BE43"/>
                </a:solidFill>
                <a:latin typeface="Century Gothic"/>
                <a:cs typeface="Century Gothic"/>
              </a:rPr>
              <a:t> Implementation</a:t>
            </a:r>
          </a:p>
        </p:txBody>
      </p:sp>
      <p:cxnSp>
        <p:nvCxnSpPr>
          <p:cNvPr id="12" name="Straight Connector 11">
            <a:extLst>
              <a:ext uri="{FF2B5EF4-FFF2-40B4-BE49-F238E27FC236}">
                <a16:creationId xmlns="" xmlns:a16="http://schemas.microsoft.com/office/drawing/2014/main" id="{1D3963A0-2A2F-A040-A6A9-0AB6AF100268}"/>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B1007CA-0CEA-AA49-BF4E-B25D3B515BEF}"/>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55ED958F-376F-A24F-86D9-A894B1CD65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15" name="Slide Number Placeholder 14">
            <a:extLst>
              <a:ext uri="{FF2B5EF4-FFF2-40B4-BE49-F238E27FC236}">
                <a16:creationId xmlns="" xmlns:a16="http://schemas.microsoft.com/office/drawing/2014/main" id="{02265E0E-A673-0A49-B752-99D0242EF435}"/>
              </a:ext>
            </a:extLst>
          </p:cNvPr>
          <p:cNvSpPr>
            <a:spLocks noGrp="1"/>
          </p:cNvSpPr>
          <p:nvPr>
            <p:ph type="sldNum" sz="quarter" idx="12"/>
          </p:nvPr>
        </p:nvSpPr>
        <p:spPr/>
        <p:txBody>
          <a:bodyPr/>
          <a:lstStyle/>
          <a:p>
            <a:fld id="{E7CACC7C-73F8-3041-9AF3-405B3B72D595}" type="slidenum">
              <a:rPr lang="en-US" smtClean="0"/>
              <a:t>44</a:t>
            </a:fld>
            <a:endParaRPr lang="en-US"/>
          </a:p>
        </p:txBody>
      </p:sp>
    </p:spTree>
    <p:extLst>
      <p:ext uri="{BB962C8B-B14F-4D97-AF65-F5344CB8AC3E}">
        <p14:creationId xmlns:p14="http://schemas.microsoft.com/office/powerpoint/2010/main" val="2988786200"/>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A794FE4-7FA3-E446-9095-EE89DDDDA0BE}"/>
              </a:ext>
            </a:extLst>
          </p:cNvPr>
          <p:cNvSpPr/>
          <p:nvPr/>
        </p:nvSpPr>
        <p:spPr>
          <a:xfrm>
            <a:off x="402336" y="1170433"/>
            <a:ext cx="11402568" cy="4782299"/>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Effective January 1, 2020 eviCore healthcare began managing medical necessity and prior authorization for Post-Acute Care for the </a:t>
            </a:r>
            <a:r>
              <a:rPr lang="en-US" sz="2000" b="1" i="1" u="sng" dirty="0">
                <a:solidFill>
                  <a:srgbClr val="008F47"/>
                </a:solidFill>
                <a:latin typeface="Century Gothic" charset="0"/>
                <a:ea typeface="Century Gothic" charset="0"/>
                <a:cs typeface="Century Gothic" charset="0"/>
              </a:rPr>
              <a:t>Medicare</a:t>
            </a:r>
            <a:r>
              <a:rPr lang="en-US" sz="2000" b="1" i="1" dirty="0">
                <a:solidFill>
                  <a:srgbClr val="008F47"/>
                </a:solidFill>
                <a:latin typeface="Century Gothic" charset="0"/>
                <a:ea typeface="Century Gothic" charset="0"/>
                <a:cs typeface="Century Gothic" charset="0"/>
              </a:rPr>
              <a:t> line of business</a:t>
            </a:r>
          </a:p>
          <a:p>
            <a:pPr>
              <a:lnSpc>
                <a:spcPct val="114000"/>
              </a:lnSpc>
              <a:spcAft>
                <a:spcPts val="800"/>
              </a:spcAft>
            </a:pPr>
            <a:r>
              <a:rPr lang="en-US" sz="2000" dirty="0">
                <a:solidFill>
                  <a:srgbClr val="54585A"/>
                </a:solidFill>
                <a:latin typeface="Century Gothic"/>
                <a:cs typeface="Century Gothic"/>
              </a:rPr>
              <a:t>Post-Acute Care includes: </a:t>
            </a:r>
          </a:p>
          <a:p>
            <a:pPr marL="687353" lvl="1" indent="-227002">
              <a:lnSpc>
                <a:spcPct val="150000"/>
              </a:lnSpc>
              <a:spcAft>
                <a:spcPts val="200"/>
              </a:spcAft>
              <a:buSzPct val="115000"/>
              <a:buFont typeface="Arial" panose="020B0604020202020204" pitchFamily="34" charset="0"/>
              <a:buChar char="•"/>
            </a:pPr>
            <a:r>
              <a:rPr lang="en-US" sz="2000" dirty="0">
                <a:solidFill>
                  <a:srgbClr val="54585A"/>
                </a:solidFill>
                <a:latin typeface="Century Gothic"/>
                <a:cs typeface="Century Gothic"/>
              </a:rPr>
              <a:t>Skilled nursing</a:t>
            </a:r>
          </a:p>
          <a:p>
            <a:pPr marL="687353" lvl="1" indent="-227002">
              <a:lnSpc>
                <a:spcPct val="150000"/>
              </a:lnSpc>
              <a:spcAft>
                <a:spcPts val="200"/>
              </a:spcAft>
              <a:buSzPct val="115000"/>
              <a:buFont typeface="Arial" panose="020B0604020202020204" pitchFamily="34" charset="0"/>
              <a:buChar char="•"/>
            </a:pPr>
            <a:r>
              <a:rPr lang="en-US" sz="2000" dirty="0">
                <a:solidFill>
                  <a:srgbClr val="54585A"/>
                </a:solidFill>
                <a:latin typeface="Century Gothic"/>
                <a:cs typeface="Century Gothic"/>
              </a:rPr>
              <a:t>Home health</a:t>
            </a:r>
          </a:p>
          <a:p>
            <a:pPr marL="687353" lvl="1" indent="-227002">
              <a:lnSpc>
                <a:spcPct val="150000"/>
              </a:lnSpc>
              <a:spcAft>
                <a:spcPts val="200"/>
              </a:spcAft>
              <a:buSzPct val="115000"/>
              <a:buFont typeface="Arial" panose="020B0604020202020204" pitchFamily="34" charset="0"/>
              <a:buChar char="•"/>
            </a:pPr>
            <a:r>
              <a:rPr lang="en-US" sz="2000" dirty="0">
                <a:solidFill>
                  <a:srgbClr val="54585A"/>
                </a:solidFill>
                <a:latin typeface="Century Gothic"/>
                <a:cs typeface="Century Gothic"/>
              </a:rPr>
              <a:t>Long term acute care</a:t>
            </a:r>
          </a:p>
          <a:p>
            <a:pPr marL="687353" lvl="1" indent="-227002">
              <a:lnSpc>
                <a:spcPct val="150000"/>
              </a:lnSpc>
              <a:spcAft>
                <a:spcPts val="200"/>
              </a:spcAft>
              <a:buSzPct val="115000"/>
              <a:buFont typeface="Arial" panose="020B0604020202020204" pitchFamily="34" charset="0"/>
              <a:buChar char="•"/>
            </a:pPr>
            <a:r>
              <a:rPr lang="en-US" sz="2000" dirty="0">
                <a:solidFill>
                  <a:srgbClr val="54585A"/>
                </a:solidFill>
                <a:latin typeface="Century Gothic"/>
                <a:cs typeface="Century Gothic"/>
              </a:rPr>
              <a:t>Inpatient rehab</a:t>
            </a:r>
          </a:p>
          <a:p>
            <a:pPr marL="687353" lvl="1" indent="-227002">
              <a:spcAft>
                <a:spcPts val="200"/>
              </a:spcAft>
              <a:buSzPct val="115000"/>
              <a:buFont typeface="Arial" panose="020B0604020202020204" pitchFamily="34" charset="0"/>
              <a:buChar char="•"/>
            </a:pPr>
            <a:endParaRPr lang="en-US" sz="2000" dirty="0">
              <a:solidFill>
                <a:srgbClr val="54585A"/>
              </a:solidFill>
              <a:latin typeface="Century Gothic"/>
              <a:cs typeface="Century Gothic"/>
            </a:endParaRPr>
          </a:p>
          <a:p>
            <a:pPr marL="687353" lvl="1" indent="-227002">
              <a:spcAft>
                <a:spcPts val="200"/>
              </a:spcAft>
              <a:buSzPct val="115000"/>
              <a:buFont typeface="Arial" panose="020B0604020202020204" pitchFamily="34" charset="0"/>
              <a:buChar char="•"/>
            </a:pPr>
            <a:endParaRPr lang="en-US" sz="2000" dirty="0">
              <a:solidFill>
                <a:srgbClr val="54585A"/>
              </a:solidFill>
              <a:latin typeface="Century Gothic"/>
              <a:cs typeface="Century Gothic"/>
            </a:endParaRPr>
          </a:p>
          <a:p>
            <a:pPr marL="460351" lvl="1">
              <a:spcAft>
                <a:spcPts val="200"/>
              </a:spcAft>
              <a:buSzPct val="115000"/>
            </a:pPr>
            <a:endParaRPr lang="en-US" sz="2000" dirty="0">
              <a:solidFill>
                <a:srgbClr val="54585A"/>
              </a:solidFill>
              <a:latin typeface="Century Gothic"/>
              <a:cs typeface="Century Gothic"/>
            </a:endParaRPr>
          </a:p>
          <a:p>
            <a:pPr marL="228589" indent="-228589">
              <a:lnSpc>
                <a:spcPct val="114000"/>
              </a:lnSpc>
              <a:spcAft>
                <a:spcPts val="800"/>
              </a:spcAft>
              <a:buFont typeface="Arial" charset="0"/>
              <a:buChar char="•"/>
            </a:pPr>
            <a:endParaRPr lang="en-US" sz="2000" dirty="0">
              <a:solidFill>
                <a:srgbClr val="54585A"/>
              </a:solidFill>
              <a:latin typeface="Century Gothic" charset="0"/>
              <a:ea typeface="Century Gothic" charset="0"/>
              <a:cs typeface="Century Gothic" charset="0"/>
            </a:endParaRPr>
          </a:p>
        </p:txBody>
      </p:sp>
      <p:sp>
        <p:nvSpPr>
          <p:cNvPr id="2" name="TextBox 1"/>
          <p:cNvSpPr txBox="1"/>
          <p:nvPr/>
        </p:nvSpPr>
        <p:spPr>
          <a:xfrm>
            <a:off x="402336" y="5041236"/>
            <a:ext cx="11402568" cy="646331"/>
          </a:xfrm>
          <a:prstGeom prst="rect">
            <a:avLst/>
          </a:prstGeom>
          <a:noFill/>
          <a:ln w="38100">
            <a:solidFill>
              <a:srgbClr val="007298"/>
            </a:solidFill>
          </a:ln>
        </p:spPr>
        <p:txBody>
          <a:bodyPr wrap="square" rtlCol="0">
            <a:spAutoFit/>
          </a:bodyPr>
          <a:lstStyle/>
          <a:p>
            <a:r>
              <a:rPr lang="en-US" sz="1800" dirty="0">
                <a:solidFill>
                  <a:srgbClr val="53575A"/>
                </a:solidFill>
                <a:latin typeface="Century Gothic" panose="020B0502020202020204" pitchFamily="34" charset="0"/>
              </a:rPr>
              <a:t>eviCore has notified providers about modifications to the prior authorization process for the above services during the COVID-19 emergency. Please access information at </a:t>
            </a:r>
            <a:r>
              <a:rPr lang="en-US" sz="1800" dirty="0">
                <a:solidFill>
                  <a:srgbClr val="00B050"/>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eviCore.com</a:t>
            </a:r>
            <a:r>
              <a:rPr lang="en-US" sz="1800" dirty="0">
                <a:solidFill>
                  <a:srgbClr val="954F72"/>
                </a:solidFill>
                <a:latin typeface="Century Gothic" panose="020B0502020202020204" pitchFamily="34" charset="0"/>
              </a:rPr>
              <a:t> </a:t>
            </a:r>
            <a:r>
              <a:rPr lang="en-US" sz="1800" dirty="0">
                <a:solidFill>
                  <a:srgbClr val="53575A"/>
                </a:solidFill>
                <a:latin typeface="Century Gothic" panose="020B0502020202020204" pitchFamily="34" charset="0"/>
              </a:rPr>
              <a:t>or 877.791.4101.</a:t>
            </a:r>
          </a:p>
        </p:txBody>
      </p:sp>
      <p:sp>
        <p:nvSpPr>
          <p:cNvPr id="9" name="Rectangle 8">
            <a:extLst>
              <a:ext uri="{FF2B5EF4-FFF2-40B4-BE49-F238E27FC236}">
                <a16:creationId xmlns="" xmlns:a16="http://schemas.microsoft.com/office/drawing/2014/main" id="{F09D9C53-96BB-9546-A58A-46C0ED054849}"/>
              </a:ext>
            </a:extLst>
          </p:cNvPr>
          <p:cNvSpPr/>
          <p:nvPr/>
        </p:nvSpPr>
        <p:spPr>
          <a:xfrm>
            <a:off x="402336" y="274320"/>
            <a:ext cx="9564624" cy="492443"/>
          </a:xfrm>
          <a:prstGeom prst="rect">
            <a:avLst/>
          </a:prstGeom>
        </p:spPr>
        <p:txBody>
          <a:bodyPr wrap="square" lIns="0" tIns="0" rIns="0" bIns="0">
            <a:spAutoFit/>
          </a:bodyPr>
          <a:lstStyle/>
          <a:p>
            <a:r>
              <a:rPr lang="en-US" sz="3200" dirty="0" err="1">
                <a:solidFill>
                  <a:srgbClr val="82BE43"/>
                </a:solidFill>
                <a:latin typeface="Century Gothic"/>
                <a:cs typeface="Century Gothic"/>
              </a:rPr>
              <a:t>eviCore</a:t>
            </a:r>
            <a:r>
              <a:rPr lang="en-US" sz="3200" dirty="0">
                <a:solidFill>
                  <a:srgbClr val="82BE43"/>
                </a:solidFill>
                <a:latin typeface="Century Gothic"/>
                <a:cs typeface="Century Gothic"/>
              </a:rPr>
              <a:t> Implementation PAC</a:t>
            </a:r>
          </a:p>
        </p:txBody>
      </p:sp>
      <p:cxnSp>
        <p:nvCxnSpPr>
          <p:cNvPr id="10" name="Straight Connector 9">
            <a:extLst>
              <a:ext uri="{FF2B5EF4-FFF2-40B4-BE49-F238E27FC236}">
                <a16:creationId xmlns="" xmlns:a16="http://schemas.microsoft.com/office/drawing/2014/main" id="{C480C948-9634-7741-9C98-CCD55D6D1F9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1B00BE0D-979C-9E48-89FA-00198DF94FE1}"/>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2C9BA3CF-DE74-7B4D-AD30-7A1DC80513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14" name="Slide Number Placeholder 13">
            <a:extLst>
              <a:ext uri="{FF2B5EF4-FFF2-40B4-BE49-F238E27FC236}">
                <a16:creationId xmlns="" xmlns:a16="http://schemas.microsoft.com/office/drawing/2014/main" id="{05042775-70AF-3A4D-BCC3-5C42D5AC2F6D}"/>
              </a:ext>
            </a:extLst>
          </p:cNvPr>
          <p:cNvSpPr>
            <a:spLocks noGrp="1"/>
          </p:cNvSpPr>
          <p:nvPr>
            <p:ph type="sldNum" sz="quarter" idx="12"/>
          </p:nvPr>
        </p:nvSpPr>
        <p:spPr/>
        <p:txBody>
          <a:bodyPr/>
          <a:lstStyle/>
          <a:p>
            <a:fld id="{E7CACC7C-73F8-3041-9AF3-405B3B72D595}" type="slidenum">
              <a:rPr lang="en-US" smtClean="0"/>
              <a:t>45</a:t>
            </a:fld>
            <a:endParaRPr lang="en-US"/>
          </a:p>
        </p:txBody>
      </p:sp>
    </p:spTree>
    <p:extLst>
      <p:ext uri="{BB962C8B-B14F-4D97-AF65-F5344CB8AC3E}">
        <p14:creationId xmlns:p14="http://schemas.microsoft.com/office/powerpoint/2010/main" val="1885213369"/>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0"/>
            <a:ext cx="12192005" cy="6858005"/>
          </a:xfrm>
          <a:prstGeom prst="rect">
            <a:avLst/>
          </a:prstGeom>
        </p:spPr>
      </p:pic>
      <p:pic>
        <p:nvPicPr>
          <p:cNvPr id="9" name="Picture 8">
            <a:extLst>
              <a:ext uri="{FF2B5EF4-FFF2-40B4-BE49-F238E27FC236}">
                <a16:creationId xmlns="" xmlns:a16="http://schemas.microsoft.com/office/drawing/2014/main" id="{9850DB87-B5D8-C94C-AA22-C7984B6A2E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045640D2-CA9F-914A-86EC-331054B9F50C}"/>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6A743417-BE93-C749-8D93-365CF2DC8A94}"/>
              </a:ext>
            </a:extLst>
          </p:cNvPr>
          <p:cNvSpPr txBox="1"/>
          <p:nvPr/>
        </p:nvSpPr>
        <p:spPr>
          <a:xfrm>
            <a:off x="5000263" y="3429002"/>
            <a:ext cx="6261903" cy="923330"/>
          </a:xfrm>
          <a:prstGeom prst="rect">
            <a:avLst/>
          </a:prstGeom>
          <a:noFill/>
          <a:effectLst/>
        </p:spPr>
        <p:txBody>
          <a:bodyPr wrap="square" lIns="0" tIns="0" rIns="0" bIns="0" rtlCol="0" anchor="t" anchorCtr="0">
            <a:spAutoFit/>
          </a:bodyPr>
          <a:lstStyle/>
          <a:p>
            <a:pPr algn="ctr"/>
            <a:r>
              <a:rPr lang="en-US" sz="6000" dirty="0" smtClean="0">
                <a:solidFill>
                  <a:srgbClr val="54585A"/>
                </a:solidFill>
                <a:latin typeface="Century Gothic"/>
                <a:cs typeface="Century Gothic"/>
              </a:rPr>
              <a:t>Claims</a:t>
            </a:r>
            <a:endParaRPr lang="en-US" sz="6000" dirty="0">
              <a:solidFill>
                <a:srgbClr val="54585A"/>
              </a:solidFill>
              <a:latin typeface="Century Gothic"/>
              <a:cs typeface="Century Gothic"/>
            </a:endParaRPr>
          </a:p>
        </p:txBody>
      </p:sp>
      <p:sp>
        <p:nvSpPr>
          <p:cNvPr id="4" name="Slide Number Placeholder 3">
            <a:extLst>
              <a:ext uri="{FF2B5EF4-FFF2-40B4-BE49-F238E27FC236}">
                <a16:creationId xmlns="" xmlns:a16="http://schemas.microsoft.com/office/drawing/2014/main" id="{7D12ADF5-AB27-3F47-BBDB-1B9B1F26AB78}"/>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594376730"/>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388344" cy="4782299"/>
          </a:xfrm>
          <a:prstGeom prst="rect">
            <a:avLst/>
          </a:prstGeom>
        </p:spPr>
        <p:txBody>
          <a:bodyPr wrap="square" lIns="0" tIns="0" rIns="0" bIns="0" numCol="1" spcCol="457200">
            <a:noAutofit/>
          </a:bodyPr>
          <a:lstStyle/>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Effective January 1, 2020, the timely claims filing deadline for all claims is 180 days from date of service (DOS). </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Applies to Commercial, Medicaid and Medicare lines of business.</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Claims with DOS up to, and including, December 31, 2019 follow THP’s previous timely claims filing deadline of 365 days from DOS.</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When THP is the secondary payer, THP claims must be submitted within 180 days from the DOS, but no later than 90 days from the date of the primary carrier’s Explanation of Benefits (EOB).</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If a claim requires a correction, you have the greater of 180 days from the claim payment/denial date or 180 days from the DOS to do so. </a:t>
            </a:r>
          </a:p>
          <a:p>
            <a:pPr>
              <a:lnSpc>
                <a:spcPct val="114000"/>
              </a:lnSpc>
              <a:spcAft>
                <a:spcPts val="200"/>
              </a:spcAft>
            </a:pPr>
            <a:endParaRPr lang="en-US" sz="2000" dirty="0">
              <a:solidFill>
                <a:srgbClr val="54585A"/>
              </a:solidFill>
              <a:latin typeface="Century Gothic" charset="0"/>
              <a:ea typeface="Century Gothic" charset="0"/>
              <a:cs typeface="Century Gothic" charset="0"/>
            </a:endParaRPr>
          </a:p>
        </p:txBody>
      </p:sp>
      <p:sp>
        <p:nvSpPr>
          <p:cNvPr id="8" name="Rectangle 7">
            <a:extLst>
              <a:ext uri="{FF2B5EF4-FFF2-40B4-BE49-F238E27FC236}">
                <a16:creationId xmlns="" xmlns:a16="http://schemas.microsoft.com/office/drawing/2014/main" id="{2126137E-9274-6D40-9940-465FD0C054FA}"/>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Timely Claims Filing</a:t>
            </a:r>
          </a:p>
        </p:txBody>
      </p:sp>
      <p:cxnSp>
        <p:nvCxnSpPr>
          <p:cNvPr id="9" name="Straight Connector 8">
            <a:extLst>
              <a:ext uri="{FF2B5EF4-FFF2-40B4-BE49-F238E27FC236}">
                <a16:creationId xmlns="" xmlns:a16="http://schemas.microsoft.com/office/drawing/2014/main" id="{01150053-B296-7940-B2C3-D72AE80111C4}"/>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81DEE62-BEC7-7846-B6B2-C1E107BD04C5}"/>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80E86EF4-BB47-9E4E-A1EA-0E25ED8D8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FE168359-2446-6149-8747-6395024263CE}"/>
              </a:ext>
            </a:extLst>
          </p:cNvPr>
          <p:cNvSpPr>
            <a:spLocks noGrp="1"/>
          </p:cNvSpPr>
          <p:nvPr>
            <p:ph type="sldNum" sz="quarter" idx="12"/>
          </p:nvPr>
        </p:nvSpPr>
        <p:spPr/>
        <p:txBody>
          <a:bodyPr/>
          <a:lstStyle/>
          <a:p>
            <a:fld id="{E7CACC7C-73F8-3041-9AF3-405B3B72D595}" type="slidenum">
              <a:rPr lang="en-US" smtClean="0"/>
              <a:t>47</a:t>
            </a:fld>
            <a:endParaRPr lang="en-US"/>
          </a:p>
        </p:txBody>
      </p:sp>
    </p:spTree>
    <p:extLst>
      <p:ext uri="{BB962C8B-B14F-4D97-AF65-F5344CB8AC3E}">
        <p14:creationId xmlns:p14="http://schemas.microsoft.com/office/powerpoint/2010/main" val="3818404956"/>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402568" cy="4782299"/>
          </a:xfrm>
          <a:prstGeom prst="rect">
            <a:avLst/>
          </a:prstGeom>
        </p:spPr>
        <p:txBody>
          <a:bodyPr wrap="square" lIns="0" tIns="0" rIns="0" bIns="0" numCol="1" spcCol="457200">
            <a:noAutofit/>
          </a:bodyPr>
          <a:lstStyle/>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Submitted claims must  accurately reflect the rendering provider. </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For </a:t>
            </a:r>
            <a:r>
              <a:rPr lang="en-US" sz="2000" b="1" dirty="0">
                <a:solidFill>
                  <a:srgbClr val="54585A"/>
                </a:solidFill>
                <a:latin typeface="Century Gothic" charset="0"/>
                <a:ea typeface="Century Gothic" charset="0"/>
                <a:cs typeface="Century Gothic" charset="0"/>
              </a:rPr>
              <a:t>Medicaid</a:t>
            </a:r>
            <a:r>
              <a:rPr lang="en-US" sz="2000" dirty="0">
                <a:solidFill>
                  <a:srgbClr val="54585A"/>
                </a:solidFill>
                <a:latin typeface="Century Gothic" charset="0"/>
                <a:ea typeface="Century Gothic" charset="0"/>
                <a:cs typeface="Century Gothic" charset="0"/>
              </a:rPr>
              <a:t> members, if a claim is denied due to the rendering provider not being enrolled with BMS, it is inappropriate to resubmit the claim indicating a different provider rendered the service.  </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These resubmitted claims will be denied, and a referral will be made to our Special Investigation Unit (SIU).</a:t>
            </a:r>
          </a:p>
        </p:txBody>
      </p:sp>
      <p:sp>
        <p:nvSpPr>
          <p:cNvPr id="9" name="Rectangle 8">
            <a:extLst>
              <a:ext uri="{FF2B5EF4-FFF2-40B4-BE49-F238E27FC236}">
                <a16:creationId xmlns="" xmlns:a16="http://schemas.microsoft.com/office/drawing/2014/main" id="{41F9D357-E2F7-8C44-9202-9A20BA999D1E}"/>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Non-Par Denied Claims</a:t>
            </a:r>
          </a:p>
        </p:txBody>
      </p:sp>
      <p:cxnSp>
        <p:nvCxnSpPr>
          <p:cNvPr id="10" name="Straight Connector 9">
            <a:extLst>
              <a:ext uri="{FF2B5EF4-FFF2-40B4-BE49-F238E27FC236}">
                <a16:creationId xmlns="" xmlns:a16="http://schemas.microsoft.com/office/drawing/2014/main" id="{0359D31D-A2C0-5442-97A9-A0ADF81254B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EE429A8-61AC-1C4B-A534-FAC15D3347F3}"/>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744680AE-7B5A-EA4C-AFCA-EB68BA5EFF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4" name="Slide Number Placeholder 3">
            <a:extLst>
              <a:ext uri="{FF2B5EF4-FFF2-40B4-BE49-F238E27FC236}">
                <a16:creationId xmlns="" xmlns:a16="http://schemas.microsoft.com/office/drawing/2014/main" id="{C00FD08B-CB70-7841-8483-9DE2517B7464}"/>
              </a:ext>
            </a:extLst>
          </p:cNvPr>
          <p:cNvSpPr>
            <a:spLocks noGrp="1"/>
          </p:cNvSpPr>
          <p:nvPr>
            <p:ph type="sldNum" sz="quarter" idx="12"/>
          </p:nvPr>
        </p:nvSpPr>
        <p:spPr/>
        <p:txBody>
          <a:bodyPr/>
          <a:lstStyle/>
          <a:p>
            <a:fld id="{E7CACC7C-73F8-3041-9AF3-405B3B72D595}" type="slidenum">
              <a:rPr lang="en-US" smtClean="0"/>
              <a:t>48</a:t>
            </a:fld>
            <a:endParaRPr lang="en-US"/>
          </a:p>
        </p:txBody>
      </p:sp>
    </p:spTree>
    <p:extLst>
      <p:ext uri="{BB962C8B-B14F-4D97-AF65-F5344CB8AC3E}">
        <p14:creationId xmlns:p14="http://schemas.microsoft.com/office/powerpoint/2010/main" val="402730406"/>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a:lnSpc>
                <a:spcPct val="114000"/>
              </a:lnSpc>
              <a:spcAft>
                <a:spcPts val="1200"/>
              </a:spcAft>
            </a:pPr>
            <a:r>
              <a:rPr lang="en-US" sz="2000" dirty="0">
                <a:solidFill>
                  <a:srgbClr val="54585A"/>
                </a:solidFill>
                <a:latin typeface="Century Gothic" charset="0"/>
                <a:ea typeface="Century Gothic" charset="0"/>
                <a:cs typeface="Century Gothic" charset="0"/>
              </a:rPr>
              <a:t>To avoid a duplicate denial THP requires a new CMS 1500 claim form when resubmitting a professional claim on paper. Box 22 on the 1500 form must contain one of the following codes: </a:t>
            </a:r>
          </a:p>
          <a:p>
            <a:pPr marL="634968" lvl="1" indent="-177792">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7 – Replacement of prior claim</a:t>
            </a:r>
          </a:p>
          <a:p>
            <a:pPr marL="634968" lvl="1" indent="-177792">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8 – Void/cancel prior claim</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Attach a copy of the payment voucher with the member </a:t>
            </a:r>
            <a:r>
              <a:rPr lang="en-US" sz="2000" dirty="0" smtClean="0">
                <a:solidFill>
                  <a:srgbClr val="54585A"/>
                </a:solidFill>
                <a:latin typeface="Century Gothic" charset="0"/>
                <a:ea typeface="Century Gothic" charset="0"/>
                <a:cs typeface="Century Gothic" charset="0"/>
              </a:rPr>
              <a:t>circled </a:t>
            </a:r>
            <a:r>
              <a:rPr lang="en-US" sz="2000" dirty="0">
                <a:solidFill>
                  <a:srgbClr val="54585A"/>
                </a:solidFill>
                <a:latin typeface="Century Gothic" charset="0"/>
                <a:ea typeface="Century Gothic" charset="0"/>
                <a:cs typeface="Century Gothic" charset="0"/>
              </a:rPr>
              <a:t>or underlined.</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Include a clear explanation and/or additional documentation </a:t>
            </a:r>
            <a:r>
              <a:rPr lang="en-US" sz="2000" dirty="0" smtClean="0">
                <a:solidFill>
                  <a:srgbClr val="54585A"/>
                </a:solidFill>
                <a:latin typeface="Century Gothic" charset="0"/>
                <a:ea typeface="Century Gothic" charset="0"/>
                <a:cs typeface="Century Gothic" charset="0"/>
              </a:rPr>
              <a:t>as </a:t>
            </a:r>
            <a:r>
              <a:rPr lang="en-US" sz="2000" dirty="0">
                <a:solidFill>
                  <a:srgbClr val="54585A"/>
                </a:solidFill>
                <a:latin typeface="Century Gothic" charset="0"/>
                <a:ea typeface="Century Gothic" charset="0"/>
                <a:cs typeface="Century Gothic" charset="0"/>
              </a:rPr>
              <a:t>to why the claim is being re-submitted.</a:t>
            </a:r>
          </a:p>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Indicate on the claim form “corrected” or “resubmitted claim</a:t>
            </a:r>
            <a:r>
              <a:rPr lang="en-US" sz="2000" dirty="0" smtClean="0">
                <a:solidFill>
                  <a:srgbClr val="54585A"/>
                </a:solidFill>
                <a:latin typeface="Century Gothic" charset="0"/>
                <a:ea typeface="Century Gothic" charset="0"/>
                <a:cs typeface="Century Gothic" charset="0"/>
              </a:rPr>
              <a:t>”</a:t>
            </a: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D9771858-E94D-B54A-B170-75F7ACF26CD7}"/>
              </a:ext>
            </a:extLst>
          </p:cNvPr>
          <p:cNvSpPr txBox="1"/>
          <p:nvPr/>
        </p:nvSpPr>
        <p:spPr>
          <a:xfrm>
            <a:off x="402336" y="274320"/>
            <a:ext cx="7974940"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Resubmitting Paper Claims - Professional</a:t>
            </a:r>
          </a:p>
        </p:txBody>
      </p:sp>
      <p:pic>
        <p:nvPicPr>
          <p:cNvPr id="11" name="Picture 10">
            <a:extLst>
              <a:ext uri="{FF2B5EF4-FFF2-40B4-BE49-F238E27FC236}">
                <a16:creationId xmlns="" xmlns:a16="http://schemas.microsoft.com/office/drawing/2014/main" id="{5C475FAD-E754-7D4D-B48D-399508C872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D3BDA585-359A-4640-87CC-2EF2E28BB6A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8238AD9-8922-BB4E-AC7E-5739C53A447A}"/>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6458A201-4A80-6E40-8E75-71D2DAE83283}"/>
              </a:ext>
            </a:extLst>
          </p:cNvPr>
          <p:cNvSpPr>
            <a:spLocks noGrp="1"/>
          </p:cNvSpPr>
          <p:nvPr>
            <p:ph type="sldNum" sz="quarter" idx="12"/>
          </p:nvPr>
        </p:nvSpPr>
        <p:spPr/>
        <p:txBody>
          <a:bodyPr/>
          <a:lstStyle/>
          <a:p>
            <a:fld id="{E7CACC7C-73F8-3041-9AF3-405B3B72D595}" type="slidenum">
              <a:rPr lang="en-US" smtClean="0"/>
              <a:t>49</a:t>
            </a:fld>
            <a:endParaRPr lang="en-US"/>
          </a:p>
        </p:txBody>
      </p:sp>
    </p:spTree>
    <p:extLst>
      <p:ext uri="{BB962C8B-B14F-4D97-AF65-F5344CB8AC3E}">
        <p14:creationId xmlns:p14="http://schemas.microsoft.com/office/powerpoint/2010/main" val="225262638"/>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A910277F-436E-D246-84A4-D9DAB6E8C4D4}"/>
              </a:ext>
            </a:extLst>
          </p:cNvPr>
          <p:cNvSpPr txBox="1"/>
          <p:nvPr/>
        </p:nvSpPr>
        <p:spPr>
          <a:xfrm>
            <a:off x="402336" y="274320"/>
            <a:ext cx="7235955"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THP Following CMS &amp; BMS Guidelines</a:t>
            </a:r>
          </a:p>
        </p:txBody>
      </p:sp>
      <p:sp>
        <p:nvSpPr>
          <p:cNvPr id="11" name="Rectangle 10">
            <a:extLst>
              <a:ext uri="{FF2B5EF4-FFF2-40B4-BE49-F238E27FC236}">
                <a16:creationId xmlns="" xmlns:a16="http://schemas.microsoft.com/office/drawing/2014/main" id="{3A5BB270-FE76-FA4A-908E-7EA7094FEF08}"/>
              </a:ext>
            </a:extLst>
          </p:cNvPr>
          <p:cNvSpPr/>
          <p:nvPr/>
        </p:nvSpPr>
        <p:spPr>
          <a:xfrm>
            <a:off x="402336" y="1170431"/>
            <a:ext cx="11393424" cy="4782314"/>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rPr>
              <a:t>The Health Plan is following the temporary measures related to healthcare services instituted by the Centers for Medicare and Medicaid Services (CMS) and the Bureau for Medical Services (BMS) during the coronavirus (COVID-19) pandemic. </a:t>
            </a:r>
          </a:p>
          <a:p>
            <a:pPr marL="342882" indent="-342882">
              <a:buFont typeface="Arial" panose="020B0604020202020204" pitchFamily="34" charset="0"/>
              <a:buChar char="•"/>
            </a:pPr>
            <a:endParaRPr lang="en-US" sz="2000" dirty="0">
              <a:solidFill>
                <a:srgbClr val="53575A"/>
              </a:solidFill>
              <a:latin typeface="Century Gothic" panose="020B0502020202020204" pitchFamily="34" charset="0"/>
            </a:endParaRPr>
          </a:p>
          <a:p>
            <a:pPr marL="342882"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rPr>
              <a:t>Refer to CMS’ guidelines related to COVID-19 for THP members with Medicare and Fully-Funded (including POS, PPO, HMO, WV PEIA) coverage. Those </a:t>
            </a:r>
            <a:r>
              <a:rPr lang="en-US" sz="2000" dirty="0">
                <a:solidFill>
                  <a:schemeClr val="bg2">
                    <a:lumMod val="25000"/>
                  </a:schemeClr>
                </a:solidFill>
                <a:latin typeface="Century Gothic" panose="020B0502020202020204" pitchFamily="34" charset="0"/>
              </a:rPr>
              <a:t>guidelines may be accessed at </a:t>
            </a:r>
            <a:r>
              <a:rPr lang="en-US" sz="2000" u="sng" dirty="0">
                <a:solidFill>
                  <a:srgbClr val="00B050"/>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https://www.cms.gov/About-CMS/Agency-Information/Emergency/EPRO/Current-Emergencies/Current-Emergencies-page</a:t>
            </a:r>
            <a:endParaRPr lang="en-US" sz="2000" u="sng" dirty="0">
              <a:solidFill>
                <a:srgbClr val="00B050"/>
              </a:solidFill>
              <a:latin typeface="Century Gothic" panose="020B0502020202020204" pitchFamily="34" charset="0"/>
            </a:endParaRPr>
          </a:p>
          <a:p>
            <a:pPr marL="342882" indent="-342882">
              <a:spcAft>
                <a:spcPts val="600"/>
              </a:spcAft>
              <a:buFont typeface="Arial" panose="020B0604020202020204" pitchFamily="34" charset="0"/>
              <a:buChar char="•"/>
            </a:pPr>
            <a:endParaRPr lang="en-US" sz="2000" u="sng" dirty="0">
              <a:solidFill>
                <a:srgbClr val="00B050"/>
              </a:solidFill>
              <a:latin typeface="Century Gothic" panose="020B0502020202020204" pitchFamily="34" charset="0"/>
            </a:endParaRPr>
          </a:p>
          <a:p>
            <a:pPr marL="342882" indent="-342882">
              <a:spcAft>
                <a:spcPts val="600"/>
              </a:spcAft>
              <a:buFont typeface="Arial" panose="020B0604020202020204" pitchFamily="34" charset="0"/>
              <a:buChar char="•"/>
            </a:pPr>
            <a:r>
              <a:rPr lang="en-US" sz="2000" dirty="0">
                <a:solidFill>
                  <a:srgbClr val="53575A"/>
                </a:solidFill>
                <a:latin typeface="Century Gothic" panose="020B0502020202020204" pitchFamily="34" charset="0"/>
              </a:rPr>
              <a:t>BMS guidelines related to COVID-19 will be followed by THP for </a:t>
            </a:r>
            <a:r>
              <a:rPr lang="en-US" sz="2000" dirty="0" smtClean="0">
                <a:solidFill>
                  <a:srgbClr val="53575A"/>
                </a:solidFill>
                <a:latin typeface="Century Gothic" panose="020B0502020202020204" pitchFamily="34" charset="0"/>
              </a:rPr>
              <a:t>WV Medicaid </a:t>
            </a:r>
            <a:r>
              <a:rPr lang="en-US" sz="2000" dirty="0">
                <a:solidFill>
                  <a:srgbClr val="53575A"/>
                </a:solidFill>
                <a:latin typeface="Century Gothic" panose="020B0502020202020204" pitchFamily="34" charset="0"/>
              </a:rPr>
              <a:t>members. Please visit the “News and Announcements” section of BMS’ website at </a:t>
            </a:r>
            <a:r>
              <a:rPr lang="en-US" sz="2000" u="sng" dirty="0">
                <a:solidFill>
                  <a:srgbClr val="00B050"/>
                </a:solidFill>
                <a:latin typeface="Century Gothic" panose="020B0502020202020204" pitchFamily="34" charset="0"/>
                <a:hlinkClick r:id="rId4">
                  <a:extLst>
                    <a:ext uri="{A12FA001-AC4F-418D-AE19-62706E023703}">
                      <ahyp:hlinkClr xmlns="" xmlns:ahyp="http://schemas.microsoft.com/office/drawing/2018/hyperlinkcolor" val="tx"/>
                    </a:ext>
                  </a:extLst>
                </a:hlinkClick>
              </a:rPr>
              <a:t>https://dhhr.wv.gov/bms/Pages/Coronavirus-Disease-2019-(COVID-19)-Alerts-and-Updates.aspx</a:t>
            </a:r>
            <a:r>
              <a:rPr lang="en-US" sz="2000" dirty="0">
                <a:solidFill>
                  <a:srgbClr val="00B050"/>
                </a:solidFill>
                <a:latin typeface="Century Gothic" panose="020B0502020202020204" pitchFamily="34" charset="0"/>
              </a:rPr>
              <a:t> </a:t>
            </a:r>
            <a:r>
              <a:rPr lang="en-US" sz="2000" dirty="0">
                <a:solidFill>
                  <a:srgbClr val="53575A"/>
                </a:solidFill>
                <a:latin typeface="Century Gothic" panose="020B0502020202020204" pitchFamily="34" charset="0"/>
              </a:rPr>
              <a:t>to access the latest information related to COVID-19. </a:t>
            </a:r>
          </a:p>
        </p:txBody>
      </p:sp>
      <p:pic>
        <p:nvPicPr>
          <p:cNvPr id="13" name="Picture 12">
            <a:extLst>
              <a:ext uri="{FF2B5EF4-FFF2-40B4-BE49-F238E27FC236}">
                <a16:creationId xmlns="" xmlns:a16="http://schemas.microsoft.com/office/drawing/2014/main" id="{2A3AC0D1-1907-4646-AA72-4B80652B7F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4" name="Straight Connector 13">
            <a:extLst>
              <a:ext uri="{FF2B5EF4-FFF2-40B4-BE49-F238E27FC236}">
                <a16:creationId xmlns="" xmlns:a16="http://schemas.microsoft.com/office/drawing/2014/main" id="{F51F13F0-DAC3-8047-883D-10051FEAFE8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14B0187-4AEE-3847-B83E-C8FA04790C5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 xmlns:a16="http://schemas.microsoft.com/office/drawing/2014/main" id="{BF664B05-6C07-0D40-B944-BD9A8E34EC2C}"/>
              </a:ext>
            </a:extLst>
          </p:cNvPr>
          <p:cNvSpPr>
            <a:spLocks noGrp="1"/>
          </p:cNvSpPr>
          <p:nvPr>
            <p:ph type="sldNum" sz="quarter" idx="12"/>
          </p:nvPr>
        </p:nvSpPr>
        <p:spPr/>
        <p:txBody>
          <a:bodyPr/>
          <a:lstStyle/>
          <a:p>
            <a:fld id="{E7CACC7C-73F8-3041-9AF3-405B3B72D595}" type="slidenum">
              <a:rPr lang="en-US" smtClean="0"/>
              <a:t>5</a:t>
            </a:fld>
            <a:endParaRPr lang="en-US"/>
          </a:p>
        </p:txBody>
      </p:sp>
    </p:spTree>
    <p:extLst>
      <p:ext uri="{BB962C8B-B14F-4D97-AF65-F5344CB8AC3E}">
        <p14:creationId xmlns:p14="http://schemas.microsoft.com/office/powerpoint/2010/main" val="1091789276"/>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a:lnSpc>
                <a:spcPct val="114000"/>
              </a:lnSpc>
              <a:spcAft>
                <a:spcPts val="1200"/>
              </a:spcAft>
            </a:pPr>
            <a:r>
              <a:rPr lang="en-US" sz="2000" dirty="0">
                <a:solidFill>
                  <a:srgbClr val="54585A"/>
                </a:solidFill>
                <a:latin typeface="Century Gothic" charset="0"/>
                <a:ea typeface="Century Gothic" charset="0"/>
                <a:cs typeface="Century Gothic" charset="0"/>
              </a:rPr>
              <a:t>THP requires a new UB04 claim form when resubmitting a hospital claim on paper. </a:t>
            </a:r>
          </a:p>
          <a:p>
            <a:pPr marL="634968" lvl="1" indent="-177792">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Use Bill Type 117 to represent a hospital inpatient replacement or corrected claim to a previously submitted hospital inpatient claim that has paid in order for THP to reprocess the claim.</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Attach a copy of the payment voucher with the member </a:t>
            </a:r>
            <a:r>
              <a:rPr lang="en-US" sz="2000" dirty="0" smtClean="0">
                <a:solidFill>
                  <a:srgbClr val="54585A"/>
                </a:solidFill>
                <a:latin typeface="Century Gothic" charset="0"/>
                <a:ea typeface="Century Gothic" charset="0"/>
                <a:cs typeface="Century Gothic" charset="0"/>
              </a:rPr>
              <a:t>circled </a:t>
            </a:r>
            <a:r>
              <a:rPr lang="en-US" sz="2000" dirty="0">
                <a:solidFill>
                  <a:srgbClr val="54585A"/>
                </a:solidFill>
                <a:latin typeface="Century Gothic" charset="0"/>
                <a:ea typeface="Century Gothic" charset="0"/>
                <a:cs typeface="Century Gothic" charset="0"/>
              </a:rPr>
              <a:t>or underlined.</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Include a clear explanation and/or additional documentation </a:t>
            </a:r>
            <a:r>
              <a:rPr lang="en-US" sz="2000" dirty="0" smtClean="0">
                <a:solidFill>
                  <a:srgbClr val="54585A"/>
                </a:solidFill>
                <a:latin typeface="Century Gothic" charset="0"/>
                <a:ea typeface="Century Gothic" charset="0"/>
                <a:cs typeface="Century Gothic" charset="0"/>
              </a:rPr>
              <a:t>as </a:t>
            </a:r>
            <a:r>
              <a:rPr lang="en-US" sz="2000" dirty="0">
                <a:solidFill>
                  <a:srgbClr val="54585A"/>
                </a:solidFill>
                <a:latin typeface="Century Gothic" charset="0"/>
                <a:ea typeface="Century Gothic" charset="0"/>
                <a:cs typeface="Century Gothic" charset="0"/>
              </a:rPr>
              <a:t>to why the claim is being re-submitted.</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Indicate on the claim form “corrected” or “resubmitted claim</a:t>
            </a:r>
            <a:r>
              <a:rPr lang="en-US" sz="2000" dirty="0" smtClean="0">
                <a:solidFill>
                  <a:srgbClr val="54585A"/>
                </a:solidFill>
                <a:latin typeface="Century Gothic" charset="0"/>
                <a:ea typeface="Century Gothic" charset="0"/>
                <a:cs typeface="Century Gothic" charset="0"/>
              </a:rPr>
              <a:t>”</a:t>
            </a:r>
            <a:endParaRPr lang="en-US" sz="2000" dirty="0">
              <a:solidFill>
                <a:srgbClr val="54585A"/>
              </a:solidFill>
              <a:latin typeface="Century Gothic" charset="0"/>
              <a:ea typeface="Century Gothic" charset="0"/>
              <a:cs typeface="Century Gothic" charset="0"/>
            </a:endParaRPr>
          </a:p>
          <a:p>
            <a:pPr>
              <a:lnSpc>
                <a:spcPct val="114000"/>
              </a:lnSpc>
              <a:spcAft>
                <a:spcPts val="800"/>
              </a:spcAft>
            </a:pPr>
            <a:endParaRPr lang="en-US" sz="18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8127EEF3-C29A-1247-97A0-871D2702696C}"/>
              </a:ext>
            </a:extLst>
          </p:cNvPr>
          <p:cNvSpPr txBox="1"/>
          <p:nvPr/>
        </p:nvSpPr>
        <p:spPr>
          <a:xfrm>
            <a:off x="402336" y="274320"/>
            <a:ext cx="7235955"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Resubmitting Paper Claims - Hospital</a:t>
            </a:r>
          </a:p>
        </p:txBody>
      </p:sp>
      <p:pic>
        <p:nvPicPr>
          <p:cNvPr id="11" name="Picture 10">
            <a:extLst>
              <a:ext uri="{FF2B5EF4-FFF2-40B4-BE49-F238E27FC236}">
                <a16:creationId xmlns="" xmlns:a16="http://schemas.microsoft.com/office/drawing/2014/main" id="{FB3C4AEB-44DB-4048-B8F2-EFA24428E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DD6493A3-8686-DF4E-A56E-DFE2CA62C934}"/>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04E8B19-C667-0049-8BC9-06515FEFC6B8}"/>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F434D76E-A2B1-7C42-A56E-B65F5E6EE568}"/>
              </a:ext>
            </a:extLst>
          </p:cNvPr>
          <p:cNvSpPr>
            <a:spLocks noGrp="1"/>
          </p:cNvSpPr>
          <p:nvPr>
            <p:ph type="sldNum" sz="quarter" idx="12"/>
          </p:nvPr>
        </p:nvSpPr>
        <p:spPr/>
        <p:txBody>
          <a:bodyPr/>
          <a:lstStyle/>
          <a:p>
            <a:fld id="{E7CACC7C-73F8-3041-9AF3-405B3B72D595}" type="slidenum">
              <a:rPr lang="en-US" smtClean="0"/>
              <a:t>50</a:t>
            </a:fld>
            <a:endParaRPr lang="en-US"/>
          </a:p>
        </p:txBody>
      </p:sp>
    </p:spTree>
    <p:extLst>
      <p:ext uri="{BB962C8B-B14F-4D97-AF65-F5344CB8AC3E}">
        <p14:creationId xmlns:p14="http://schemas.microsoft.com/office/powerpoint/2010/main" val="1264497001"/>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pic>
        <p:nvPicPr>
          <p:cNvPr id="9" name="Picture 8">
            <a:extLst>
              <a:ext uri="{FF2B5EF4-FFF2-40B4-BE49-F238E27FC236}">
                <a16:creationId xmlns="" xmlns:a16="http://schemas.microsoft.com/office/drawing/2014/main" id="{4FB05F38-2363-5C42-9DD9-87F2D24D7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7022A874-BC81-0B4E-AE5D-D9C8EC64C48F}"/>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ED090E06-DF99-3348-AA19-85A996D2FB87}"/>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Billing Information</a:t>
            </a:r>
          </a:p>
        </p:txBody>
      </p:sp>
      <p:sp>
        <p:nvSpPr>
          <p:cNvPr id="4" name="Slide Number Placeholder 3">
            <a:extLst>
              <a:ext uri="{FF2B5EF4-FFF2-40B4-BE49-F238E27FC236}">
                <a16:creationId xmlns="" xmlns:a16="http://schemas.microsoft.com/office/drawing/2014/main" id="{7CF233EB-6C3A-7047-9F0C-862B77047D86}"/>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409906892"/>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1008973-2210-5C46-B4A5-BA47A5340928}"/>
              </a:ext>
            </a:extLst>
          </p:cNvPr>
          <p:cNvSpPr/>
          <p:nvPr/>
        </p:nvSpPr>
        <p:spPr>
          <a:xfrm>
            <a:off x="402336" y="1170432"/>
            <a:ext cx="11228943" cy="4782299"/>
          </a:xfrm>
          <a:prstGeom prst="rect">
            <a:avLst/>
          </a:prstGeom>
        </p:spPr>
        <p:txBody>
          <a:bodyPr wrap="square" lIns="0" tIns="0" rIns="0" bIns="0" numCol="1" spcCol="457200">
            <a:noAutofit/>
          </a:bodyPr>
          <a:lstStyle/>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Effective January 1, 2020, CPT/HCPCs codes are required to be submitted with the applicable revenue code for all outpatient services provided to Medicaid members in an acute or critical access hospital setting. </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Claims billed with revenue codes submitted without the corresponding procedure code(s) will be denied.</a:t>
            </a:r>
          </a:p>
        </p:txBody>
      </p:sp>
      <p:sp>
        <p:nvSpPr>
          <p:cNvPr id="9" name="TextBox 8">
            <a:extLst>
              <a:ext uri="{FF2B5EF4-FFF2-40B4-BE49-F238E27FC236}">
                <a16:creationId xmlns="" xmlns:a16="http://schemas.microsoft.com/office/drawing/2014/main" id="{4F38BFDD-FC15-774F-B1FA-254D9018472F}"/>
              </a:ext>
            </a:extLst>
          </p:cNvPr>
          <p:cNvSpPr txBox="1"/>
          <p:nvPr/>
        </p:nvSpPr>
        <p:spPr>
          <a:xfrm>
            <a:off x="402336" y="274320"/>
            <a:ext cx="9585958"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Billing Outpatient Services Performed in Hospitals</a:t>
            </a:r>
          </a:p>
        </p:txBody>
      </p:sp>
      <p:pic>
        <p:nvPicPr>
          <p:cNvPr id="10" name="Picture 9">
            <a:extLst>
              <a:ext uri="{FF2B5EF4-FFF2-40B4-BE49-F238E27FC236}">
                <a16:creationId xmlns="" xmlns:a16="http://schemas.microsoft.com/office/drawing/2014/main" id="{657C8560-83B8-364E-AFCC-DF8AA354E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FD2F31B3-FF16-2C48-B97B-226E44CD479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5368B5B7-FB69-AA41-AD96-9A383945361C}"/>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7B052234-01BE-DB4F-AA30-C039C41B42F9}"/>
              </a:ext>
            </a:extLst>
          </p:cNvPr>
          <p:cNvSpPr>
            <a:spLocks noGrp="1"/>
          </p:cNvSpPr>
          <p:nvPr>
            <p:ph type="sldNum" sz="quarter" idx="12"/>
          </p:nvPr>
        </p:nvSpPr>
        <p:spPr/>
        <p:txBody>
          <a:bodyPr/>
          <a:lstStyle/>
          <a:p>
            <a:fld id="{E7CACC7C-73F8-3041-9AF3-405B3B72D595}" type="slidenum">
              <a:rPr lang="en-US" smtClean="0"/>
              <a:t>52</a:t>
            </a:fld>
            <a:endParaRPr lang="en-US"/>
          </a:p>
        </p:txBody>
      </p:sp>
    </p:spTree>
    <p:extLst>
      <p:ext uri="{BB962C8B-B14F-4D97-AF65-F5344CB8AC3E}">
        <p14:creationId xmlns:p14="http://schemas.microsoft.com/office/powerpoint/2010/main" val="133862640"/>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858227"/>
          </a:xfrm>
          <a:prstGeom prst="rect">
            <a:avLst/>
          </a:prstGeom>
        </p:spPr>
        <p:txBody>
          <a:bodyPr wrap="square" lIns="0" tIns="0" rIns="0" bIns="0" numCol="1" spcCol="457200">
            <a:noAutofit/>
          </a:bodyPr>
          <a:lstStyle/>
          <a:p>
            <a:pPr>
              <a:lnSpc>
                <a:spcPct val="114000"/>
              </a:lnSpc>
              <a:spcAft>
                <a:spcPts val="800"/>
              </a:spcAft>
            </a:pPr>
            <a:r>
              <a:rPr lang="en-US" sz="2000" dirty="0">
                <a:solidFill>
                  <a:srgbClr val="54585A"/>
                </a:solidFill>
                <a:latin typeface="Century Gothic" charset="0"/>
                <a:ea typeface="Century Gothic" charset="0"/>
                <a:cs typeface="Century Gothic" charset="0"/>
              </a:rPr>
              <a:t>THP is following BMS guidelines pertaining to reimbursement for emergency room services rendered to Medicaid members in an acute care hospital.</a:t>
            </a:r>
          </a:p>
          <a:p>
            <a:pPr>
              <a:lnSpc>
                <a:spcPct val="114000"/>
              </a:lnSpc>
            </a:pPr>
            <a:r>
              <a:rPr lang="en-US" sz="2000" dirty="0">
                <a:solidFill>
                  <a:srgbClr val="54585A"/>
                </a:solidFill>
                <a:latin typeface="Century Gothic" charset="0"/>
                <a:ea typeface="Century Gothic" charset="0"/>
                <a:cs typeface="Century Gothic" charset="0"/>
              </a:rPr>
              <a:t>The enhanced reimbursement is all-inclusive and includes: </a:t>
            </a:r>
          </a:p>
          <a:p>
            <a:pPr marL="73022">
              <a:lnSpc>
                <a:spcPct val="114000"/>
              </a:lnSpc>
              <a:spcAft>
                <a:spcPts val="200"/>
              </a:spcAft>
            </a:pPr>
            <a:endParaRPr lang="en-US" sz="2000" dirty="0">
              <a:solidFill>
                <a:srgbClr val="54585A"/>
              </a:solidFill>
              <a:latin typeface="Century Gothic" charset="0"/>
              <a:ea typeface="Century Gothic" charset="0"/>
              <a:cs typeface="Century Gothic" charset="0"/>
            </a:endParaRPr>
          </a:p>
          <a:p>
            <a:pPr>
              <a:lnSpc>
                <a:spcPct val="114000"/>
              </a:lnSpc>
              <a:spcAft>
                <a:spcPts val="800"/>
              </a:spcAft>
            </a:pP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922C5A82-A4AC-2B44-94A4-5627DA07984C}"/>
              </a:ext>
            </a:extLst>
          </p:cNvPr>
          <p:cNvSpPr txBox="1"/>
          <p:nvPr/>
        </p:nvSpPr>
        <p:spPr>
          <a:xfrm>
            <a:off x="402336" y="274320"/>
            <a:ext cx="6771084"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Emergency Room Reimbursement</a:t>
            </a:r>
          </a:p>
        </p:txBody>
      </p:sp>
      <p:pic>
        <p:nvPicPr>
          <p:cNvPr id="11" name="Picture 10">
            <a:extLst>
              <a:ext uri="{FF2B5EF4-FFF2-40B4-BE49-F238E27FC236}">
                <a16:creationId xmlns="" xmlns:a16="http://schemas.microsoft.com/office/drawing/2014/main" id="{77AE5754-2A99-BE46-9D70-1C7B42D7A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D90FCD1D-8EE7-BA4A-BAA1-958B56177D14}"/>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9B4AA7C-CE2B-EA42-B48A-CC0013899244}"/>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BD6D4E91-310E-A245-94BD-6D817FE315CA}"/>
              </a:ext>
            </a:extLst>
          </p:cNvPr>
          <p:cNvSpPr>
            <a:spLocks noGrp="1"/>
          </p:cNvSpPr>
          <p:nvPr>
            <p:ph type="sldNum" sz="quarter" idx="12"/>
          </p:nvPr>
        </p:nvSpPr>
        <p:spPr/>
        <p:txBody>
          <a:bodyPr/>
          <a:lstStyle/>
          <a:p>
            <a:fld id="{E7CACC7C-73F8-3041-9AF3-405B3B72D595}" type="slidenum">
              <a:rPr lang="en-US" smtClean="0"/>
              <a:t>53</a:t>
            </a:fld>
            <a:endParaRPr lang="en-US"/>
          </a:p>
        </p:txBody>
      </p:sp>
      <p:sp>
        <p:nvSpPr>
          <p:cNvPr id="8" name="Rectangle 7">
            <a:extLst>
              <a:ext uri="{FF2B5EF4-FFF2-40B4-BE49-F238E27FC236}">
                <a16:creationId xmlns="" xmlns:a16="http://schemas.microsoft.com/office/drawing/2014/main" id="{FA9E85D3-AEFB-3A43-8085-12DD15F12CEE}"/>
              </a:ext>
            </a:extLst>
          </p:cNvPr>
          <p:cNvSpPr/>
          <p:nvPr/>
        </p:nvSpPr>
        <p:spPr>
          <a:xfrm>
            <a:off x="402336" y="2424609"/>
            <a:ext cx="11402568" cy="2356959"/>
          </a:xfrm>
          <a:prstGeom prst="rect">
            <a:avLst/>
          </a:prstGeom>
        </p:spPr>
        <p:txBody>
          <a:bodyPr wrap="square" lIns="0" tIns="0" rIns="0" bIns="0" numCol="2" spcCol="457200">
            <a:noAutofit/>
          </a:bodyPr>
          <a:lstStyle/>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Use of emergency room </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Routine supplies (such as sterile dressings) </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Pharmacy charges</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Minor supplies (bandages, slings, finger braces, etc.) </a:t>
            </a:r>
          </a:p>
          <a:p>
            <a:pPr marL="231764" indent="-158743">
              <a:lnSpc>
                <a:spcPct val="114000"/>
              </a:lnSpc>
              <a:spcAft>
                <a:spcPts val="1200"/>
              </a:spcAft>
              <a:buFont typeface="Arial" panose="020B0604020202020204" pitchFamily="34" charset="0"/>
              <a:buChar char="•"/>
            </a:pPr>
            <a:endParaRPr lang="en-US" sz="2000" dirty="0">
              <a:solidFill>
                <a:srgbClr val="54585A"/>
              </a:solidFill>
              <a:latin typeface="Century Gothic" charset="0"/>
              <a:ea typeface="Century Gothic" charset="0"/>
              <a:cs typeface="Century Gothic" charset="0"/>
            </a:endParaRP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Suture, catheter, and other trays</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IV fluids and supplies</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Routine EKG monitoring </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Oxygen administration and O</a:t>
            </a:r>
            <a:r>
              <a:rPr lang="en-US" sz="2000" baseline="-25000" dirty="0">
                <a:solidFill>
                  <a:srgbClr val="54585A"/>
                </a:solidFill>
                <a:latin typeface="Century Gothic" charset="0"/>
                <a:ea typeface="Century Gothic" charset="0"/>
                <a:cs typeface="Century Gothic" charset="0"/>
              </a:rPr>
              <a:t>2</a:t>
            </a:r>
            <a:r>
              <a:rPr lang="en-US" sz="2000" dirty="0">
                <a:solidFill>
                  <a:srgbClr val="54585A"/>
                </a:solidFill>
                <a:latin typeface="Century Gothic" charset="0"/>
                <a:ea typeface="Century Gothic" charset="0"/>
                <a:cs typeface="Century Gothic" charset="0"/>
              </a:rPr>
              <a:t> saturation monitoring </a:t>
            </a:r>
          </a:p>
          <a:p>
            <a:pPr>
              <a:lnSpc>
                <a:spcPct val="114000"/>
              </a:lnSpc>
              <a:spcAft>
                <a:spcPts val="800"/>
              </a:spcAft>
            </a:pPr>
            <a:endParaRPr lang="en-US" sz="2000" dirty="0">
              <a:solidFill>
                <a:srgbClr val="54585A"/>
              </a:solidFill>
              <a:latin typeface="Century Gothic" charset="0"/>
              <a:ea typeface="Century Gothic" charset="0"/>
              <a:cs typeface="Century Gothic" charset="0"/>
            </a:endParaRPr>
          </a:p>
        </p:txBody>
      </p:sp>
      <p:sp>
        <p:nvSpPr>
          <p:cNvPr id="2" name="Rectangle 1">
            <a:extLst>
              <a:ext uri="{FF2B5EF4-FFF2-40B4-BE49-F238E27FC236}">
                <a16:creationId xmlns="" xmlns:a16="http://schemas.microsoft.com/office/drawing/2014/main" id="{51EFFA23-37AF-5C4B-BB58-A0AFAB6F29F5}"/>
              </a:ext>
            </a:extLst>
          </p:cNvPr>
          <p:cNvSpPr/>
          <p:nvPr/>
        </p:nvSpPr>
        <p:spPr>
          <a:xfrm>
            <a:off x="402336" y="4781569"/>
            <a:ext cx="11228943" cy="763222"/>
          </a:xfrm>
          <a:prstGeom prst="rect">
            <a:avLst/>
          </a:prstGeom>
        </p:spPr>
        <p:txBody>
          <a:bodyPr wrap="square">
            <a:spAutoFit/>
          </a:bodyPr>
          <a:lstStyle/>
          <a:p>
            <a:pPr marL="73022">
              <a:lnSpc>
                <a:spcPct val="114000"/>
              </a:lnSpc>
              <a:spcBef>
                <a:spcPts val="600"/>
              </a:spcBef>
              <a:spcAft>
                <a:spcPts val="600"/>
              </a:spcAft>
            </a:pPr>
            <a:r>
              <a:rPr lang="en-US" sz="2000" dirty="0">
                <a:solidFill>
                  <a:srgbClr val="54585A"/>
                </a:solidFill>
                <a:latin typeface="Century Gothic" charset="0"/>
                <a:ea typeface="Century Gothic" charset="0"/>
                <a:cs typeface="Century Gothic" charset="0"/>
              </a:rPr>
              <a:t>Diagnostic procedures including lab and radiology may be billed separately and in addition to the emergency room services.</a:t>
            </a:r>
          </a:p>
        </p:txBody>
      </p:sp>
    </p:spTree>
    <p:extLst>
      <p:ext uri="{BB962C8B-B14F-4D97-AF65-F5344CB8AC3E}">
        <p14:creationId xmlns:p14="http://schemas.microsoft.com/office/powerpoint/2010/main" val="414913003"/>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pic>
        <p:nvPicPr>
          <p:cNvPr id="9" name="Picture 8">
            <a:extLst>
              <a:ext uri="{FF2B5EF4-FFF2-40B4-BE49-F238E27FC236}">
                <a16:creationId xmlns="" xmlns:a16="http://schemas.microsoft.com/office/drawing/2014/main" id="{091F482F-4C30-AD42-B613-6B7D405AB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65B43A6A-28BC-534A-BF8D-51296517D8E3}"/>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F1551CF0-40B9-FB46-A0DB-B11E94B6A187}"/>
              </a:ext>
            </a:extLst>
          </p:cNvPr>
          <p:cNvSpPr txBox="1"/>
          <p:nvPr/>
        </p:nvSpPr>
        <p:spPr>
          <a:xfrm>
            <a:off x="5019718" y="3429000"/>
            <a:ext cx="6261903" cy="923330"/>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Access to Care</a:t>
            </a:r>
          </a:p>
        </p:txBody>
      </p:sp>
      <p:sp>
        <p:nvSpPr>
          <p:cNvPr id="4" name="Slide Number Placeholder 3">
            <a:extLst>
              <a:ext uri="{FF2B5EF4-FFF2-40B4-BE49-F238E27FC236}">
                <a16:creationId xmlns="" xmlns:a16="http://schemas.microsoft.com/office/drawing/2014/main" id="{C461E6AA-CB31-7944-8FA8-B6ED199D5E5D}"/>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2828569303"/>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402568" cy="4782299"/>
          </a:xfrm>
          <a:prstGeom prst="rect">
            <a:avLst/>
          </a:prstGeom>
        </p:spPr>
        <p:txBody>
          <a:bodyPr wrap="square" lIns="0" tIns="0" rIns="0" bIns="0" numCol="1" spcCol="457200">
            <a:noAutofit/>
          </a:bodyPr>
          <a:lstStyle/>
          <a:p>
            <a:pPr marL="9525">
              <a:lnSpc>
                <a:spcPct val="114000"/>
              </a:lnSpc>
              <a:spcAft>
                <a:spcPts val="900"/>
              </a:spcAft>
            </a:pPr>
            <a:r>
              <a:rPr lang="en-US" sz="2000" dirty="0">
                <a:solidFill>
                  <a:srgbClr val="54585A"/>
                </a:solidFill>
                <a:latin typeface="Century Gothic" charset="0"/>
                <a:ea typeface="Century Gothic" charset="0"/>
                <a:cs typeface="Century Gothic" charset="0"/>
              </a:rPr>
              <a:t>THP’s access to care standards will change on 7/1/2020 to align with BMS’ requirements:</a:t>
            </a:r>
          </a:p>
        </p:txBody>
      </p:sp>
      <p:graphicFrame>
        <p:nvGraphicFramePr>
          <p:cNvPr id="11" name="Table 10">
            <a:extLst>
              <a:ext uri="{FF2B5EF4-FFF2-40B4-BE49-F238E27FC236}">
                <a16:creationId xmlns="" xmlns:a16="http://schemas.microsoft.com/office/drawing/2014/main" id="{710690E7-9E0D-BA43-9F21-D0343C8BAC36}"/>
              </a:ext>
            </a:extLst>
          </p:cNvPr>
          <p:cNvGraphicFramePr>
            <a:graphicFrameLocks noGrp="1"/>
          </p:cNvGraphicFramePr>
          <p:nvPr>
            <p:extLst>
              <p:ext uri="{D42A27DB-BD31-4B8C-83A1-F6EECF244321}">
                <p14:modId xmlns:p14="http://schemas.microsoft.com/office/powerpoint/2010/main" val="4280794648"/>
              </p:ext>
            </p:extLst>
          </p:nvPr>
        </p:nvGraphicFramePr>
        <p:xfrm>
          <a:off x="1890848" y="1885588"/>
          <a:ext cx="8410306" cy="3086829"/>
        </p:xfrm>
        <a:graphic>
          <a:graphicData uri="http://schemas.openxmlformats.org/drawingml/2006/table">
            <a:tbl>
              <a:tblPr firstRow="1" bandRow="1"/>
              <a:tblGrid>
                <a:gridCol w="5062403">
                  <a:extLst>
                    <a:ext uri="{9D8B030D-6E8A-4147-A177-3AD203B41FA5}">
                      <a16:colId xmlns="" xmlns:a16="http://schemas.microsoft.com/office/drawing/2014/main" val="20000"/>
                    </a:ext>
                  </a:extLst>
                </a:gridCol>
                <a:gridCol w="3347903">
                  <a:extLst>
                    <a:ext uri="{9D8B030D-6E8A-4147-A177-3AD203B41FA5}">
                      <a16:colId xmlns="" xmlns:a16="http://schemas.microsoft.com/office/drawing/2014/main" val="20001"/>
                    </a:ext>
                  </a:extLst>
                </a:gridCol>
              </a:tblGrid>
              <a:tr h="483203">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ea typeface="Century Gothic" charset="0"/>
                          <a:cs typeface="Century Gothic" charset="0"/>
                        </a:rPr>
                        <a:t>Provider accessibility standards for PCPs include: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 xmlns:a16="http://schemas.microsoft.com/office/drawing/2014/main" val="10000"/>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000" dirty="0">
                          <a:solidFill>
                            <a:srgbClr val="54585A"/>
                          </a:solidFill>
                          <a:latin typeface="Century Gothic" panose="020B0502020202020204" pitchFamily="34" charset="0"/>
                          <a:ea typeface="Century Gothic" charset="0"/>
                          <a:cs typeface="Century Gothic" charset="0"/>
                        </a:rPr>
                        <a:t>PCPs available 24/7 with appropriate call coverage and </a:t>
                      </a:r>
                    </a:p>
                    <a:p>
                      <a:pPr algn="l"/>
                      <a:r>
                        <a:rPr lang="en-US" sz="2000" dirty="0">
                          <a:solidFill>
                            <a:srgbClr val="54585A"/>
                          </a:solidFill>
                          <a:latin typeface="Century Gothic" panose="020B0502020202020204" pitchFamily="34" charset="0"/>
                          <a:ea typeface="Century Gothic" charset="0"/>
                          <a:cs typeface="Century Gothic" charset="0"/>
                        </a:rPr>
                        <a:t>after-hours answering service for urgent/emergent</a:t>
                      </a:r>
                      <a:r>
                        <a:rPr lang="en-US" sz="2000" baseline="0" dirty="0">
                          <a:solidFill>
                            <a:srgbClr val="54585A"/>
                          </a:solidFill>
                          <a:latin typeface="Century Gothic" panose="020B0502020202020204" pitchFamily="34" charset="0"/>
                          <a:ea typeface="Century Gothic" charset="0"/>
                          <a:cs typeface="Century Gothic" charset="0"/>
                        </a:rPr>
                        <a:t> conditions.</a:t>
                      </a:r>
                      <a:endParaRPr lang="en-US" sz="2000" dirty="0">
                        <a:solidFill>
                          <a:srgbClr val="54585A"/>
                        </a:solidFill>
                        <a:latin typeface="Century Gothic" panose="020B0502020202020204" pitchFamily="34" charset="0"/>
                        <a:ea typeface="Century Gothic" charset="0"/>
                        <a:cs typeface="Century Gothic"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dirty="0">
                        <a:solidFill>
                          <a:srgbClr val="54585A"/>
                        </a:solidFill>
                        <a:latin typeface="Century Gothic" panose="020B0502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1"/>
                  </a:ext>
                </a:extLst>
              </a:tr>
              <a:tr h="1005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000" dirty="0">
                          <a:solidFill>
                            <a:srgbClr val="54585A"/>
                          </a:solidFill>
                          <a:latin typeface="Century Gothic" panose="020B0502020202020204" pitchFamily="34" charset="0"/>
                          <a:ea typeface="Century Gothic" charset="0"/>
                          <a:cs typeface="Century Gothic" charset="0"/>
                        </a:rPr>
                        <a:t>Routine (other</a:t>
                      </a:r>
                      <a:r>
                        <a:rPr lang="en-US" sz="2000" baseline="0" dirty="0">
                          <a:solidFill>
                            <a:srgbClr val="54585A"/>
                          </a:solidFill>
                          <a:latin typeface="Century Gothic" panose="020B0502020202020204" pitchFamily="34" charset="0"/>
                          <a:ea typeface="Century Gothic" charset="0"/>
                          <a:cs typeface="Century Gothic" charset="0"/>
                        </a:rPr>
                        <a:t> than </a:t>
                      </a:r>
                      <a:r>
                        <a:rPr lang="en-US" sz="2000" dirty="0">
                          <a:solidFill>
                            <a:srgbClr val="54585A"/>
                          </a:solidFill>
                          <a:latin typeface="Century Gothic" panose="020B0502020202020204" pitchFamily="34" charset="0"/>
                          <a:ea typeface="Century Gothic" charset="0"/>
                          <a:cs typeface="Century Gothic" charset="0"/>
                        </a:rPr>
                        <a:t>preventive) care (exemptions permitted when PCP capacity is</a:t>
                      </a:r>
                      <a:r>
                        <a:rPr lang="en-US" sz="2000" baseline="0" dirty="0">
                          <a:solidFill>
                            <a:srgbClr val="54585A"/>
                          </a:solidFill>
                          <a:latin typeface="Century Gothic" panose="020B0502020202020204" pitchFamily="34" charset="0"/>
                          <a:ea typeface="Century Gothic" charset="0"/>
                          <a:cs typeface="Century Gothic" charset="0"/>
                        </a:rPr>
                        <a:t> temporarily limited)</a:t>
                      </a:r>
                      <a:endParaRPr lang="en-US" sz="2000" dirty="0">
                        <a:solidFill>
                          <a:srgbClr val="54585A"/>
                        </a:solidFill>
                        <a:latin typeface="Century Gothic" panose="020B0502020202020204" pitchFamily="34" charset="0"/>
                        <a:ea typeface="Century Gothic" charset="0"/>
                        <a:cs typeface="Century Gothic"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Within14 calendar</a:t>
                      </a:r>
                      <a:r>
                        <a:rPr lang="en-US" sz="2000" dirty="0">
                          <a:solidFill>
                            <a:srgbClr val="54585A"/>
                          </a:solidFill>
                          <a:latin typeface="Century Gothic" panose="020B0502020202020204" pitchFamily="34" charset="0"/>
                        </a:rPr>
                        <a:t> days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0002"/>
                  </a:ext>
                </a:extLst>
              </a:tr>
              <a:tr h="4832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000" dirty="0">
                          <a:solidFill>
                            <a:srgbClr val="54585A"/>
                          </a:solidFill>
                          <a:latin typeface="Century Gothic" panose="020B0502020202020204" pitchFamily="34" charset="0"/>
                          <a:ea typeface="Century Gothic" charset="0"/>
                          <a:cs typeface="Century Gothic" charset="0"/>
                        </a:rPr>
                        <a:t>Adult</a:t>
                      </a:r>
                      <a:r>
                        <a:rPr lang="en-US" sz="2000" baseline="0" dirty="0">
                          <a:solidFill>
                            <a:srgbClr val="54585A"/>
                          </a:solidFill>
                          <a:latin typeface="Century Gothic" panose="020B0502020202020204" pitchFamily="34" charset="0"/>
                          <a:ea typeface="Century Gothic" charset="0"/>
                          <a:cs typeface="Century Gothic" charset="0"/>
                        </a:rPr>
                        <a:t> u</a:t>
                      </a:r>
                      <a:r>
                        <a:rPr lang="en-US" sz="2000" dirty="0">
                          <a:solidFill>
                            <a:srgbClr val="54585A"/>
                          </a:solidFill>
                          <a:latin typeface="Century Gothic" panose="020B0502020202020204" pitchFamily="34" charset="0"/>
                          <a:ea typeface="Century Gothic" charset="0"/>
                          <a:cs typeface="Century Gothic" charset="0"/>
                        </a:rPr>
                        <a:t>rgent care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 48 hours</a:t>
                      </a:r>
                      <a:endParaRPr lang="en-US" sz="2000" dirty="0">
                        <a:solidFill>
                          <a:srgbClr val="54585A"/>
                        </a:solidFill>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3"/>
                  </a:ext>
                </a:extLst>
              </a:tr>
              <a:tr h="4135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000" dirty="0">
                          <a:solidFill>
                            <a:srgbClr val="54585A"/>
                          </a:solidFill>
                          <a:latin typeface="Century Gothic" panose="020B0502020202020204" pitchFamily="34" charset="0"/>
                          <a:ea typeface="Century Gothic" charset="0"/>
                          <a:cs typeface="Century Gothic" charset="0"/>
                        </a:rPr>
                        <a:t>Pediatric urgent care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54585A"/>
                          </a:solidFill>
                          <a:latin typeface="Century Gothic" panose="020B0502020202020204" pitchFamily="34" charset="0"/>
                        </a:rPr>
                        <a:t>Seen same day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0004"/>
                  </a:ext>
                </a:extLst>
              </a:tr>
            </a:tbl>
          </a:graphicData>
        </a:graphic>
      </p:graphicFrame>
      <p:sp>
        <p:nvSpPr>
          <p:cNvPr id="9" name="Rectangle 8">
            <a:extLst>
              <a:ext uri="{FF2B5EF4-FFF2-40B4-BE49-F238E27FC236}">
                <a16:creationId xmlns="" xmlns:a16="http://schemas.microsoft.com/office/drawing/2014/main" id="{89D7FBB2-237B-774C-8B95-7FFF9617DD7F}"/>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Access to Care - PCP</a:t>
            </a:r>
          </a:p>
        </p:txBody>
      </p:sp>
      <p:cxnSp>
        <p:nvCxnSpPr>
          <p:cNvPr id="10" name="Straight Connector 9">
            <a:extLst>
              <a:ext uri="{FF2B5EF4-FFF2-40B4-BE49-F238E27FC236}">
                <a16:creationId xmlns="" xmlns:a16="http://schemas.microsoft.com/office/drawing/2014/main" id="{63BDF8A0-2F54-D340-8767-F60FE1DAF097}"/>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6DD214D-4F9F-7649-BC18-CF4BB9398F34}"/>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F19BC269-7CE2-0942-BC77-7691DEC4F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5B196273-08C9-0F43-86F8-974E7B4030F1}"/>
              </a:ext>
            </a:extLst>
          </p:cNvPr>
          <p:cNvSpPr>
            <a:spLocks noGrp="1"/>
          </p:cNvSpPr>
          <p:nvPr>
            <p:ph type="sldNum" sz="quarter" idx="12"/>
          </p:nvPr>
        </p:nvSpPr>
        <p:spPr/>
        <p:txBody>
          <a:bodyPr/>
          <a:lstStyle/>
          <a:p>
            <a:fld id="{E7CACC7C-73F8-3041-9AF3-405B3B72D595}" type="slidenum">
              <a:rPr lang="en-US" smtClean="0"/>
              <a:t>55</a:t>
            </a:fld>
            <a:endParaRPr lang="en-US"/>
          </a:p>
        </p:txBody>
      </p:sp>
    </p:spTree>
    <p:extLst>
      <p:ext uri="{BB962C8B-B14F-4D97-AF65-F5344CB8AC3E}">
        <p14:creationId xmlns:p14="http://schemas.microsoft.com/office/powerpoint/2010/main" val="2801553883"/>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1926335" y="1170433"/>
            <a:ext cx="8357616" cy="4782299"/>
          </a:xfrm>
          <a:prstGeom prst="rect">
            <a:avLst/>
          </a:prstGeom>
        </p:spPr>
        <p:txBody>
          <a:bodyPr wrap="square" lIns="0" tIns="0" rIns="0" bIns="0" numCol="1" spcCol="457200">
            <a:noAutofit/>
          </a:bodyPr>
          <a:lstStyle/>
          <a:p>
            <a:pPr marL="9525">
              <a:lnSpc>
                <a:spcPct val="114000"/>
              </a:lnSpc>
              <a:spcAft>
                <a:spcPts val="900"/>
              </a:spcAft>
            </a:pPr>
            <a:endParaRPr lang="en-US" sz="1800" dirty="0">
              <a:solidFill>
                <a:srgbClr val="54585A"/>
              </a:solidFill>
              <a:latin typeface="Century Gothic" charset="0"/>
              <a:ea typeface="Century Gothic" charset="0"/>
              <a:cs typeface="Century Gothic" charset="0"/>
            </a:endParaRPr>
          </a:p>
        </p:txBody>
      </p:sp>
      <p:graphicFrame>
        <p:nvGraphicFramePr>
          <p:cNvPr id="9" name="Table 8">
            <a:extLst>
              <a:ext uri="{FF2B5EF4-FFF2-40B4-BE49-F238E27FC236}">
                <a16:creationId xmlns="" xmlns:a16="http://schemas.microsoft.com/office/drawing/2014/main" id="{2930947A-2942-F84E-BF52-1256162A3DB0}"/>
              </a:ext>
            </a:extLst>
          </p:cNvPr>
          <p:cNvGraphicFramePr>
            <a:graphicFrameLocks noGrp="1"/>
          </p:cNvGraphicFramePr>
          <p:nvPr>
            <p:extLst>
              <p:ext uri="{D42A27DB-BD31-4B8C-83A1-F6EECF244321}">
                <p14:modId xmlns:p14="http://schemas.microsoft.com/office/powerpoint/2010/main" val="2992107992"/>
              </p:ext>
            </p:extLst>
          </p:nvPr>
        </p:nvGraphicFramePr>
        <p:xfrm>
          <a:off x="1885147" y="1883664"/>
          <a:ext cx="8421708" cy="2859024"/>
        </p:xfrm>
        <a:graphic>
          <a:graphicData uri="http://schemas.openxmlformats.org/drawingml/2006/table">
            <a:tbl>
              <a:tblPr firstRow="1" bandRow="1"/>
              <a:tblGrid>
                <a:gridCol w="4701292">
                  <a:extLst>
                    <a:ext uri="{9D8B030D-6E8A-4147-A177-3AD203B41FA5}">
                      <a16:colId xmlns="" xmlns:a16="http://schemas.microsoft.com/office/drawing/2014/main" val="20000"/>
                    </a:ext>
                  </a:extLst>
                </a:gridCol>
                <a:gridCol w="3720416">
                  <a:extLst>
                    <a:ext uri="{9D8B030D-6E8A-4147-A177-3AD203B41FA5}">
                      <a16:colId xmlns="" xmlns:a16="http://schemas.microsoft.com/office/drawing/2014/main" val="20001"/>
                    </a:ext>
                  </a:extLst>
                </a:gridCol>
              </a:tblGrid>
              <a:tr h="48463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ea typeface="Century Gothic" charset="0"/>
                          <a:cs typeface="Century Gothic" charset="0"/>
                        </a:rPr>
                        <a:t>Provider accessibility standards for PCPs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 xmlns:a16="http://schemas.microsoft.com/office/drawing/2014/main" val="10000"/>
                  </a:ext>
                </a:extLst>
              </a:tr>
              <a:tr h="7040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54585A"/>
                          </a:solidFill>
                          <a:latin typeface="Century Gothic" panose="020B0502020202020204" pitchFamily="34" charset="0"/>
                          <a:ea typeface="Century Gothic" charset="0"/>
                          <a:cs typeface="Century Gothic" charset="0"/>
                        </a:rPr>
                        <a:t>Emergent cases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1E3D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rPr>
                        <a:t>Seen immediately or refer to an emergency facility</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1E3D0"/>
                    </a:solidFill>
                  </a:tcPr>
                </a:tc>
                <a:extLst>
                  <a:ext uri="{0D108BD9-81ED-4DB2-BD59-A6C34878D82A}">
                    <a16:rowId xmlns="" xmlns:a16="http://schemas.microsoft.com/office/drawing/2014/main" val="10001"/>
                  </a:ext>
                </a:extLst>
              </a:tr>
              <a:tr h="4846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Physical exams</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BF1E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 180 calendar d</a:t>
                      </a:r>
                      <a:r>
                        <a:rPr lang="en-US" sz="2000" dirty="0">
                          <a:solidFill>
                            <a:srgbClr val="54585A"/>
                          </a:solidFill>
                          <a:latin typeface="Century Gothic" panose="020B0502020202020204" pitchFamily="34" charset="0"/>
                        </a:rPr>
                        <a:t>ays</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BF1EA"/>
                    </a:solidFill>
                  </a:tcPr>
                </a:tc>
                <a:extLst>
                  <a:ext uri="{0D108BD9-81ED-4DB2-BD59-A6C34878D82A}">
                    <a16:rowId xmlns="" xmlns:a16="http://schemas.microsoft.com/office/drawing/2014/main" val="10002"/>
                  </a:ext>
                </a:extLst>
              </a:tr>
              <a:tr h="4846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Preventive/EPSDT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E3D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 30 days</a:t>
                      </a:r>
                      <a:endParaRPr lang="en-US" sz="2000" dirty="0">
                        <a:solidFill>
                          <a:srgbClr val="54585A"/>
                        </a:solidFill>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E3D0"/>
                    </a:solidFill>
                  </a:tcPr>
                </a:tc>
                <a:extLst>
                  <a:ext uri="{0D108BD9-81ED-4DB2-BD59-A6C34878D82A}">
                    <a16:rowId xmlns="" xmlns:a16="http://schemas.microsoft.com/office/drawing/2014/main" val="10003"/>
                  </a:ext>
                </a:extLst>
              </a:tr>
              <a:tr h="7010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In office wait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F1E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54585A"/>
                          </a:solidFill>
                          <a:latin typeface="Century Gothic" panose="020B0502020202020204" pitchFamily="34" charset="0"/>
                        </a:rPr>
                        <a:t>Within </a:t>
                      </a:r>
                      <a:r>
                        <a:rPr lang="en-US" sz="2000" dirty="0" smtClean="0">
                          <a:solidFill>
                            <a:srgbClr val="54585A"/>
                          </a:solidFill>
                          <a:latin typeface="Century Gothic" panose="020B0502020202020204" pitchFamily="34" charset="0"/>
                        </a:rPr>
                        <a:t>one hour of appointment time</a:t>
                      </a:r>
                      <a:endParaRPr lang="en-US" sz="2000" dirty="0">
                        <a:solidFill>
                          <a:srgbClr val="54585A"/>
                        </a:solidFill>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F1EA"/>
                    </a:solidFill>
                  </a:tcPr>
                </a:tc>
                <a:extLst>
                  <a:ext uri="{0D108BD9-81ED-4DB2-BD59-A6C34878D82A}">
                    <a16:rowId xmlns="" xmlns:a16="http://schemas.microsoft.com/office/drawing/2014/main" val="10004"/>
                  </a:ext>
                </a:extLst>
              </a:tr>
            </a:tbl>
          </a:graphicData>
        </a:graphic>
      </p:graphicFrame>
      <p:sp>
        <p:nvSpPr>
          <p:cNvPr id="10" name="Rectangle 9">
            <a:extLst>
              <a:ext uri="{FF2B5EF4-FFF2-40B4-BE49-F238E27FC236}">
                <a16:creationId xmlns="" xmlns:a16="http://schemas.microsoft.com/office/drawing/2014/main" id="{2F2BCAB1-8C22-0A45-934D-2DA7F2C8DCB9}"/>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solidFill>
                  <a:srgbClr val="82BE43"/>
                </a:solidFill>
                <a:latin typeface="Century Gothic"/>
                <a:cs typeface="Century Gothic"/>
              </a:rPr>
              <a:t>Access to Care - PCP</a:t>
            </a:r>
          </a:p>
        </p:txBody>
      </p:sp>
      <p:cxnSp>
        <p:nvCxnSpPr>
          <p:cNvPr id="11" name="Straight Connector 10">
            <a:extLst>
              <a:ext uri="{FF2B5EF4-FFF2-40B4-BE49-F238E27FC236}">
                <a16:creationId xmlns="" xmlns:a16="http://schemas.microsoft.com/office/drawing/2014/main" id="{EBA10DA7-8923-7745-BB6C-8F4B272A4221}"/>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79EEACE4-B231-DC46-B8FF-1B37DCA96FF5}"/>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C07BBDD9-5FFE-D54C-A025-AC3275DD5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4" name="Slide Number Placeholder 3">
            <a:extLst>
              <a:ext uri="{FF2B5EF4-FFF2-40B4-BE49-F238E27FC236}">
                <a16:creationId xmlns="" xmlns:a16="http://schemas.microsoft.com/office/drawing/2014/main" id="{0695078C-7EB8-DE48-ABDB-4D28BE922366}"/>
              </a:ext>
            </a:extLst>
          </p:cNvPr>
          <p:cNvSpPr>
            <a:spLocks noGrp="1"/>
          </p:cNvSpPr>
          <p:nvPr>
            <p:ph type="sldNum" sz="quarter" idx="12"/>
          </p:nvPr>
        </p:nvSpPr>
        <p:spPr/>
        <p:txBody>
          <a:bodyPr/>
          <a:lstStyle/>
          <a:p>
            <a:fld id="{E7CACC7C-73F8-3041-9AF3-405B3B72D595}" type="slidenum">
              <a:rPr lang="en-US" smtClean="0"/>
              <a:t>56</a:t>
            </a:fld>
            <a:endParaRPr lang="en-US"/>
          </a:p>
        </p:txBody>
      </p:sp>
    </p:spTree>
    <p:extLst>
      <p:ext uri="{BB962C8B-B14F-4D97-AF65-F5344CB8AC3E}">
        <p14:creationId xmlns:p14="http://schemas.microsoft.com/office/powerpoint/2010/main" val="385298712"/>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1926335" y="1170433"/>
            <a:ext cx="8357616" cy="4782299"/>
          </a:xfrm>
          <a:prstGeom prst="rect">
            <a:avLst/>
          </a:prstGeom>
        </p:spPr>
        <p:txBody>
          <a:bodyPr wrap="square" lIns="0" tIns="0" rIns="0" bIns="0" numCol="1" spcCol="457200">
            <a:noAutofit/>
          </a:bodyPr>
          <a:lstStyle/>
          <a:p>
            <a:pPr marL="9525">
              <a:lnSpc>
                <a:spcPct val="114000"/>
              </a:lnSpc>
              <a:spcAft>
                <a:spcPts val="900"/>
              </a:spcAft>
            </a:pPr>
            <a:endParaRPr lang="en-US" sz="1800" dirty="0">
              <a:solidFill>
                <a:srgbClr val="54585A"/>
              </a:solidFill>
              <a:latin typeface="Century Gothic" charset="0"/>
              <a:ea typeface="Century Gothic" charset="0"/>
              <a:cs typeface="Century Gothic" charset="0"/>
            </a:endParaRPr>
          </a:p>
        </p:txBody>
      </p:sp>
      <p:graphicFrame>
        <p:nvGraphicFramePr>
          <p:cNvPr id="10" name="Table 9">
            <a:extLst>
              <a:ext uri="{FF2B5EF4-FFF2-40B4-BE49-F238E27FC236}">
                <a16:creationId xmlns="" xmlns:a16="http://schemas.microsoft.com/office/drawing/2014/main" id="{6A6A2F8B-4E73-9C42-805D-21CD848C9DC0}"/>
              </a:ext>
            </a:extLst>
          </p:cNvPr>
          <p:cNvGraphicFramePr>
            <a:graphicFrameLocks noGrp="1"/>
          </p:cNvGraphicFramePr>
          <p:nvPr>
            <p:extLst>
              <p:ext uri="{D42A27DB-BD31-4B8C-83A1-F6EECF244321}">
                <p14:modId xmlns:p14="http://schemas.microsoft.com/office/powerpoint/2010/main" val="965051085"/>
              </p:ext>
            </p:extLst>
          </p:nvPr>
        </p:nvGraphicFramePr>
        <p:xfrm>
          <a:off x="1825372" y="1883664"/>
          <a:ext cx="8541259" cy="1453896"/>
        </p:xfrm>
        <a:graphic>
          <a:graphicData uri="http://schemas.openxmlformats.org/drawingml/2006/table">
            <a:tbl>
              <a:tblPr firstRow="1" bandRow="1"/>
              <a:tblGrid>
                <a:gridCol w="3696091">
                  <a:extLst>
                    <a:ext uri="{9D8B030D-6E8A-4147-A177-3AD203B41FA5}">
                      <a16:colId xmlns="" xmlns:a16="http://schemas.microsoft.com/office/drawing/2014/main" val="20000"/>
                    </a:ext>
                  </a:extLst>
                </a:gridCol>
                <a:gridCol w="4845168">
                  <a:extLst>
                    <a:ext uri="{9D8B030D-6E8A-4147-A177-3AD203B41FA5}">
                      <a16:colId xmlns="" xmlns:a16="http://schemas.microsoft.com/office/drawing/2014/main" val="20001"/>
                    </a:ext>
                  </a:extLst>
                </a:gridCol>
              </a:tblGrid>
              <a:tr h="48463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ea typeface="Century Gothic" charset="0"/>
                          <a:cs typeface="Century Gothic" charset="0"/>
                        </a:rPr>
                        <a:t>Provider accessibility standards for Specialists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 xmlns:a16="http://schemas.microsoft.com/office/drawing/2014/main" val="10000"/>
                  </a:ext>
                </a:extLst>
              </a:tr>
              <a:tr h="4846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New or established patients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 30 calendar d</a:t>
                      </a:r>
                      <a:r>
                        <a:rPr lang="en-US" sz="2000" dirty="0">
                          <a:solidFill>
                            <a:srgbClr val="54585A"/>
                          </a:solidFill>
                          <a:latin typeface="Century Gothic" panose="020B0502020202020204" pitchFamily="34" charset="0"/>
                        </a:rPr>
                        <a:t>ays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1"/>
                  </a:ext>
                </a:extLst>
              </a:tr>
              <a:tr h="4846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In office wait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rgbClr val="54585A"/>
                          </a:solidFill>
                          <a:latin typeface="Century Gothic" panose="020B0502020202020204" pitchFamily="34" charset="0"/>
                        </a:rPr>
                        <a:t>Within </a:t>
                      </a:r>
                      <a:r>
                        <a:rPr lang="en-US" sz="2000" dirty="0">
                          <a:solidFill>
                            <a:srgbClr val="54585A"/>
                          </a:solidFill>
                          <a:latin typeface="Century Gothic" panose="020B0502020202020204" pitchFamily="34" charset="0"/>
                        </a:rPr>
                        <a:t>one hour of appointment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0002"/>
                  </a:ext>
                </a:extLst>
              </a:tr>
            </a:tbl>
          </a:graphicData>
        </a:graphic>
      </p:graphicFrame>
      <p:sp>
        <p:nvSpPr>
          <p:cNvPr id="9" name="Rectangle 8">
            <a:extLst>
              <a:ext uri="{FF2B5EF4-FFF2-40B4-BE49-F238E27FC236}">
                <a16:creationId xmlns="" xmlns:a16="http://schemas.microsoft.com/office/drawing/2014/main" id="{318280F0-EC50-F54B-B7C5-6816E68F0354}"/>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Access to Care - Specialist</a:t>
            </a:r>
          </a:p>
        </p:txBody>
      </p:sp>
      <p:cxnSp>
        <p:nvCxnSpPr>
          <p:cNvPr id="11" name="Straight Connector 10">
            <a:extLst>
              <a:ext uri="{FF2B5EF4-FFF2-40B4-BE49-F238E27FC236}">
                <a16:creationId xmlns="" xmlns:a16="http://schemas.microsoft.com/office/drawing/2014/main" id="{EFC78A0E-4A63-8D43-9182-895FDFEC4261}"/>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96F7EF6-58A9-E74F-983A-FAEC2622A58C}"/>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58DD8195-D24C-3E4B-88C0-884D71738E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1EA25612-A453-644E-8991-03CC0F730DC8}"/>
              </a:ext>
            </a:extLst>
          </p:cNvPr>
          <p:cNvSpPr>
            <a:spLocks noGrp="1"/>
          </p:cNvSpPr>
          <p:nvPr>
            <p:ph type="sldNum" sz="quarter" idx="12"/>
          </p:nvPr>
        </p:nvSpPr>
        <p:spPr/>
        <p:txBody>
          <a:bodyPr/>
          <a:lstStyle/>
          <a:p>
            <a:fld id="{E7CACC7C-73F8-3041-9AF3-405B3B72D595}" type="slidenum">
              <a:rPr lang="en-US" smtClean="0"/>
              <a:t>57</a:t>
            </a:fld>
            <a:endParaRPr lang="en-US"/>
          </a:p>
        </p:txBody>
      </p:sp>
    </p:spTree>
    <p:extLst>
      <p:ext uri="{BB962C8B-B14F-4D97-AF65-F5344CB8AC3E}">
        <p14:creationId xmlns:p14="http://schemas.microsoft.com/office/powerpoint/2010/main" val="3147308039"/>
      </p:ext>
    </p:extLst>
  </p:cSld>
  <p:clrMapOvr>
    <a:masterClrMapping/>
  </p:clrMapOvr>
  <p:transition spd="slow">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1926335" y="1170433"/>
            <a:ext cx="8357616" cy="4782299"/>
          </a:xfrm>
          <a:prstGeom prst="rect">
            <a:avLst/>
          </a:prstGeom>
        </p:spPr>
        <p:txBody>
          <a:bodyPr wrap="square" lIns="0" tIns="0" rIns="0" bIns="0" numCol="1" spcCol="457200">
            <a:noAutofit/>
          </a:bodyPr>
          <a:lstStyle/>
          <a:p>
            <a:pPr marL="9525">
              <a:lnSpc>
                <a:spcPct val="114000"/>
              </a:lnSpc>
              <a:spcAft>
                <a:spcPts val="900"/>
              </a:spcAft>
            </a:pPr>
            <a:endParaRPr lang="en-US" sz="1800" dirty="0">
              <a:solidFill>
                <a:srgbClr val="54585A"/>
              </a:solidFill>
              <a:latin typeface="Century Gothic" charset="0"/>
              <a:ea typeface="Century Gothic" charset="0"/>
              <a:cs typeface="Century Gothic" charset="0"/>
            </a:endParaRPr>
          </a:p>
        </p:txBody>
      </p:sp>
      <p:graphicFrame>
        <p:nvGraphicFramePr>
          <p:cNvPr id="10" name="Table 9">
            <a:extLst>
              <a:ext uri="{FF2B5EF4-FFF2-40B4-BE49-F238E27FC236}">
                <a16:creationId xmlns="" xmlns:a16="http://schemas.microsoft.com/office/drawing/2014/main" id="{FA40C566-91EB-E643-8283-B0111F67C37E}"/>
              </a:ext>
            </a:extLst>
          </p:cNvPr>
          <p:cNvGraphicFramePr>
            <a:graphicFrameLocks noGrp="1"/>
          </p:cNvGraphicFramePr>
          <p:nvPr>
            <p:extLst>
              <p:ext uri="{D42A27DB-BD31-4B8C-83A1-F6EECF244321}">
                <p14:modId xmlns:p14="http://schemas.microsoft.com/office/powerpoint/2010/main" val="2818665562"/>
              </p:ext>
            </p:extLst>
          </p:nvPr>
        </p:nvGraphicFramePr>
        <p:xfrm>
          <a:off x="1825753" y="1883664"/>
          <a:ext cx="8421708" cy="2859024"/>
        </p:xfrm>
        <a:graphic>
          <a:graphicData uri="http://schemas.openxmlformats.org/drawingml/2006/table">
            <a:tbl>
              <a:tblPr firstRow="1" bandRow="1"/>
              <a:tblGrid>
                <a:gridCol w="4068225">
                  <a:extLst>
                    <a:ext uri="{9D8B030D-6E8A-4147-A177-3AD203B41FA5}">
                      <a16:colId xmlns="" xmlns:a16="http://schemas.microsoft.com/office/drawing/2014/main" val="20000"/>
                    </a:ext>
                  </a:extLst>
                </a:gridCol>
                <a:gridCol w="4353483">
                  <a:extLst>
                    <a:ext uri="{9D8B030D-6E8A-4147-A177-3AD203B41FA5}">
                      <a16:colId xmlns="" xmlns:a16="http://schemas.microsoft.com/office/drawing/2014/main" val="20001"/>
                    </a:ext>
                  </a:extLst>
                </a:gridCol>
              </a:tblGrid>
              <a:tr h="48463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ea typeface="Century Gothic" charset="0"/>
                          <a:cs typeface="Century Gothic" charset="0"/>
                        </a:rPr>
                        <a:t>Provider accessibility standards for Prenatal</a:t>
                      </a:r>
                      <a:r>
                        <a:rPr lang="en-US" sz="2000" b="1" baseline="0" dirty="0">
                          <a:solidFill>
                            <a:schemeClr val="bg1"/>
                          </a:solidFill>
                          <a:latin typeface="Century Gothic" panose="020B0502020202020204" pitchFamily="34" charset="0"/>
                          <a:ea typeface="Century Gothic" charset="0"/>
                          <a:cs typeface="Century Gothic" charset="0"/>
                        </a:rPr>
                        <a:t> Care</a:t>
                      </a:r>
                      <a:endParaRPr lang="en-US" sz="2000" b="1" dirty="0">
                        <a:solidFill>
                          <a:schemeClr val="bg1"/>
                        </a:solidFill>
                        <a:latin typeface="Century Gothic" panose="020B0502020202020204" pitchFamily="34" charset="0"/>
                        <a:ea typeface="Century Gothic" charset="0"/>
                        <a:cs typeface="Century Gothic"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 xmlns:a16="http://schemas.microsoft.com/office/drawing/2014/main" val="10000"/>
                  </a:ext>
                </a:extLst>
              </a:tr>
              <a:tr h="7040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Initial</a:t>
                      </a:r>
                      <a:r>
                        <a:rPr lang="en-US" sz="2000" baseline="0" dirty="0">
                          <a:solidFill>
                            <a:srgbClr val="54585A"/>
                          </a:solidFill>
                          <a:latin typeface="Century Gothic" panose="020B0502020202020204" pitchFamily="34" charset="0"/>
                          <a:ea typeface="Century Gothic" charset="0"/>
                          <a:cs typeface="Century Gothic" charset="0"/>
                        </a:rPr>
                        <a:t> prenatal visit</a:t>
                      </a:r>
                      <a:endParaRPr lang="en-US" sz="2000" dirty="0">
                        <a:solidFill>
                          <a:srgbClr val="54585A"/>
                        </a:solidFill>
                        <a:latin typeface="Century Gothic" panose="020B0502020202020204" pitchFamily="34" charset="0"/>
                        <a:ea typeface="Century Gothic" charset="0"/>
                        <a:cs typeface="Century Gothic"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 14 calendar days of when a woman is found to be pregnant</a:t>
                      </a:r>
                      <a:endParaRPr lang="en-US" sz="2000" dirty="0">
                        <a:solidFill>
                          <a:srgbClr val="54585A"/>
                        </a:solidFill>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1"/>
                  </a:ext>
                </a:extLst>
              </a:tr>
              <a:tr h="4846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First and second trimester visits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aseline="0" dirty="0">
                          <a:solidFill>
                            <a:srgbClr val="54585A"/>
                          </a:solidFill>
                          <a:latin typeface="Century Gothic" panose="020B0502020202020204" pitchFamily="34" charset="0"/>
                        </a:rPr>
                        <a:t>Within 7 calendar days</a:t>
                      </a:r>
                      <a:endParaRPr lang="en-US" sz="2000" dirty="0">
                        <a:solidFill>
                          <a:srgbClr val="54585A"/>
                        </a:solidFill>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10002"/>
                  </a:ext>
                </a:extLst>
              </a:tr>
              <a:tr h="484632">
                <a:tc>
                  <a:txBody>
                    <a:bodyPr/>
                    <a:lstStyle/>
                    <a:p>
                      <a:r>
                        <a:rPr lang="en-US" sz="2000" dirty="0">
                          <a:solidFill>
                            <a:srgbClr val="54585A"/>
                          </a:solidFill>
                          <a:latin typeface="Century Gothic" panose="020B0502020202020204" pitchFamily="34" charset="0"/>
                          <a:ea typeface="Century Gothic" charset="0"/>
                          <a:cs typeface="Century Gothic" charset="0"/>
                        </a:rPr>
                        <a:t>Third trimester visit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rgbClr val="54585A"/>
                          </a:solidFill>
                          <a:latin typeface="Century Gothic" panose="020B0502020202020204" pitchFamily="34" charset="0"/>
                        </a:rPr>
                        <a:t>Within </a:t>
                      </a:r>
                      <a:r>
                        <a:rPr lang="en-US" sz="2000" dirty="0">
                          <a:solidFill>
                            <a:srgbClr val="54585A"/>
                          </a:solidFill>
                          <a:latin typeface="Century Gothic" panose="020B0502020202020204" pitchFamily="34" charset="0"/>
                        </a:rPr>
                        <a:t>3</a:t>
                      </a:r>
                      <a:r>
                        <a:rPr lang="en-US" sz="2000" baseline="0" dirty="0">
                          <a:solidFill>
                            <a:srgbClr val="54585A"/>
                          </a:solidFill>
                          <a:latin typeface="Century Gothic" panose="020B0502020202020204" pitchFamily="34" charset="0"/>
                        </a:rPr>
                        <a:t> calendar days </a:t>
                      </a:r>
                      <a:endParaRPr lang="en-US" sz="2000" dirty="0">
                        <a:solidFill>
                          <a:srgbClr val="54585A"/>
                        </a:solidFill>
                        <a:latin typeface="Century Gothic" panose="020B0502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3"/>
                  </a:ext>
                </a:extLst>
              </a:tr>
              <a:tr h="7010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rgbClr val="54585A"/>
                          </a:solidFill>
                          <a:latin typeface="Century Gothic" panose="020B0502020202020204" pitchFamily="34" charset="0"/>
                          <a:ea typeface="Century Gothic" charset="0"/>
                          <a:cs typeface="Century Gothic" charset="0"/>
                        </a:rPr>
                        <a:t>High risk pregnancy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rgbClr val="54585A"/>
                          </a:solidFill>
                          <a:latin typeface="Century Gothic" panose="020B0502020202020204" pitchFamily="34" charset="0"/>
                        </a:rPr>
                        <a:t>Within </a:t>
                      </a:r>
                      <a:r>
                        <a:rPr lang="en-US" sz="2000" dirty="0">
                          <a:solidFill>
                            <a:srgbClr val="54585A"/>
                          </a:solidFill>
                          <a:latin typeface="Century Gothic" panose="020B0502020202020204" pitchFamily="34" charset="0"/>
                        </a:rPr>
                        <a:t>3</a:t>
                      </a:r>
                      <a:r>
                        <a:rPr lang="en-US" sz="2000" baseline="0" dirty="0">
                          <a:solidFill>
                            <a:srgbClr val="54585A"/>
                          </a:solidFill>
                          <a:latin typeface="Century Gothic" panose="020B0502020202020204" pitchFamily="34" charset="0"/>
                        </a:rPr>
                        <a:t> calendar days of identification of high risk</a:t>
                      </a:r>
                      <a:endParaRPr lang="en-US" sz="2000" dirty="0">
                        <a:solidFill>
                          <a:srgbClr val="54585A"/>
                        </a:solidFill>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4"/>
                  </a:ext>
                </a:extLst>
              </a:tr>
            </a:tbl>
          </a:graphicData>
        </a:graphic>
      </p:graphicFrame>
      <p:sp>
        <p:nvSpPr>
          <p:cNvPr id="9" name="Rectangle 8">
            <a:extLst>
              <a:ext uri="{FF2B5EF4-FFF2-40B4-BE49-F238E27FC236}">
                <a16:creationId xmlns="" xmlns:a16="http://schemas.microsoft.com/office/drawing/2014/main" id="{B85D6DF0-0536-5F48-9BCB-245706BD9222}"/>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Access to Care - Prenatal</a:t>
            </a:r>
          </a:p>
        </p:txBody>
      </p:sp>
      <p:cxnSp>
        <p:nvCxnSpPr>
          <p:cNvPr id="11" name="Straight Connector 10">
            <a:extLst>
              <a:ext uri="{FF2B5EF4-FFF2-40B4-BE49-F238E27FC236}">
                <a16:creationId xmlns="" xmlns:a16="http://schemas.microsoft.com/office/drawing/2014/main" id="{CB3CA8B6-C158-0B44-8063-261BEAC058F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E2EFB785-C830-D647-A772-98CB59CF544E}"/>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EBF8C40D-BC64-954F-B866-B120B05340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59DF7116-F35B-E84A-8007-8A577F09AA68}"/>
              </a:ext>
            </a:extLst>
          </p:cNvPr>
          <p:cNvSpPr>
            <a:spLocks noGrp="1"/>
          </p:cNvSpPr>
          <p:nvPr>
            <p:ph type="sldNum" sz="quarter" idx="12"/>
          </p:nvPr>
        </p:nvSpPr>
        <p:spPr/>
        <p:txBody>
          <a:bodyPr/>
          <a:lstStyle/>
          <a:p>
            <a:fld id="{E7CACC7C-73F8-3041-9AF3-405B3B72D595}" type="slidenum">
              <a:rPr lang="en-US" smtClean="0"/>
              <a:t>58</a:t>
            </a:fld>
            <a:endParaRPr lang="en-US"/>
          </a:p>
        </p:txBody>
      </p:sp>
    </p:spTree>
    <p:extLst>
      <p:ext uri="{BB962C8B-B14F-4D97-AF65-F5344CB8AC3E}">
        <p14:creationId xmlns:p14="http://schemas.microsoft.com/office/powerpoint/2010/main" val="4017916504"/>
      </p:ext>
    </p:extLst>
  </p:cSld>
  <p:clrMapOvr>
    <a:masterClrMapping/>
  </p:clrMapOvr>
  <p:transition spd="slow">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cxnSp>
        <p:nvCxnSpPr>
          <p:cNvPr id="10" name="Straight Connector 9">
            <a:extLst>
              <a:ext uri="{FF2B5EF4-FFF2-40B4-BE49-F238E27FC236}">
                <a16:creationId xmlns="" xmlns:a16="http://schemas.microsoft.com/office/drawing/2014/main" id="{545A3F8D-7322-D647-8492-F02ED27B855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B3EB9633-F7F8-9F43-A807-8C0DC51B2F30}"/>
              </a:ext>
            </a:extLst>
          </p:cNvPr>
          <p:cNvSpPr txBox="1"/>
          <p:nvPr/>
        </p:nvSpPr>
        <p:spPr>
          <a:xfrm>
            <a:off x="5019718" y="3703428"/>
            <a:ext cx="6261903" cy="923330"/>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Surveys</a:t>
            </a:r>
          </a:p>
        </p:txBody>
      </p:sp>
      <p:pic>
        <p:nvPicPr>
          <p:cNvPr id="9" name="Picture 8">
            <a:extLst>
              <a:ext uri="{FF2B5EF4-FFF2-40B4-BE49-F238E27FC236}">
                <a16:creationId xmlns="" xmlns:a16="http://schemas.microsoft.com/office/drawing/2014/main" id="{05B3A257-187A-AD4A-A2AC-13835E6C1C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sp>
        <p:nvSpPr>
          <p:cNvPr id="4" name="Slide Number Placeholder 3">
            <a:extLst>
              <a:ext uri="{FF2B5EF4-FFF2-40B4-BE49-F238E27FC236}">
                <a16:creationId xmlns="" xmlns:a16="http://schemas.microsoft.com/office/drawing/2014/main" id="{5450C08A-8911-C444-82EB-35AAEB53E80E}"/>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9521285"/>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0"/>
            <a:ext cx="12192005" cy="6858005"/>
          </a:xfrm>
          <a:prstGeom prst="rect">
            <a:avLst/>
          </a:prstGeom>
        </p:spPr>
      </p:pic>
      <p:pic>
        <p:nvPicPr>
          <p:cNvPr id="9" name="Picture 8">
            <a:extLst>
              <a:ext uri="{FF2B5EF4-FFF2-40B4-BE49-F238E27FC236}">
                <a16:creationId xmlns="" xmlns:a16="http://schemas.microsoft.com/office/drawing/2014/main" id="{AAB11E32-14E9-A542-AE2D-ABB7147584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22AAE384-0982-134A-BEE5-CA470486F97C}"/>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53AB1E41-1F66-E845-B556-6485196B6834}"/>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3575A"/>
                </a:solidFill>
                <a:latin typeface="Century Gothic"/>
                <a:cs typeface="Century Gothic"/>
              </a:rPr>
              <a:t>COVID-19 </a:t>
            </a:r>
          </a:p>
          <a:p>
            <a:pPr algn="ctr" defTabSz="685766"/>
            <a:r>
              <a:rPr lang="en-US" sz="6000" dirty="0">
                <a:solidFill>
                  <a:srgbClr val="53575A"/>
                </a:solidFill>
                <a:latin typeface="Century Gothic"/>
                <a:cs typeface="Century Gothic"/>
              </a:rPr>
              <a:t>&amp; Copays</a:t>
            </a:r>
          </a:p>
        </p:txBody>
      </p:sp>
      <p:sp>
        <p:nvSpPr>
          <p:cNvPr id="4" name="Slide Number Placeholder 3">
            <a:extLst>
              <a:ext uri="{FF2B5EF4-FFF2-40B4-BE49-F238E27FC236}">
                <a16:creationId xmlns="" xmlns:a16="http://schemas.microsoft.com/office/drawing/2014/main" id="{5381E1C8-6DA2-C84B-BCB1-52316A8BFE58}"/>
              </a:ext>
            </a:extLst>
          </p:cNvPr>
          <p:cNvSpPr>
            <a:spLocks noGrp="1"/>
          </p:cNvSpPr>
          <p:nvPr>
            <p:ph type="sldNum" sz="quarter" idx="12"/>
          </p:nvPr>
        </p:nvSpPr>
        <p:spPr/>
        <p:txBody>
          <a:bodyPr/>
          <a:lstStyle/>
          <a:p>
            <a:fld id="{E7CACC7C-73F8-3041-9AF3-405B3B72D595}" type="slidenum">
              <a:rPr lang="en-US" smtClean="0">
                <a:solidFill>
                  <a:schemeClr val="bg1"/>
                </a:solidFill>
              </a:rPr>
              <a:t>6</a:t>
            </a:fld>
            <a:endParaRPr lang="en-US">
              <a:solidFill>
                <a:schemeClr val="bg1"/>
              </a:solidFill>
            </a:endParaRPr>
          </a:p>
        </p:txBody>
      </p:sp>
    </p:spTree>
    <p:extLst>
      <p:ext uri="{BB962C8B-B14F-4D97-AF65-F5344CB8AC3E}">
        <p14:creationId xmlns:p14="http://schemas.microsoft.com/office/powerpoint/2010/main" val="1548189612"/>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402568" cy="4782299"/>
          </a:xfrm>
          <a:prstGeom prst="rect">
            <a:avLst/>
          </a:prstGeom>
        </p:spPr>
        <p:txBody>
          <a:bodyPr wrap="square" lIns="0" tIns="0" rIns="0" bIns="0" numCol="1" spcCol="457200">
            <a:noAutofit/>
          </a:bodyPr>
          <a:lstStyle/>
          <a:p>
            <a:pPr marL="342882" indent="-342882">
              <a:lnSpc>
                <a:spcPct val="114000"/>
              </a:lnSpc>
              <a:spcAft>
                <a:spcPts val="1200"/>
              </a:spcAft>
              <a:buFont typeface="Arial" panose="020B0604020202020204" pitchFamily="34" charset="0"/>
              <a:buChar char="•"/>
            </a:pPr>
            <a:r>
              <a:rPr lang="en-US" sz="2000" dirty="0" err="1">
                <a:solidFill>
                  <a:srgbClr val="54585A"/>
                </a:solidFill>
                <a:latin typeface="Century Gothic" charset="0"/>
                <a:ea typeface="Century Gothic" charset="0"/>
                <a:cs typeface="Century Gothic" charset="0"/>
              </a:rPr>
              <a:t>epiSource</a:t>
            </a:r>
            <a:r>
              <a:rPr lang="en-US" sz="2000" dirty="0">
                <a:solidFill>
                  <a:srgbClr val="54585A"/>
                </a:solidFill>
                <a:latin typeface="Century Gothic" charset="0"/>
                <a:ea typeface="Century Gothic" charset="0"/>
                <a:cs typeface="Century Gothic" charset="0"/>
              </a:rPr>
              <a:t> distributed clinical surveys to providers.</a:t>
            </a:r>
          </a:p>
          <a:p>
            <a:pPr marL="342882" indent="-342882">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Thank you to the providers who have responded.</a:t>
            </a:r>
          </a:p>
          <a:p>
            <a:pPr marL="342882" indent="-342882">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THP’s Provider Engagement representatives will be/have been following up with providers that indicated dissatisfaction in any area(s) and those that requested additional education.</a:t>
            </a:r>
          </a:p>
        </p:txBody>
      </p:sp>
      <p:sp>
        <p:nvSpPr>
          <p:cNvPr id="8" name="Rectangle 7">
            <a:extLst>
              <a:ext uri="{FF2B5EF4-FFF2-40B4-BE49-F238E27FC236}">
                <a16:creationId xmlns="" xmlns:a16="http://schemas.microsoft.com/office/drawing/2014/main" id="{CA2F17D5-6E98-5D44-8E43-A9FFD8970A15}"/>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Clinical Survey</a:t>
            </a:r>
          </a:p>
        </p:txBody>
      </p:sp>
      <p:cxnSp>
        <p:nvCxnSpPr>
          <p:cNvPr id="9" name="Straight Connector 8">
            <a:extLst>
              <a:ext uri="{FF2B5EF4-FFF2-40B4-BE49-F238E27FC236}">
                <a16:creationId xmlns="" xmlns:a16="http://schemas.microsoft.com/office/drawing/2014/main" id="{E202E8CE-F5DF-914C-85B2-D83B2099ED55}"/>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9FFF0D8-C6B6-D049-ACF9-15A062BC6102}"/>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35892DEB-27A2-E341-8BB0-009EDB232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8BA89439-4EAE-1846-A7FE-C585B1248C8D}"/>
              </a:ext>
            </a:extLst>
          </p:cNvPr>
          <p:cNvSpPr>
            <a:spLocks noGrp="1"/>
          </p:cNvSpPr>
          <p:nvPr>
            <p:ph type="sldNum" sz="quarter" idx="12"/>
          </p:nvPr>
        </p:nvSpPr>
        <p:spPr/>
        <p:txBody>
          <a:bodyPr/>
          <a:lstStyle/>
          <a:p>
            <a:fld id="{E7CACC7C-73F8-3041-9AF3-405B3B72D595}" type="slidenum">
              <a:rPr lang="en-US" smtClean="0"/>
              <a:t>60</a:t>
            </a:fld>
            <a:endParaRPr lang="en-US"/>
          </a:p>
        </p:txBody>
      </p:sp>
    </p:spTree>
    <p:extLst>
      <p:ext uri="{BB962C8B-B14F-4D97-AF65-F5344CB8AC3E}">
        <p14:creationId xmlns:p14="http://schemas.microsoft.com/office/powerpoint/2010/main" val="925191052"/>
      </p:ext>
    </p:extLst>
  </p:cSld>
  <p:clrMapOvr>
    <a:masterClrMapping/>
  </p:clrMapOvr>
  <p:transition spd="slow">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402568" cy="4782299"/>
          </a:xfrm>
          <a:prstGeom prst="rect">
            <a:avLst/>
          </a:prstGeom>
        </p:spPr>
        <p:txBody>
          <a:bodyPr wrap="square" lIns="0" tIns="0" rIns="0" bIns="0" numCol="1" spcCol="457200">
            <a:noAutofit/>
          </a:bodyPr>
          <a:lstStyle/>
          <a:p>
            <a:pPr>
              <a:lnSpc>
                <a:spcPct val="114000"/>
              </a:lnSpc>
              <a:spcAft>
                <a:spcPts val="600"/>
              </a:spcAft>
            </a:pPr>
            <a:r>
              <a:rPr lang="en-US" sz="2000" dirty="0">
                <a:solidFill>
                  <a:srgbClr val="53575A"/>
                </a:solidFill>
                <a:latin typeface="Century Gothic" charset="0"/>
                <a:ea typeface="Century Gothic" charset="0"/>
                <a:cs typeface="Century Gothic" charset="0"/>
              </a:rPr>
              <a:t>Practitioner satisfaction surveys will be distributed soon via Survey Monkey.</a:t>
            </a:r>
          </a:p>
          <a:p>
            <a:pPr>
              <a:lnSpc>
                <a:spcPct val="114000"/>
              </a:lnSpc>
              <a:spcAft>
                <a:spcPts val="200"/>
              </a:spcAft>
            </a:pPr>
            <a:r>
              <a:rPr lang="en-US" sz="2000" dirty="0">
                <a:solidFill>
                  <a:srgbClr val="53575A"/>
                </a:solidFill>
                <a:latin typeface="Century Gothic" charset="0"/>
                <a:ea typeface="Century Gothic" charset="0"/>
                <a:cs typeface="Century Gothic" charset="0"/>
              </a:rPr>
              <a:t>Please take the time to complete the survey.</a:t>
            </a:r>
          </a:p>
          <a:p>
            <a:pPr>
              <a:lnSpc>
                <a:spcPct val="114000"/>
              </a:lnSpc>
              <a:spcAft>
                <a:spcPts val="800"/>
              </a:spcAft>
            </a:pPr>
            <a:endParaRPr lang="en-US" sz="2000" dirty="0">
              <a:solidFill>
                <a:srgbClr val="53575A"/>
              </a:solidFill>
              <a:latin typeface="Century Gothic" charset="0"/>
              <a:ea typeface="Century Gothic" charset="0"/>
              <a:cs typeface="Century Gothic" charset="0"/>
            </a:endParaRPr>
          </a:p>
          <a:p>
            <a:pPr>
              <a:lnSpc>
                <a:spcPct val="114000"/>
              </a:lnSpc>
              <a:spcAft>
                <a:spcPts val="800"/>
              </a:spcAft>
            </a:pPr>
            <a:r>
              <a:rPr lang="en-US" sz="2000" dirty="0">
                <a:solidFill>
                  <a:srgbClr val="53575A"/>
                </a:solidFill>
                <a:latin typeface="Century Gothic" charset="0"/>
                <a:ea typeface="Century Gothic" charset="0"/>
                <a:cs typeface="Century Gothic" charset="0"/>
              </a:rPr>
              <a:t>Information obtained is used to:</a:t>
            </a:r>
          </a:p>
          <a:p>
            <a:pPr marL="179380" indent="-179380">
              <a:lnSpc>
                <a:spcPct val="114000"/>
              </a:lnSpc>
              <a:spcAft>
                <a:spcPts val="200"/>
              </a:spcAft>
              <a:buFont typeface="Arial" charset="0"/>
              <a:buChar char="•"/>
            </a:pPr>
            <a:r>
              <a:rPr lang="en-US" sz="2000" dirty="0">
                <a:solidFill>
                  <a:srgbClr val="53575A"/>
                </a:solidFill>
                <a:latin typeface="Century Gothic" charset="0"/>
                <a:ea typeface="Century Gothic" charset="0"/>
                <a:cs typeface="Century Gothic" charset="0"/>
              </a:rPr>
              <a:t>Create action plans to improve interactions and remove potential barriers to care.</a:t>
            </a:r>
          </a:p>
          <a:p>
            <a:pPr marL="179380" indent="-179380">
              <a:lnSpc>
                <a:spcPct val="114000"/>
              </a:lnSpc>
              <a:spcAft>
                <a:spcPts val="200"/>
              </a:spcAft>
              <a:buFont typeface="Arial" charset="0"/>
              <a:buChar char="•"/>
            </a:pPr>
            <a:r>
              <a:rPr lang="en-US" sz="2000" dirty="0">
                <a:solidFill>
                  <a:srgbClr val="53575A"/>
                </a:solidFill>
                <a:latin typeface="Century Gothic" charset="0"/>
                <a:ea typeface="Century Gothic" charset="0"/>
                <a:cs typeface="Century Gothic" charset="0"/>
              </a:rPr>
              <a:t>Improve communication and increase understanding between THP and providers.</a:t>
            </a:r>
          </a:p>
          <a:p>
            <a:pPr marL="179380" indent="-179380">
              <a:lnSpc>
                <a:spcPct val="114000"/>
              </a:lnSpc>
              <a:spcAft>
                <a:spcPts val="200"/>
              </a:spcAft>
              <a:buFont typeface="Arial" charset="0"/>
              <a:buChar char="•"/>
            </a:pPr>
            <a:r>
              <a:rPr lang="en-US" sz="2000" dirty="0">
                <a:solidFill>
                  <a:srgbClr val="53575A"/>
                </a:solidFill>
                <a:latin typeface="Century Gothic" charset="0"/>
                <a:ea typeface="Century Gothic" charset="0"/>
                <a:cs typeface="Century Gothic" charset="0"/>
              </a:rPr>
              <a:t>Plan webinars, newsletter articles, email blasts and other correspondence.</a:t>
            </a:r>
          </a:p>
        </p:txBody>
      </p:sp>
      <p:sp>
        <p:nvSpPr>
          <p:cNvPr id="8" name="Rectangle 7">
            <a:extLst>
              <a:ext uri="{FF2B5EF4-FFF2-40B4-BE49-F238E27FC236}">
                <a16:creationId xmlns="" xmlns:a16="http://schemas.microsoft.com/office/drawing/2014/main" id="{D4D4DA3F-CE07-9D42-86A9-B10389BA0134}"/>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Practitioner Satisfaction Survey</a:t>
            </a:r>
          </a:p>
        </p:txBody>
      </p:sp>
      <p:cxnSp>
        <p:nvCxnSpPr>
          <p:cNvPr id="9" name="Straight Connector 8">
            <a:extLst>
              <a:ext uri="{FF2B5EF4-FFF2-40B4-BE49-F238E27FC236}">
                <a16:creationId xmlns="" xmlns:a16="http://schemas.microsoft.com/office/drawing/2014/main" id="{225171A9-240A-AB4A-9C0A-E4FAC71CFAD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B3B4ABAE-8459-574D-AC06-D2B86EB4B7DA}"/>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4F014E5B-279B-964F-82F2-D322C9065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56490666-8FF4-E845-BC91-F43C8B27A712}"/>
              </a:ext>
            </a:extLst>
          </p:cNvPr>
          <p:cNvSpPr>
            <a:spLocks noGrp="1"/>
          </p:cNvSpPr>
          <p:nvPr>
            <p:ph type="sldNum" sz="quarter" idx="12"/>
          </p:nvPr>
        </p:nvSpPr>
        <p:spPr/>
        <p:txBody>
          <a:bodyPr/>
          <a:lstStyle/>
          <a:p>
            <a:fld id="{E7CACC7C-73F8-3041-9AF3-405B3B72D595}" type="slidenum">
              <a:rPr lang="en-US" smtClean="0"/>
              <a:t>61</a:t>
            </a:fld>
            <a:endParaRPr lang="en-US"/>
          </a:p>
        </p:txBody>
      </p:sp>
    </p:spTree>
    <p:extLst>
      <p:ext uri="{BB962C8B-B14F-4D97-AF65-F5344CB8AC3E}">
        <p14:creationId xmlns:p14="http://schemas.microsoft.com/office/powerpoint/2010/main" val="3816099403"/>
      </p:ext>
    </p:extLst>
  </p:cSld>
  <p:clrMapOvr>
    <a:masterClrMapping/>
  </p:clrMapOvr>
  <p:transition spd="slow">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pic>
        <p:nvPicPr>
          <p:cNvPr id="9" name="Picture 8">
            <a:extLst>
              <a:ext uri="{FF2B5EF4-FFF2-40B4-BE49-F238E27FC236}">
                <a16:creationId xmlns="" xmlns:a16="http://schemas.microsoft.com/office/drawing/2014/main" id="{8154C184-32DD-6249-A96C-9D941080C4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6849971D-33A3-9748-A4D8-CC49951412B7}"/>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6F026D64-7385-7848-8C96-EEC98CDA66FD}"/>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Medicaid </a:t>
            </a:r>
            <a:br>
              <a:rPr lang="en-US" sz="6000" dirty="0">
                <a:solidFill>
                  <a:srgbClr val="54585A"/>
                </a:solidFill>
                <a:latin typeface="Century Gothic"/>
                <a:cs typeface="Century Gothic"/>
              </a:rPr>
            </a:br>
            <a:r>
              <a:rPr lang="en-US" sz="6000" dirty="0">
                <a:solidFill>
                  <a:srgbClr val="54585A"/>
                </a:solidFill>
                <a:latin typeface="Century Gothic"/>
                <a:cs typeface="Century Gothic"/>
              </a:rPr>
              <a:t>ID Card</a:t>
            </a:r>
          </a:p>
        </p:txBody>
      </p:sp>
      <p:sp>
        <p:nvSpPr>
          <p:cNvPr id="4" name="Slide Number Placeholder 3">
            <a:extLst>
              <a:ext uri="{FF2B5EF4-FFF2-40B4-BE49-F238E27FC236}">
                <a16:creationId xmlns="" xmlns:a16="http://schemas.microsoft.com/office/drawing/2014/main" id="{2B390A98-3E35-A745-89DF-CC5DAA8F4695}"/>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989589269"/>
      </p:ext>
    </p:extLst>
  </p:cSld>
  <p:clrMapOvr>
    <a:masterClrMapping/>
  </p:clrMapOvr>
  <p:transition spd="slow">
    <p:pu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1926335" y="1170433"/>
            <a:ext cx="8357616" cy="4858227"/>
          </a:xfrm>
          <a:prstGeom prst="rect">
            <a:avLst/>
          </a:prstGeom>
        </p:spPr>
        <p:txBody>
          <a:bodyPr wrap="square" lIns="0" tIns="0" rIns="0" bIns="0" numCol="1" spcCol="457200">
            <a:noAutofit/>
          </a:bodyPr>
          <a:lstStyle/>
          <a:p>
            <a:pPr marL="342882" indent="-342882">
              <a:buFont typeface="Arial" panose="020B0604020202020204" pitchFamily="34" charset="0"/>
              <a:buChar char="•"/>
            </a:pPr>
            <a:endParaRPr lang="en-US" sz="2000" dirty="0">
              <a:solidFill>
                <a:schemeClr val="bg2">
                  <a:lumMod val="25000"/>
                </a:schemeClr>
              </a:solidFill>
              <a:latin typeface="Century Gothic" panose="020B0502020202020204" pitchFamily="34" charset="0"/>
              <a:ea typeface="Calibri" panose="020F0502020204030204" pitchFamily="34" charset="0"/>
              <a:cs typeface="Arial" panose="020B0604020202020204" pitchFamily="34" charset="0"/>
            </a:endParaRPr>
          </a:p>
          <a:p>
            <a:endParaRPr lang="en-US" sz="2000" dirty="0">
              <a:latin typeface="Century Gothic" panose="020B0502020202020204" pitchFamily="34" charset="0"/>
            </a:endParaRPr>
          </a:p>
          <a:p>
            <a:pPr>
              <a:lnSpc>
                <a:spcPct val="114000"/>
              </a:lnSpc>
              <a:spcAft>
                <a:spcPts val="800"/>
              </a:spcAft>
            </a:pPr>
            <a:endParaRPr lang="en-US" sz="1600" dirty="0">
              <a:solidFill>
                <a:srgbClr val="54585A"/>
              </a:solidFill>
              <a:latin typeface="Century Gothic" charset="0"/>
              <a:ea typeface="Century Gothic" charset="0"/>
              <a:cs typeface="Century Gothic" charset="0"/>
            </a:endParaRPr>
          </a:p>
        </p:txBody>
      </p:sp>
      <p:pic>
        <p:nvPicPr>
          <p:cNvPr id="7" name="Picture 6"/>
          <p:cNvPicPr>
            <a:picLocks noChangeAspect="1"/>
          </p:cNvPicPr>
          <p:nvPr/>
        </p:nvPicPr>
        <p:blipFill>
          <a:blip r:embed="rId2"/>
          <a:stretch>
            <a:fillRect/>
          </a:stretch>
        </p:blipFill>
        <p:spPr>
          <a:xfrm>
            <a:off x="1064281" y="1287432"/>
            <a:ext cx="5031719" cy="3172835"/>
          </a:xfrm>
          <a:prstGeom prst="rect">
            <a:avLst/>
          </a:prstGeom>
        </p:spPr>
      </p:pic>
      <p:pic>
        <p:nvPicPr>
          <p:cNvPr id="9" name="Picture 8"/>
          <p:cNvPicPr>
            <a:picLocks noChangeAspect="1"/>
          </p:cNvPicPr>
          <p:nvPr/>
        </p:nvPicPr>
        <p:blipFill>
          <a:blip r:embed="rId3"/>
          <a:stretch>
            <a:fillRect/>
          </a:stretch>
        </p:blipFill>
        <p:spPr>
          <a:xfrm>
            <a:off x="6096000" y="1287433"/>
            <a:ext cx="4989263" cy="3167228"/>
          </a:xfrm>
          <a:prstGeom prst="rect">
            <a:avLst/>
          </a:prstGeom>
        </p:spPr>
      </p:pic>
      <p:sp>
        <p:nvSpPr>
          <p:cNvPr id="2" name="TextBox 1"/>
          <p:cNvSpPr txBox="1"/>
          <p:nvPr/>
        </p:nvSpPr>
        <p:spPr>
          <a:xfrm>
            <a:off x="7064823" y="4948911"/>
            <a:ext cx="4020440" cy="646331"/>
          </a:xfrm>
          <a:prstGeom prst="rect">
            <a:avLst/>
          </a:prstGeom>
          <a:noFill/>
        </p:spPr>
        <p:txBody>
          <a:bodyPr wrap="square" rtlCol="0">
            <a:spAutoFit/>
          </a:bodyPr>
          <a:lstStyle/>
          <a:p>
            <a:r>
              <a:rPr lang="en-US" sz="1800" dirty="0" err="1">
                <a:solidFill>
                  <a:srgbClr val="53575A"/>
                </a:solidFill>
                <a:latin typeface="Century Gothic" panose="020B0502020202020204" pitchFamily="34" charset="0"/>
              </a:rPr>
              <a:t>Teladoc</a:t>
            </a:r>
            <a:r>
              <a:rPr lang="en-US" sz="1800" dirty="0">
                <a:solidFill>
                  <a:srgbClr val="53575A"/>
                </a:solidFill>
                <a:latin typeface="Century Gothic" panose="020B0502020202020204" pitchFamily="34" charset="0"/>
              </a:rPr>
              <a:t> services are now available to Medicaid members</a:t>
            </a:r>
          </a:p>
        </p:txBody>
      </p:sp>
      <p:sp>
        <p:nvSpPr>
          <p:cNvPr id="3" name="Up Arrow 2"/>
          <p:cNvSpPr/>
          <p:nvPr/>
        </p:nvSpPr>
        <p:spPr>
          <a:xfrm>
            <a:off x="10239308" y="3793637"/>
            <a:ext cx="316992" cy="132204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 xmlns:a16="http://schemas.microsoft.com/office/drawing/2014/main" id="{4BED7810-0714-1642-9713-E4FA55A3C773}"/>
              </a:ext>
            </a:extLst>
          </p:cNvPr>
          <p:cNvSpPr txBox="1"/>
          <p:nvPr/>
        </p:nvSpPr>
        <p:spPr>
          <a:xfrm>
            <a:off x="402336" y="274320"/>
            <a:ext cx="4582986"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New Medicaid ID Card</a:t>
            </a:r>
          </a:p>
        </p:txBody>
      </p:sp>
      <p:pic>
        <p:nvPicPr>
          <p:cNvPr id="19" name="Picture 18">
            <a:extLst>
              <a:ext uri="{FF2B5EF4-FFF2-40B4-BE49-F238E27FC236}">
                <a16:creationId xmlns="" xmlns:a16="http://schemas.microsoft.com/office/drawing/2014/main" id="{B56AB6EB-8C2A-BB4C-A805-0321171BDE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708F895A-88CE-6B40-9403-29B5A5FF2387}"/>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0B0D9A0-B690-6C41-9784-80182976A048}"/>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 xmlns:a16="http://schemas.microsoft.com/office/drawing/2014/main" id="{1730D47E-80AA-4A47-A3F5-D0F3F70EDB34}"/>
              </a:ext>
            </a:extLst>
          </p:cNvPr>
          <p:cNvSpPr>
            <a:spLocks noGrp="1"/>
          </p:cNvSpPr>
          <p:nvPr>
            <p:ph type="sldNum" sz="quarter" idx="12"/>
          </p:nvPr>
        </p:nvSpPr>
        <p:spPr/>
        <p:txBody>
          <a:bodyPr/>
          <a:lstStyle/>
          <a:p>
            <a:fld id="{E7CACC7C-73F8-3041-9AF3-405B3B72D595}" type="slidenum">
              <a:rPr lang="en-US" smtClean="0"/>
              <a:t>63</a:t>
            </a:fld>
            <a:endParaRPr lang="en-US"/>
          </a:p>
        </p:txBody>
      </p:sp>
    </p:spTree>
    <p:extLst>
      <p:ext uri="{BB962C8B-B14F-4D97-AF65-F5344CB8AC3E}">
        <p14:creationId xmlns:p14="http://schemas.microsoft.com/office/powerpoint/2010/main" val="2460605406"/>
      </p:ext>
    </p:extLst>
  </p:cSld>
  <p:clrMapOvr>
    <a:masterClrMapping/>
  </p:clrMapOvr>
  <p:transition spd="slow">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pic>
        <p:nvPicPr>
          <p:cNvPr id="9" name="Picture 8">
            <a:extLst>
              <a:ext uri="{FF2B5EF4-FFF2-40B4-BE49-F238E27FC236}">
                <a16:creationId xmlns="" xmlns:a16="http://schemas.microsoft.com/office/drawing/2014/main" id="{2B4ABE1C-8A01-8B43-9A85-B949F0731D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2732ED1F-42AD-B849-992A-FA41F74BB534}"/>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AF464BB7-B72F-CE43-8DFC-B9C35AE500A2}"/>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Training &amp; Education</a:t>
            </a:r>
          </a:p>
        </p:txBody>
      </p:sp>
      <p:sp>
        <p:nvSpPr>
          <p:cNvPr id="4" name="Slide Number Placeholder 3">
            <a:extLst>
              <a:ext uri="{FF2B5EF4-FFF2-40B4-BE49-F238E27FC236}">
                <a16:creationId xmlns="" xmlns:a16="http://schemas.microsoft.com/office/drawing/2014/main" id="{CBD447D0-9B77-BD4A-B112-2725D2B9DEC5}"/>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152530406"/>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402568" cy="4782299"/>
          </a:xfrm>
          <a:prstGeom prst="rect">
            <a:avLst/>
          </a:prstGeom>
        </p:spPr>
        <p:txBody>
          <a:bodyPr wrap="square" lIns="0" tIns="0" rIns="0" bIns="0" numCol="1" spcCol="457200">
            <a:noAutofit/>
          </a:bodyPr>
          <a:lstStyle/>
          <a:p>
            <a:pPr marL="179380" indent="-179380">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DSNP is a THP Medicare advantage plan</a:t>
            </a:r>
          </a:p>
          <a:p>
            <a:pPr marL="295259" indent="-158743">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Members have </a:t>
            </a:r>
            <a:r>
              <a:rPr lang="en-US" sz="2000" dirty="0" err="1">
                <a:solidFill>
                  <a:srgbClr val="54585A"/>
                </a:solidFill>
                <a:latin typeface="Century Gothic" charset="0"/>
                <a:ea typeface="Century Gothic" charset="0"/>
                <a:cs typeface="Century Gothic" charset="0"/>
              </a:rPr>
              <a:t>SecureCare</a:t>
            </a:r>
            <a:r>
              <a:rPr lang="en-US" sz="2000" dirty="0">
                <a:solidFill>
                  <a:srgbClr val="54585A"/>
                </a:solidFill>
                <a:latin typeface="Century Gothic" charset="0"/>
                <a:ea typeface="Century Gothic" charset="0"/>
                <a:cs typeface="Century Gothic" charset="0"/>
              </a:rPr>
              <a:t> HMO primary</a:t>
            </a:r>
          </a:p>
          <a:p>
            <a:pPr marL="295259" indent="-158743">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WV or OH state Medicaid secondary</a:t>
            </a:r>
          </a:p>
          <a:p>
            <a:pPr marL="295259" indent="-158743">
              <a:lnSpc>
                <a:spcPct val="114000"/>
              </a:lnSpc>
              <a:spcAft>
                <a:spcPts val="1200"/>
              </a:spcAft>
              <a:buFont typeface="Arial" charset="0"/>
              <a:buChar char="•"/>
            </a:pPr>
            <a:r>
              <a:rPr lang="en-US" sz="2000" dirty="0">
                <a:solidFill>
                  <a:srgbClr val="54585A"/>
                </a:solidFill>
                <a:latin typeface="Century Gothic" charset="0"/>
                <a:ea typeface="Century Gothic" charset="0"/>
                <a:cs typeface="Century Gothic" charset="0"/>
              </a:rPr>
              <a:t>Member responsibility is dependent upon their level of Medicaid assistance.</a:t>
            </a:r>
          </a:p>
          <a:p>
            <a:pPr marL="179380" indent="-179380">
              <a:lnSpc>
                <a:spcPct val="114000"/>
              </a:lnSpc>
              <a:spcAft>
                <a:spcPts val="200"/>
              </a:spcAft>
              <a:buFont typeface="Arial" charset="0"/>
              <a:buChar char="•"/>
            </a:pPr>
            <a:endParaRPr lang="en-US" sz="2000" dirty="0">
              <a:solidFill>
                <a:srgbClr val="54585A"/>
              </a:solidFill>
              <a:latin typeface="Century Gothic" charset="0"/>
              <a:ea typeface="Century Gothic" charset="0"/>
              <a:cs typeface="Century Gothic" charset="0"/>
            </a:endParaRPr>
          </a:p>
          <a:p>
            <a:pPr marL="179380" indent="-179380">
              <a:lnSpc>
                <a:spcPct val="114000"/>
              </a:lnSpc>
              <a:spcAft>
                <a:spcPts val="200"/>
              </a:spcAft>
              <a:buFont typeface="Arial" charset="0"/>
              <a:buChar char="•"/>
            </a:pPr>
            <a:r>
              <a:rPr lang="en-US" sz="2000" dirty="0">
                <a:solidFill>
                  <a:srgbClr val="54585A"/>
                </a:solidFill>
                <a:latin typeface="Century Gothic" charset="0"/>
                <a:ea typeface="Century Gothic" charset="0"/>
                <a:cs typeface="Century Gothic" charset="0"/>
              </a:rPr>
              <a:t>The Centers for Medicare and Medicaid Services (CMS) require annual training of providers providing services to members of THP’s dual-eligible special needs population (D-SNP).</a:t>
            </a:r>
          </a:p>
          <a:p>
            <a:pPr marL="179380" indent="-179380">
              <a:lnSpc>
                <a:spcPct val="114000"/>
              </a:lnSpc>
              <a:spcAft>
                <a:spcPts val="200"/>
              </a:spcAft>
              <a:buFont typeface="Arial" charset="0"/>
              <a:buChar char="•"/>
            </a:pPr>
            <a:endParaRPr lang="en-US" sz="1800" dirty="0">
              <a:solidFill>
                <a:srgbClr val="54585A"/>
              </a:solidFill>
              <a:latin typeface="Century Gothic" charset="0"/>
              <a:ea typeface="Century Gothic" charset="0"/>
              <a:cs typeface="Century Gothic" charset="0"/>
            </a:endParaRPr>
          </a:p>
        </p:txBody>
      </p:sp>
      <p:sp>
        <p:nvSpPr>
          <p:cNvPr id="8" name="Rectangle 7">
            <a:extLst>
              <a:ext uri="{FF2B5EF4-FFF2-40B4-BE49-F238E27FC236}">
                <a16:creationId xmlns="" xmlns:a16="http://schemas.microsoft.com/office/drawing/2014/main" id="{19BCAB8A-A46E-A547-8860-4D5BC91D4C00}"/>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DSNP Annual Training</a:t>
            </a:r>
          </a:p>
        </p:txBody>
      </p:sp>
      <p:cxnSp>
        <p:nvCxnSpPr>
          <p:cNvPr id="9" name="Straight Connector 8">
            <a:extLst>
              <a:ext uri="{FF2B5EF4-FFF2-40B4-BE49-F238E27FC236}">
                <a16:creationId xmlns="" xmlns:a16="http://schemas.microsoft.com/office/drawing/2014/main" id="{84199621-5268-104A-8FE7-21A95722F406}"/>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EFA36A00-5ED6-5442-A971-36D79D1AAB8F}"/>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55243DCF-89AD-0244-BBFE-1F54BC1FDC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235966DC-1A77-9241-880A-4814F115850D}"/>
              </a:ext>
            </a:extLst>
          </p:cNvPr>
          <p:cNvSpPr>
            <a:spLocks noGrp="1"/>
          </p:cNvSpPr>
          <p:nvPr>
            <p:ph type="sldNum" sz="quarter" idx="12"/>
          </p:nvPr>
        </p:nvSpPr>
        <p:spPr/>
        <p:txBody>
          <a:bodyPr/>
          <a:lstStyle/>
          <a:p>
            <a:fld id="{E7CACC7C-73F8-3041-9AF3-405B3B72D595}" type="slidenum">
              <a:rPr lang="en-US" smtClean="0"/>
              <a:t>65</a:t>
            </a:fld>
            <a:endParaRPr lang="en-US"/>
          </a:p>
        </p:txBody>
      </p:sp>
    </p:spTree>
    <p:extLst>
      <p:ext uri="{BB962C8B-B14F-4D97-AF65-F5344CB8AC3E}">
        <p14:creationId xmlns:p14="http://schemas.microsoft.com/office/powerpoint/2010/main" val="3274021490"/>
      </p:ext>
    </p:extLst>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388344" cy="4782299"/>
          </a:xfrm>
          <a:prstGeom prst="rect">
            <a:avLst/>
          </a:prstGeom>
        </p:spPr>
        <p:txBody>
          <a:bodyPr wrap="square" lIns="0" tIns="0" rIns="0" bIns="0" numCol="1" spcCol="457200">
            <a:noAutofit/>
          </a:bodyPr>
          <a:lstStyle/>
          <a:p>
            <a:pPr marL="179380" indent="-179380">
              <a:lnSpc>
                <a:spcPct val="114000"/>
              </a:lnSpc>
              <a:spcAft>
                <a:spcPts val="200"/>
              </a:spcAft>
              <a:buFont typeface="Arial" charset="0"/>
              <a:buChar char="•"/>
            </a:pPr>
            <a:r>
              <a:rPr lang="en-US" sz="2000" dirty="0">
                <a:solidFill>
                  <a:srgbClr val="54585A"/>
                </a:solidFill>
                <a:latin typeface="Century Gothic" charset="0"/>
                <a:ea typeface="Century Gothic" charset="0"/>
                <a:cs typeface="Century Gothic" charset="0"/>
              </a:rPr>
              <a:t>Provider engagement reps will contact providers providing services to five or more D-SNP members in a calendar year to complete and attest to the training.</a:t>
            </a:r>
          </a:p>
          <a:p>
            <a:pPr marL="636556" lvl="1" indent="-179380">
              <a:lnSpc>
                <a:spcPct val="114000"/>
              </a:lnSpc>
              <a:spcAft>
                <a:spcPts val="200"/>
              </a:spcAft>
              <a:buFont typeface="Arial" charset="0"/>
              <a:buChar char="•"/>
            </a:pPr>
            <a:r>
              <a:rPr lang="en-US" sz="2000" dirty="0">
                <a:solidFill>
                  <a:srgbClr val="54585A"/>
                </a:solidFill>
                <a:latin typeface="Century Gothic" charset="0"/>
                <a:ea typeface="Century Gothic" charset="0"/>
                <a:cs typeface="Century Gothic" charset="0"/>
              </a:rPr>
              <a:t>THP encourages providers to return the attestation forms as soon as possible after receipt of the training materials.</a:t>
            </a:r>
          </a:p>
          <a:p>
            <a:pPr marL="179380" indent="-179380">
              <a:lnSpc>
                <a:spcPct val="114000"/>
              </a:lnSpc>
              <a:spcAft>
                <a:spcPts val="200"/>
              </a:spcAft>
              <a:buFont typeface="Arial" charset="0"/>
              <a:buChar char="•"/>
            </a:pPr>
            <a:r>
              <a:rPr lang="en-US" sz="2000" dirty="0">
                <a:solidFill>
                  <a:srgbClr val="54585A"/>
                </a:solidFill>
                <a:latin typeface="Century Gothic" charset="0"/>
                <a:ea typeface="Century Gothic" charset="0"/>
                <a:cs typeface="Century Gothic" charset="0"/>
              </a:rPr>
              <a:t>Training materials and the attestation form are available on The Health Plan’s secure provider website under “Resource Library,” “Training and Education”</a:t>
            </a:r>
          </a:p>
        </p:txBody>
      </p:sp>
      <p:sp>
        <p:nvSpPr>
          <p:cNvPr id="8" name="Rectangle 7">
            <a:extLst>
              <a:ext uri="{FF2B5EF4-FFF2-40B4-BE49-F238E27FC236}">
                <a16:creationId xmlns="" xmlns:a16="http://schemas.microsoft.com/office/drawing/2014/main" id="{F9985D94-66AF-824F-A984-4A8449F1E049}"/>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DSNP Annual Training</a:t>
            </a:r>
          </a:p>
        </p:txBody>
      </p:sp>
      <p:cxnSp>
        <p:nvCxnSpPr>
          <p:cNvPr id="9" name="Straight Connector 8">
            <a:extLst>
              <a:ext uri="{FF2B5EF4-FFF2-40B4-BE49-F238E27FC236}">
                <a16:creationId xmlns="" xmlns:a16="http://schemas.microsoft.com/office/drawing/2014/main" id="{6C1877CF-7569-5E4C-9383-078A6AB68223}"/>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24CC0C5D-91CB-494F-A754-7FFB23D69BD7}"/>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F73A2F1E-8FBC-4D4C-87F5-B432C3BC19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501C8694-A59A-F647-9B6E-DB24E9E630FA}"/>
              </a:ext>
            </a:extLst>
          </p:cNvPr>
          <p:cNvSpPr>
            <a:spLocks noGrp="1"/>
          </p:cNvSpPr>
          <p:nvPr>
            <p:ph type="sldNum" sz="quarter" idx="12"/>
          </p:nvPr>
        </p:nvSpPr>
        <p:spPr/>
        <p:txBody>
          <a:bodyPr/>
          <a:lstStyle/>
          <a:p>
            <a:fld id="{E7CACC7C-73F8-3041-9AF3-405B3B72D595}" type="slidenum">
              <a:rPr lang="en-US" smtClean="0"/>
              <a:t>66</a:t>
            </a:fld>
            <a:endParaRPr lang="en-US"/>
          </a:p>
        </p:txBody>
      </p:sp>
    </p:spTree>
    <p:extLst>
      <p:ext uri="{BB962C8B-B14F-4D97-AF65-F5344CB8AC3E}">
        <p14:creationId xmlns:p14="http://schemas.microsoft.com/office/powerpoint/2010/main" val="4272533703"/>
      </p:ext>
    </p:extLst>
  </p:cSld>
  <p:clrMapOvr>
    <a:masterClrMapping/>
  </p:clrMapOvr>
  <p:transition spd="slow">
    <p:pu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1008973-2210-5C46-B4A5-BA47A5340928}"/>
              </a:ext>
            </a:extLst>
          </p:cNvPr>
          <p:cNvSpPr/>
          <p:nvPr/>
        </p:nvSpPr>
        <p:spPr>
          <a:xfrm>
            <a:off x="402336" y="1170432"/>
            <a:ext cx="11402568" cy="4782299"/>
          </a:xfrm>
          <a:prstGeom prst="rect">
            <a:avLst/>
          </a:prstGeom>
        </p:spPr>
        <p:txBody>
          <a:bodyPr wrap="square" lIns="0" tIns="0" rIns="0" bIns="0" numCol="1" spcCol="457200">
            <a:noAutofit/>
          </a:bodyPr>
          <a:lstStyle/>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CMS requires ALL providers c</a:t>
            </a:r>
            <a:r>
              <a:rPr lang="en-US" sz="2000" spc="-60" dirty="0">
                <a:solidFill>
                  <a:srgbClr val="54585A"/>
                </a:solidFill>
                <a:latin typeface="Century Gothic" charset="0"/>
                <a:ea typeface="Century Gothic" charset="0"/>
                <a:cs typeface="Century Gothic" charset="0"/>
              </a:rPr>
              <a:t>omplete</a:t>
            </a:r>
            <a:r>
              <a:rPr lang="en-US" sz="2000" dirty="0">
                <a:solidFill>
                  <a:srgbClr val="54585A"/>
                </a:solidFill>
                <a:latin typeface="Century Gothic" charset="0"/>
                <a:ea typeface="Century Gothic" charset="0"/>
                <a:cs typeface="Century Gothic" charset="0"/>
              </a:rPr>
              <a:t> cultural competency </a:t>
            </a:r>
            <a:r>
              <a:rPr lang="en-US" sz="2000" spc="-60" dirty="0">
                <a:solidFill>
                  <a:srgbClr val="54585A"/>
                </a:solidFill>
                <a:latin typeface="Century Gothic" charset="0"/>
                <a:ea typeface="Century Gothic" charset="0"/>
                <a:cs typeface="Century Gothic" charset="0"/>
              </a:rPr>
              <a:t>training.</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BMS requires Medicaid enrollees to receive services in a culturally competent manner.</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THP has updated their cultural competency training slides to include social determinants of health.</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THP tracks network providers to ensure compliance and it is noted in THP’s provider directories.</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Login to THP’s provider website at </a:t>
            </a:r>
            <a:r>
              <a:rPr lang="en-US" sz="2000" dirty="0">
                <a:solidFill>
                  <a:srgbClr val="00B050"/>
                </a:solidFill>
                <a:latin typeface="Century Gothic" charset="0"/>
                <a:ea typeface="Century Gothic" charset="0"/>
                <a:cs typeface="Century Gothic" charset="0"/>
                <a:hlinkClick r:id="rId2">
                  <a:extLst>
                    <a:ext uri="{A12FA001-AC4F-418D-AE19-62706E023703}">
                      <ahyp:hlinkClr xmlns="" xmlns:ahyp="http://schemas.microsoft.com/office/drawing/2018/hyperlinkcolor" val="tx"/>
                    </a:ext>
                  </a:extLst>
                </a:hlinkClick>
              </a:rPr>
              <a:t>myplan.healthplan.org</a:t>
            </a:r>
            <a:r>
              <a:rPr lang="en-US" sz="2000" dirty="0">
                <a:solidFill>
                  <a:srgbClr val="54585A"/>
                </a:solidFill>
                <a:latin typeface="Century Gothic" charset="0"/>
                <a:ea typeface="Century Gothic" charset="0"/>
                <a:cs typeface="Century Gothic" charset="0"/>
              </a:rPr>
              <a:t> to access training materials and complete the attestation form under “Resource Library” “Training and Education.”</a:t>
            </a:r>
          </a:p>
          <a:p>
            <a:pPr marL="179380" indent="-179380">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Attestation from another MCO or proof of attendance at a seminar is acceptable.</a:t>
            </a:r>
          </a:p>
        </p:txBody>
      </p:sp>
      <p:sp>
        <p:nvSpPr>
          <p:cNvPr id="9" name="TextBox 8">
            <a:extLst>
              <a:ext uri="{FF2B5EF4-FFF2-40B4-BE49-F238E27FC236}">
                <a16:creationId xmlns="" xmlns:a16="http://schemas.microsoft.com/office/drawing/2014/main" id="{7B2BBA98-E03B-B04B-B4A9-6908279F3E41}"/>
              </a:ext>
            </a:extLst>
          </p:cNvPr>
          <p:cNvSpPr txBox="1"/>
          <p:nvPr/>
        </p:nvSpPr>
        <p:spPr>
          <a:xfrm>
            <a:off x="402336" y="274320"/>
            <a:ext cx="10377841"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Cultural Competency/Social Determinants of Health</a:t>
            </a:r>
          </a:p>
        </p:txBody>
      </p:sp>
      <p:pic>
        <p:nvPicPr>
          <p:cNvPr id="10" name="Picture 9">
            <a:extLst>
              <a:ext uri="{FF2B5EF4-FFF2-40B4-BE49-F238E27FC236}">
                <a16:creationId xmlns="" xmlns:a16="http://schemas.microsoft.com/office/drawing/2014/main" id="{371A99CB-B209-BA4C-B76D-F38B2F91A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0A32931B-EEFB-C640-8F38-9104946225DB}"/>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0951F9B0-7071-F646-9C9A-8B7B00C55893}"/>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BE6D575E-5ACC-C943-9B82-2126E48362BC}"/>
              </a:ext>
            </a:extLst>
          </p:cNvPr>
          <p:cNvSpPr>
            <a:spLocks noGrp="1"/>
          </p:cNvSpPr>
          <p:nvPr>
            <p:ph type="sldNum" sz="quarter" idx="12"/>
          </p:nvPr>
        </p:nvSpPr>
        <p:spPr/>
        <p:txBody>
          <a:bodyPr/>
          <a:lstStyle/>
          <a:p>
            <a:fld id="{E7CACC7C-73F8-3041-9AF3-405B3B72D595}" type="slidenum">
              <a:rPr lang="en-US" smtClean="0"/>
              <a:t>67</a:t>
            </a:fld>
            <a:endParaRPr lang="en-US"/>
          </a:p>
        </p:txBody>
      </p:sp>
    </p:spTree>
    <p:extLst>
      <p:ext uri="{BB962C8B-B14F-4D97-AF65-F5344CB8AC3E}">
        <p14:creationId xmlns:p14="http://schemas.microsoft.com/office/powerpoint/2010/main" val="2714606130"/>
      </p:ext>
    </p:extLst>
  </p:cSld>
  <p:clrMapOvr>
    <a:masterClrMapping/>
  </p:clrMapOvr>
  <p:transition spd="slow">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8F47"/>
                </a:solidFill>
                <a:latin typeface="Century Gothic" charset="0"/>
                <a:ea typeface="Century Gothic" charset="0"/>
                <a:cs typeface="Century Gothic" charset="0"/>
              </a:rPr>
              <a:t>Social Determinants of Health (</a:t>
            </a:r>
            <a:r>
              <a:rPr lang="en-US" sz="2000" b="1" i="1" dirty="0" err="1">
                <a:solidFill>
                  <a:srgbClr val="008F47"/>
                </a:solidFill>
                <a:latin typeface="Century Gothic" charset="0"/>
                <a:ea typeface="Century Gothic" charset="0"/>
                <a:cs typeface="Century Gothic" charset="0"/>
              </a:rPr>
              <a:t>SDoH</a:t>
            </a:r>
            <a:r>
              <a:rPr lang="en-US" sz="2000" b="1" i="1" dirty="0">
                <a:solidFill>
                  <a:srgbClr val="008F47"/>
                </a:solidFill>
                <a:latin typeface="Century Gothic" charset="0"/>
                <a:ea typeface="Century Gothic" charset="0"/>
                <a:cs typeface="Century Gothic" charset="0"/>
              </a:rPr>
              <a:t>) are conditions that shape a patient’s health risks and outcomes, including where people:</a:t>
            </a:r>
            <a:endParaRPr lang="en-US" sz="2000" dirty="0">
              <a:solidFill>
                <a:srgbClr val="54585A"/>
              </a:solidFill>
              <a:latin typeface="Century Gothic" charset="0"/>
              <a:ea typeface="Century Gothic" charset="0"/>
              <a:cs typeface="Century Gothic" charset="0"/>
            </a:endParaRPr>
          </a:p>
          <a:p>
            <a:pPr marL="179380" indent="-179380">
              <a:lnSpc>
                <a:spcPct val="114000"/>
              </a:lnSpc>
              <a:spcAft>
                <a:spcPts val="8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Are born</a:t>
            </a:r>
          </a:p>
          <a:p>
            <a:pPr marL="179380" indent="-179380">
              <a:lnSpc>
                <a:spcPct val="114000"/>
              </a:lnSpc>
              <a:spcAft>
                <a:spcPts val="8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Live</a:t>
            </a:r>
          </a:p>
          <a:p>
            <a:pPr marL="179380" indent="-179380">
              <a:lnSpc>
                <a:spcPct val="114000"/>
              </a:lnSpc>
              <a:spcAft>
                <a:spcPts val="8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Work</a:t>
            </a:r>
          </a:p>
          <a:p>
            <a:pPr marL="179380" indent="-179380">
              <a:lnSpc>
                <a:spcPct val="114000"/>
              </a:lnSpc>
              <a:spcAft>
                <a:spcPts val="8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Play</a:t>
            </a:r>
          </a:p>
          <a:p>
            <a:pPr>
              <a:lnSpc>
                <a:spcPct val="114000"/>
              </a:lnSpc>
              <a:spcAft>
                <a:spcPts val="800"/>
              </a:spcAft>
            </a:pPr>
            <a:endParaRPr lang="en-US" sz="18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664699AB-8974-5D40-9FE0-37297ED0C9E3}"/>
              </a:ext>
            </a:extLst>
          </p:cNvPr>
          <p:cNvSpPr txBox="1"/>
          <p:nvPr/>
        </p:nvSpPr>
        <p:spPr>
          <a:xfrm>
            <a:off x="402336" y="274320"/>
            <a:ext cx="8072723" cy="492443"/>
          </a:xfrm>
          <a:prstGeom prst="rect">
            <a:avLst/>
          </a:prstGeom>
          <a:noFill/>
        </p:spPr>
        <p:txBody>
          <a:bodyPr wrap="none" lIns="0" tIns="0" rIns="0" bIns="0" rtlCol="0">
            <a:spAutoFit/>
          </a:bodyPr>
          <a:lstStyle/>
          <a:p>
            <a:pPr>
              <a:spcBef>
                <a:spcPct val="0"/>
              </a:spcBef>
              <a:spcAft>
                <a:spcPts val="900"/>
              </a:spcAft>
            </a:pPr>
            <a:r>
              <a:rPr lang="en-US" sz="3200" dirty="0">
                <a:solidFill>
                  <a:srgbClr val="82BE43"/>
                </a:solidFill>
                <a:latin typeface="Century Gothic" charset="0"/>
                <a:ea typeface="ヒラギノ角ゴ Pro W3" charset="0"/>
                <a:cs typeface="ヒラギノ角ゴ Pro W3" charset="0"/>
              </a:rPr>
              <a:t>What are Social Determinants of Health?</a:t>
            </a:r>
          </a:p>
        </p:txBody>
      </p:sp>
      <p:pic>
        <p:nvPicPr>
          <p:cNvPr id="11" name="Picture 10">
            <a:extLst>
              <a:ext uri="{FF2B5EF4-FFF2-40B4-BE49-F238E27FC236}">
                <a16:creationId xmlns="" xmlns:a16="http://schemas.microsoft.com/office/drawing/2014/main" id="{2C1985D1-00C7-FF41-A866-AD2330C66C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8F15B459-B6DC-6740-973A-0087865F2FC1}"/>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7095378F-F64F-EC40-BE5D-A75DB6DD51B8}"/>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25298ABE-84ED-DE4D-A886-35F360576A4C}"/>
              </a:ext>
            </a:extLst>
          </p:cNvPr>
          <p:cNvSpPr>
            <a:spLocks noGrp="1"/>
          </p:cNvSpPr>
          <p:nvPr>
            <p:ph type="sldNum" sz="quarter" idx="12"/>
          </p:nvPr>
        </p:nvSpPr>
        <p:spPr/>
        <p:txBody>
          <a:bodyPr/>
          <a:lstStyle/>
          <a:p>
            <a:fld id="{E7CACC7C-73F8-3041-9AF3-405B3B72D595}" type="slidenum">
              <a:rPr lang="en-US" smtClean="0"/>
              <a:t>68</a:t>
            </a:fld>
            <a:endParaRPr lang="en-US"/>
          </a:p>
        </p:txBody>
      </p:sp>
    </p:spTree>
    <p:extLst>
      <p:ext uri="{BB962C8B-B14F-4D97-AF65-F5344CB8AC3E}">
        <p14:creationId xmlns:p14="http://schemas.microsoft.com/office/powerpoint/2010/main" val="1234694319"/>
      </p:ext>
    </p:extLst>
  </p:cSld>
  <p:clrMapOvr>
    <a:masterClrMapping/>
  </p:clrMapOvr>
  <p:transition spd="slow">
    <p:pu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marL="179380" indent="-179380">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Incorporate questions related to </a:t>
            </a:r>
            <a:r>
              <a:rPr lang="en-US" sz="2000" dirty="0" err="1">
                <a:solidFill>
                  <a:srgbClr val="54585A"/>
                </a:solidFill>
                <a:latin typeface="Century Gothic" charset="0"/>
                <a:ea typeface="Century Gothic" charset="0"/>
                <a:cs typeface="Century Gothic" charset="0"/>
              </a:rPr>
              <a:t>SDoH</a:t>
            </a:r>
            <a:r>
              <a:rPr lang="en-US" sz="2000" dirty="0">
                <a:solidFill>
                  <a:srgbClr val="54585A"/>
                </a:solidFill>
                <a:latin typeface="Century Gothic" charset="0"/>
                <a:ea typeface="Century Gothic" charset="0"/>
                <a:cs typeface="Century Gothic" charset="0"/>
              </a:rPr>
              <a:t> into your patient assessments</a:t>
            </a:r>
          </a:p>
          <a:p>
            <a:pPr marL="179380" indent="-179380">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Code </a:t>
            </a:r>
            <a:r>
              <a:rPr lang="en-US" sz="2000" dirty="0" err="1">
                <a:solidFill>
                  <a:srgbClr val="54585A"/>
                </a:solidFill>
                <a:latin typeface="Century Gothic" charset="0"/>
                <a:ea typeface="Century Gothic" charset="0"/>
                <a:cs typeface="Century Gothic" charset="0"/>
              </a:rPr>
              <a:t>SDoH</a:t>
            </a:r>
            <a:r>
              <a:rPr lang="en-US" sz="2000" dirty="0">
                <a:solidFill>
                  <a:srgbClr val="54585A"/>
                </a:solidFill>
                <a:latin typeface="Century Gothic" charset="0"/>
                <a:ea typeface="Century Gothic" charset="0"/>
                <a:cs typeface="Century Gothic" charset="0"/>
              </a:rPr>
              <a:t> barriers on the claim</a:t>
            </a:r>
          </a:p>
          <a:p>
            <a:pPr marL="401619" indent="-158743">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Use diagnosis code Z55 - Z65 to denote “persons with potential health hazards related to socioeconomics and psychosocial circumstances”</a:t>
            </a:r>
          </a:p>
          <a:p>
            <a:pPr marL="580996" indent="-158743">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These codes are permitted to be reported on claims based on documentation from any clinician involved in care</a:t>
            </a:r>
          </a:p>
          <a:p>
            <a:pPr marL="179380" indent="-179380">
              <a:lnSpc>
                <a:spcPct val="114000"/>
              </a:lnSpc>
              <a:spcAft>
                <a:spcPts val="800"/>
              </a:spcAft>
              <a:buFont typeface="Arial" panose="020B0604020202020204" pitchFamily="34" charset="0"/>
              <a:buChar char="•"/>
            </a:pP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0AFA77D8-CEF2-704C-970F-31F0BEB2F42C}"/>
              </a:ext>
            </a:extLst>
          </p:cNvPr>
          <p:cNvSpPr txBox="1"/>
          <p:nvPr/>
        </p:nvSpPr>
        <p:spPr>
          <a:xfrm>
            <a:off x="402336" y="274320"/>
            <a:ext cx="7792198" cy="492443"/>
          </a:xfrm>
          <a:prstGeom prst="rect">
            <a:avLst/>
          </a:prstGeom>
          <a:noFill/>
        </p:spPr>
        <p:txBody>
          <a:bodyPr wrap="none" lIns="0" tIns="0" rIns="0" bIns="0" rtlCol="0">
            <a:spAutoFit/>
          </a:bodyPr>
          <a:lstStyle/>
          <a:p>
            <a:pPr>
              <a:spcBef>
                <a:spcPct val="0"/>
              </a:spcBef>
              <a:spcAft>
                <a:spcPts val="900"/>
              </a:spcAft>
            </a:pPr>
            <a:r>
              <a:rPr lang="en-US" sz="3200" dirty="0">
                <a:solidFill>
                  <a:schemeClr val="accent6"/>
                </a:solidFill>
                <a:latin typeface="Century Gothic" charset="0"/>
                <a:ea typeface="ヒラギノ角ゴ Pro W3" charset="0"/>
                <a:cs typeface="ヒラギノ角ゴ Pro W3" charset="0"/>
              </a:rPr>
              <a:t>Help The Health Plan Help Your Patients</a:t>
            </a:r>
          </a:p>
        </p:txBody>
      </p:sp>
      <p:pic>
        <p:nvPicPr>
          <p:cNvPr id="11" name="Picture 10">
            <a:extLst>
              <a:ext uri="{FF2B5EF4-FFF2-40B4-BE49-F238E27FC236}">
                <a16:creationId xmlns="" xmlns:a16="http://schemas.microsoft.com/office/drawing/2014/main" id="{E48157CC-3A55-C642-A344-B4BFDE6CB9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EEF912DE-DAF4-8648-9968-E15DE4397AE8}"/>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EB12807-0387-0048-B723-8C0026EE84F6}"/>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DDB1AC47-04D0-AB49-945E-A82C3F03566D}"/>
              </a:ext>
            </a:extLst>
          </p:cNvPr>
          <p:cNvSpPr>
            <a:spLocks noGrp="1"/>
          </p:cNvSpPr>
          <p:nvPr>
            <p:ph type="sldNum" sz="quarter" idx="12"/>
          </p:nvPr>
        </p:nvSpPr>
        <p:spPr/>
        <p:txBody>
          <a:bodyPr/>
          <a:lstStyle/>
          <a:p>
            <a:fld id="{E7CACC7C-73F8-3041-9AF3-405B3B72D595}" type="slidenum">
              <a:rPr lang="en-US" smtClean="0"/>
              <a:t>69</a:t>
            </a:fld>
            <a:endParaRPr lang="en-US"/>
          </a:p>
        </p:txBody>
      </p:sp>
    </p:spTree>
    <p:extLst>
      <p:ext uri="{BB962C8B-B14F-4D97-AF65-F5344CB8AC3E}">
        <p14:creationId xmlns:p14="http://schemas.microsoft.com/office/powerpoint/2010/main" val="1316305548"/>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 xmlns:a16="http://schemas.microsoft.com/office/drawing/2014/main" id="{E6E72D27-2F53-CB4F-84E2-47444B83B8B4}"/>
              </a:ext>
            </a:extLst>
          </p:cNvPr>
          <p:cNvSpPr txBox="1"/>
          <p:nvPr/>
        </p:nvSpPr>
        <p:spPr>
          <a:xfrm>
            <a:off x="402336" y="274320"/>
            <a:ext cx="6721392" cy="492443"/>
          </a:xfrm>
          <a:prstGeom prst="rect">
            <a:avLst/>
          </a:prstGeom>
          <a:noFill/>
        </p:spPr>
        <p:txBody>
          <a:bodyPr wrap="none" lIns="0" tIns="0" rIns="0" bIns="0" rtlCol="0">
            <a:spAutoFit/>
          </a:bodyPr>
          <a:lstStyle/>
          <a:p>
            <a:r>
              <a:rPr lang="en-US" sz="3200" dirty="0" smtClean="0">
                <a:solidFill>
                  <a:srgbClr val="77BC1F"/>
                </a:solidFill>
                <a:latin typeface="Century Gothic"/>
                <a:cs typeface="Century Gothic"/>
              </a:rPr>
              <a:t>Medicare &amp; </a:t>
            </a:r>
            <a:r>
              <a:rPr lang="en-US" sz="3200" dirty="0">
                <a:solidFill>
                  <a:srgbClr val="77BC1F"/>
                </a:solidFill>
                <a:latin typeface="Century Gothic"/>
                <a:cs typeface="Century Gothic"/>
              </a:rPr>
              <a:t>Commercial </a:t>
            </a:r>
            <a:r>
              <a:rPr lang="en-US" sz="3200" dirty="0" smtClean="0">
                <a:solidFill>
                  <a:srgbClr val="77BC1F"/>
                </a:solidFill>
                <a:latin typeface="Century Gothic"/>
                <a:cs typeface="Century Gothic"/>
              </a:rPr>
              <a:t>Copays </a:t>
            </a:r>
            <a:endParaRPr lang="en-US" sz="3200" dirty="0">
              <a:solidFill>
                <a:srgbClr val="77BC1F"/>
              </a:solidFill>
              <a:latin typeface="Century Gothic"/>
              <a:cs typeface="Century Gothic"/>
            </a:endParaRPr>
          </a:p>
        </p:txBody>
      </p:sp>
      <p:pic>
        <p:nvPicPr>
          <p:cNvPr id="27" name="Picture 26">
            <a:extLst>
              <a:ext uri="{FF2B5EF4-FFF2-40B4-BE49-F238E27FC236}">
                <a16:creationId xmlns="" xmlns:a16="http://schemas.microsoft.com/office/drawing/2014/main" id="{663915D3-871F-1343-A230-6C3B867E51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8" name="Straight Connector 27">
            <a:extLst>
              <a:ext uri="{FF2B5EF4-FFF2-40B4-BE49-F238E27FC236}">
                <a16:creationId xmlns="" xmlns:a16="http://schemas.microsoft.com/office/drawing/2014/main" id="{64E23FFC-1EC2-4742-A48E-F278D7C2914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95BBB02-911A-4E4C-857F-7DE15E056351}"/>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 xmlns:a16="http://schemas.microsoft.com/office/drawing/2014/main" id="{50638207-1A96-0542-8E85-DEBE61C03C26}"/>
              </a:ext>
            </a:extLst>
          </p:cNvPr>
          <p:cNvSpPr/>
          <p:nvPr/>
        </p:nvSpPr>
        <p:spPr>
          <a:xfrm>
            <a:off x="402336" y="1170431"/>
            <a:ext cx="11393424" cy="4782310"/>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9944"/>
                </a:solidFill>
                <a:latin typeface="Century Gothic" charset="0"/>
                <a:ea typeface="Century Gothic" charset="0"/>
                <a:cs typeface="Century Gothic" charset="0"/>
              </a:rPr>
              <a:t>THP is following CMS guidelines and is waiving copays for  Medicare and Commercial members </a:t>
            </a:r>
            <a:r>
              <a:rPr lang="en-US" sz="2000" b="1" i="1" dirty="0" smtClean="0">
                <a:solidFill>
                  <a:srgbClr val="009944"/>
                </a:solidFill>
                <a:latin typeface="Century Gothic" charset="0"/>
                <a:ea typeface="Century Gothic" charset="0"/>
                <a:cs typeface="Century Gothic" charset="0"/>
              </a:rPr>
              <a:t>for </a:t>
            </a:r>
            <a:r>
              <a:rPr lang="en-US" sz="2000" b="1" i="1" dirty="0">
                <a:solidFill>
                  <a:srgbClr val="009944"/>
                </a:solidFill>
                <a:latin typeface="Century Gothic" charset="0"/>
                <a:ea typeface="Century Gothic" charset="0"/>
                <a:cs typeface="Century Gothic" charset="0"/>
              </a:rPr>
              <a:t>COVID-19 testing and </a:t>
            </a:r>
            <a:r>
              <a:rPr lang="en-US" sz="2000" b="1" i="1" dirty="0" smtClean="0">
                <a:solidFill>
                  <a:srgbClr val="009944"/>
                </a:solidFill>
                <a:latin typeface="Century Gothic" charset="0"/>
                <a:ea typeface="Century Gothic" charset="0"/>
                <a:cs typeface="Century Gothic" charset="0"/>
              </a:rPr>
              <a:t>ALL telehealth </a:t>
            </a:r>
            <a:r>
              <a:rPr lang="en-US" sz="2000" b="1" i="1" dirty="0">
                <a:solidFill>
                  <a:srgbClr val="009944"/>
                </a:solidFill>
                <a:latin typeface="Century Gothic" charset="0"/>
                <a:ea typeface="Century Gothic" charset="0"/>
                <a:cs typeface="Century Gothic" charset="0"/>
              </a:rPr>
              <a:t>services. </a:t>
            </a:r>
            <a:endParaRPr lang="en-US" sz="2000" b="1" i="1" dirty="0" smtClean="0">
              <a:solidFill>
                <a:srgbClr val="009944"/>
              </a:solidFill>
              <a:latin typeface="Century Gothic" charset="0"/>
              <a:ea typeface="Century Gothic" charset="0"/>
              <a:cs typeface="Century Gothic" charset="0"/>
            </a:endParaRPr>
          </a:p>
          <a:p>
            <a:pPr>
              <a:lnSpc>
                <a:spcPct val="114000"/>
              </a:lnSpc>
              <a:spcAft>
                <a:spcPts val="800"/>
              </a:spcAft>
            </a:pPr>
            <a:r>
              <a:rPr lang="en-US" sz="2000" i="1" dirty="0" smtClean="0">
                <a:solidFill>
                  <a:srgbClr val="53575A"/>
                </a:solidFill>
                <a:latin typeface="Century Gothic" charset="0"/>
                <a:ea typeface="Century Gothic" charset="0"/>
                <a:cs typeface="Century Gothic" charset="0"/>
              </a:rPr>
              <a:t>Telehealth </a:t>
            </a:r>
            <a:r>
              <a:rPr lang="en-US" sz="2000" i="1" dirty="0">
                <a:solidFill>
                  <a:srgbClr val="53575A"/>
                </a:solidFill>
                <a:latin typeface="Century Gothic" charset="0"/>
                <a:ea typeface="Century Gothic" charset="0"/>
                <a:cs typeface="Century Gothic" charset="0"/>
              </a:rPr>
              <a:t>services are not limited to the treatment and diagnosis of COVID-19. </a:t>
            </a:r>
          </a:p>
          <a:p>
            <a:pPr>
              <a:lnSpc>
                <a:spcPct val="114000"/>
              </a:lnSpc>
              <a:spcAft>
                <a:spcPts val="800"/>
              </a:spcAft>
            </a:pPr>
            <a:endParaRPr lang="en-US" sz="2000" b="1" i="1" dirty="0">
              <a:solidFill>
                <a:srgbClr val="008F47"/>
              </a:solidFill>
              <a:latin typeface="Century Gothic" charset="0"/>
              <a:ea typeface="Century Gothic" charset="0"/>
              <a:cs typeface="Century Gothic" charset="0"/>
            </a:endParaRPr>
          </a:p>
        </p:txBody>
      </p:sp>
      <p:sp>
        <p:nvSpPr>
          <p:cNvPr id="3" name="Slide Number Placeholder 2">
            <a:extLst>
              <a:ext uri="{FF2B5EF4-FFF2-40B4-BE49-F238E27FC236}">
                <a16:creationId xmlns="" xmlns:a16="http://schemas.microsoft.com/office/drawing/2014/main" id="{9C18C2D0-89D4-C24B-A94F-250CFFAA1917}"/>
              </a:ext>
            </a:extLst>
          </p:cNvPr>
          <p:cNvSpPr>
            <a:spLocks noGrp="1"/>
          </p:cNvSpPr>
          <p:nvPr>
            <p:ph type="sldNum" sz="quarter" idx="12"/>
          </p:nvPr>
        </p:nvSpPr>
        <p:spPr/>
        <p:txBody>
          <a:bodyPr/>
          <a:lstStyle/>
          <a:p>
            <a:fld id="{E7CACC7C-73F8-3041-9AF3-405B3B72D595}" type="slidenum">
              <a:rPr lang="en-US" smtClean="0"/>
              <a:t>7</a:t>
            </a:fld>
            <a:endParaRPr lang="en-US"/>
          </a:p>
        </p:txBody>
      </p:sp>
    </p:spTree>
    <p:extLst>
      <p:ext uri="{BB962C8B-B14F-4D97-AF65-F5344CB8AC3E}">
        <p14:creationId xmlns:p14="http://schemas.microsoft.com/office/powerpoint/2010/main" val="3642955926"/>
      </p:ext>
    </p:extLst>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marL="179380" indent="-179380">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Coding </a:t>
            </a:r>
            <a:r>
              <a:rPr lang="en-US" sz="2000" dirty="0" err="1">
                <a:solidFill>
                  <a:srgbClr val="54585A"/>
                </a:solidFill>
                <a:latin typeface="Century Gothic" charset="0"/>
                <a:ea typeface="Century Gothic" charset="0"/>
                <a:cs typeface="Century Gothic" charset="0"/>
              </a:rPr>
              <a:t>SDoH</a:t>
            </a:r>
            <a:r>
              <a:rPr lang="en-US" sz="2000" dirty="0">
                <a:solidFill>
                  <a:srgbClr val="54585A"/>
                </a:solidFill>
                <a:latin typeface="Century Gothic" charset="0"/>
                <a:ea typeface="Century Gothic" charset="0"/>
                <a:cs typeface="Century Gothic" charset="0"/>
              </a:rPr>
              <a:t> assists THP in identifying barriers that stand in the way of members accessing care and allows THP to track the delivery of services to address </a:t>
            </a:r>
            <a:r>
              <a:rPr lang="en-US" sz="2000" dirty="0" err="1">
                <a:solidFill>
                  <a:srgbClr val="54585A"/>
                </a:solidFill>
                <a:latin typeface="Century Gothic" charset="0"/>
                <a:ea typeface="Century Gothic" charset="0"/>
                <a:cs typeface="Century Gothic" charset="0"/>
              </a:rPr>
              <a:t>SDoH</a:t>
            </a:r>
            <a:endParaRPr lang="en-US" sz="2000" dirty="0">
              <a:solidFill>
                <a:srgbClr val="54585A"/>
              </a:solidFill>
              <a:latin typeface="Century Gothic" charset="0"/>
              <a:ea typeface="Century Gothic" charset="0"/>
              <a:cs typeface="Century Gothic" charset="0"/>
            </a:endParaRPr>
          </a:p>
          <a:p>
            <a:pPr marL="349234" indent="-158743">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After identification of an </a:t>
            </a:r>
            <a:r>
              <a:rPr lang="en-US" sz="2000" dirty="0" err="1">
                <a:solidFill>
                  <a:srgbClr val="54585A"/>
                </a:solidFill>
                <a:latin typeface="Century Gothic" charset="0"/>
                <a:ea typeface="Century Gothic" charset="0"/>
                <a:cs typeface="Century Gothic" charset="0"/>
              </a:rPr>
              <a:t>SDoH</a:t>
            </a:r>
            <a:r>
              <a:rPr lang="en-US" sz="2000" dirty="0">
                <a:solidFill>
                  <a:srgbClr val="54585A"/>
                </a:solidFill>
                <a:latin typeface="Century Gothic" charset="0"/>
                <a:ea typeface="Century Gothic" charset="0"/>
                <a:cs typeface="Century Gothic" charset="0"/>
              </a:rPr>
              <a:t>, a THP social worker can assist members in accessing socially necessary services</a:t>
            </a:r>
          </a:p>
          <a:p>
            <a:pPr marL="179380" indent="-179380">
              <a:lnSpc>
                <a:spcPct val="114000"/>
              </a:lnSpc>
              <a:spcAft>
                <a:spcPts val="8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Call THP and ask for a care navigator or social worker to assist </a:t>
            </a:r>
            <a:br>
              <a:rPr lang="en-US" sz="2000" dirty="0">
                <a:solidFill>
                  <a:srgbClr val="54585A"/>
                </a:solidFill>
                <a:latin typeface="Century Gothic" charset="0"/>
                <a:ea typeface="Century Gothic" charset="0"/>
                <a:cs typeface="Century Gothic" charset="0"/>
              </a:rPr>
            </a:br>
            <a:r>
              <a:rPr lang="en-US" sz="2000" dirty="0">
                <a:solidFill>
                  <a:srgbClr val="54585A"/>
                </a:solidFill>
                <a:latin typeface="Century Gothic" charset="0"/>
                <a:ea typeface="Century Gothic" charset="0"/>
                <a:cs typeface="Century Gothic" charset="0"/>
              </a:rPr>
              <a:t>with referrals</a:t>
            </a:r>
          </a:p>
          <a:p>
            <a:pPr marL="179380" indent="-179380">
              <a:lnSpc>
                <a:spcPct val="114000"/>
              </a:lnSpc>
              <a:spcAft>
                <a:spcPts val="800"/>
              </a:spcAft>
              <a:buFont typeface="Arial" panose="020B0604020202020204" pitchFamily="34" charset="0"/>
              <a:buChar char="•"/>
            </a:pP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3FAC3675-AB0B-AF43-8276-E364AF5CDAED}"/>
              </a:ext>
            </a:extLst>
          </p:cNvPr>
          <p:cNvSpPr txBox="1"/>
          <p:nvPr/>
        </p:nvSpPr>
        <p:spPr>
          <a:xfrm>
            <a:off x="402336" y="274320"/>
            <a:ext cx="7792198" cy="492443"/>
          </a:xfrm>
          <a:prstGeom prst="rect">
            <a:avLst/>
          </a:prstGeom>
          <a:noFill/>
        </p:spPr>
        <p:txBody>
          <a:bodyPr wrap="none" lIns="0" tIns="0" rIns="0" bIns="0" rtlCol="0">
            <a:spAutoFit/>
          </a:bodyPr>
          <a:lstStyle/>
          <a:p>
            <a:pPr>
              <a:spcBef>
                <a:spcPct val="0"/>
              </a:spcBef>
              <a:spcAft>
                <a:spcPts val="900"/>
              </a:spcAft>
            </a:pPr>
            <a:r>
              <a:rPr lang="en-US" sz="3200" dirty="0">
                <a:solidFill>
                  <a:schemeClr val="accent6"/>
                </a:solidFill>
                <a:latin typeface="Century Gothic" charset="0"/>
                <a:ea typeface="ヒラギノ角ゴ Pro W3" charset="0"/>
                <a:cs typeface="ヒラギノ角ゴ Pro W3" charset="0"/>
              </a:rPr>
              <a:t>Help The Health Plan Help Your Patients</a:t>
            </a:r>
          </a:p>
        </p:txBody>
      </p:sp>
      <p:pic>
        <p:nvPicPr>
          <p:cNvPr id="11" name="Picture 10">
            <a:extLst>
              <a:ext uri="{FF2B5EF4-FFF2-40B4-BE49-F238E27FC236}">
                <a16:creationId xmlns="" xmlns:a16="http://schemas.microsoft.com/office/drawing/2014/main" id="{9E1A4655-A0F9-BE4F-804D-95B83325F2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D8B0F165-EBE0-1D44-96BA-B279C95C0DCB}"/>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6352269-8AF9-C243-A348-AE4122BD55E0}"/>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40E0FF43-F400-B347-9DC4-324A64294DE4}"/>
              </a:ext>
            </a:extLst>
          </p:cNvPr>
          <p:cNvSpPr>
            <a:spLocks noGrp="1"/>
          </p:cNvSpPr>
          <p:nvPr>
            <p:ph type="sldNum" sz="quarter" idx="12"/>
          </p:nvPr>
        </p:nvSpPr>
        <p:spPr/>
        <p:txBody>
          <a:bodyPr/>
          <a:lstStyle/>
          <a:p>
            <a:fld id="{E7CACC7C-73F8-3041-9AF3-405B3B72D595}" type="slidenum">
              <a:rPr lang="en-US" smtClean="0"/>
              <a:t>70</a:t>
            </a:fld>
            <a:endParaRPr lang="en-US"/>
          </a:p>
        </p:txBody>
      </p:sp>
    </p:spTree>
    <p:extLst>
      <p:ext uri="{BB962C8B-B14F-4D97-AF65-F5344CB8AC3E}">
        <p14:creationId xmlns:p14="http://schemas.microsoft.com/office/powerpoint/2010/main" val="2630582611"/>
      </p:ext>
    </p:extLst>
  </p:cSld>
  <p:clrMapOvr>
    <a:masterClrMapping/>
  </p:clrMapOvr>
  <p:transition spd="slow">
    <p:pu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3"/>
            <a:ext cx="12191990" cy="6857997"/>
          </a:xfrm>
          <a:prstGeom prst="rect">
            <a:avLst/>
          </a:prstGeom>
        </p:spPr>
      </p:pic>
      <p:pic>
        <p:nvPicPr>
          <p:cNvPr id="9" name="Picture 8">
            <a:extLst>
              <a:ext uri="{FF2B5EF4-FFF2-40B4-BE49-F238E27FC236}">
                <a16:creationId xmlns="" xmlns:a16="http://schemas.microsoft.com/office/drawing/2014/main" id="{D5F790CB-F707-AD43-9269-FE35AAE7D9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6E332421-E25B-D740-BBEB-D86526D526D2}"/>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C36DC32A-D588-1644-AD14-F5BA1E07D270}"/>
              </a:ext>
            </a:extLst>
          </p:cNvPr>
          <p:cNvSpPr txBox="1"/>
          <p:nvPr/>
        </p:nvSpPr>
        <p:spPr>
          <a:xfrm>
            <a:off x="5019719" y="3645062"/>
            <a:ext cx="6261903" cy="923330"/>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HEDIS</a:t>
            </a:r>
            <a:r>
              <a:rPr lang="en-US" sz="6000" baseline="30000" dirty="0">
                <a:solidFill>
                  <a:srgbClr val="54585A"/>
                </a:solidFill>
                <a:latin typeface="Century Gothic"/>
                <a:cs typeface="Century Gothic"/>
              </a:rPr>
              <a:t>®</a:t>
            </a:r>
            <a:r>
              <a:rPr lang="en-US" sz="6000" dirty="0">
                <a:solidFill>
                  <a:srgbClr val="54585A"/>
                </a:solidFill>
                <a:latin typeface="Century Gothic"/>
                <a:cs typeface="Century Gothic"/>
              </a:rPr>
              <a:t> Coding</a:t>
            </a:r>
            <a:endParaRPr lang="en-US" sz="6000" baseline="-25000" dirty="0">
              <a:solidFill>
                <a:srgbClr val="54585A"/>
              </a:solidFill>
              <a:latin typeface="Century Gothic"/>
              <a:cs typeface="Century Gothic"/>
            </a:endParaRPr>
          </a:p>
        </p:txBody>
      </p:sp>
      <p:sp>
        <p:nvSpPr>
          <p:cNvPr id="4" name="Slide Number Placeholder 3">
            <a:extLst>
              <a:ext uri="{FF2B5EF4-FFF2-40B4-BE49-F238E27FC236}">
                <a16:creationId xmlns="" xmlns:a16="http://schemas.microsoft.com/office/drawing/2014/main" id="{47933D61-F3B8-B343-8273-ADDDBFBFB4AE}"/>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826621800"/>
      </p:ext>
    </p:extLst>
  </p:cSld>
  <p:clrMapOvr>
    <a:masterClrMapping/>
  </p:clrMapOvr>
  <p:transition spd="slow">
    <p:pu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2"/>
            <a:ext cx="11402568" cy="5343542"/>
          </a:xfrm>
          <a:prstGeom prst="rect">
            <a:avLst/>
          </a:prstGeom>
        </p:spPr>
        <p:txBody>
          <a:bodyPr wrap="square" lIns="0" tIns="0" rIns="0" bIns="0" numCol="1" spcCol="457200">
            <a:noAutofit/>
          </a:bodyPr>
          <a:lstStyle/>
          <a:p>
            <a:pPr marL="9525">
              <a:lnSpc>
                <a:spcPct val="114000"/>
              </a:lnSpc>
              <a:spcAft>
                <a:spcPts val="900"/>
              </a:spcAft>
            </a:pPr>
            <a:r>
              <a:rPr lang="en-US" sz="2000" dirty="0">
                <a:solidFill>
                  <a:srgbClr val="53575A"/>
                </a:solidFill>
                <a:latin typeface="Century Gothic" charset="0"/>
                <a:ea typeface="Century Gothic" charset="0"/>
                <a:cs typeface="Century Gothic" charset="0"/>
              </a:rPr>
              <a:t>The Health Plan (THP) has developed a coding guide to assist you in billing to capture </a:t>
            </a:r>
            <a:br>
              <a:rPr lang="en-US" sz="2000" dirty="0">
                <a:solidFill>
                  <a:srgbClr val="53575A"/>
                </a:solidFill>
                <a:latin typeface="Century Gothic" charset="0"/>
                <a:ea typeface="Century Gothic" charset="0"/>
                <a:cs typeface="Century Gothic" charset="0"/>
              </a:rPr>
            </a:br>
            <a:r>
              <a:rPr lang="en-US" sz="2000" dirty="0">
                <a:solidFill>
                  <a:srgbClr val="53575A"/>
                </a:solidFill>
                <a:latin typeface="Century Gothic" charset="0"/>
                <a:ea typeface="Century Gothic" charset="0"/>
                <a:cs typeface="Century Gothic" charset="0"/>
              </a:rPr>
              <a:t>HEDIS measures for 2020.</a:t>
            </a:r>
          </a:p>
          <a:p>
            <a:pPr marL="9525">
              <a:lnSpc>
                <a:spcPct val="114000"/>
              </a:lnSpc>
              <a:spcAft>
                <a:spcPts val="900"/>
              </a:spcAft>
            </a:pPr>
            <a:r>
              <a:rPr lang="en-US" sz="2000" dirty="0">
                <a:solidFill>
                  <a:srgbClr val="53575A"/>
                </a:solidFill>
                <a:latin typeface="Century Gothic" charset="0"/>
                <a:ea typeface="Century Gothic" charset="0"/>
                <a:cs typeface="Century Gothic" charset="0"/>
              </a:rPr>
              <a:t>The measures are divided into the following categories:</a:t>
            </a:r>
          </a:p>
          <a:p>
            <a:pPr marL="9525">
              <a:lnSpc>
                <a:spcPct val="114000"/>
              </a:lnSpc>
              <a:spcAft>
                <a:spcPts val="900"/>
              </a:spcAft>
            </a:pPr>
            <a:endParaRPr lang="en-US" sz="2000" dirty="0">
              <a:solidFill>
                <a:srgbClr val="53575A"/>
              </a:solidFill>
            </a:endParaRPr>
          </a:p>
        </p:txBody>
      </p:sp>
      <p:sp>
        <p:nvSpPr>
          <p:cNvPr id="8" name="Rectangle 7">
            <a:extLst>
              <a:ext uri="{FF2B5EF4-FFF2-40B4-BE49-F238E27FC236}">
                <a16:creationId xmlns="" xmlns:a16="http://schemas.microsoft.com/office/drawing/2014/main" id="{01940897-74B2-5949-90D8-5AC1C66929D1}"/>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HEDIS</a:t>
            </a:r>
            <a:r>
              <a:rPr lang="en-US" sz="3200" baseline="30000" dirty="0">
                <a:solidFill>
                  <a:srgbClr val="82BE43"/>
                </a:solidFill>
                <a:latin typeface="Century Gothic"/>
                <a:cs typeface="Century Gothic"/>
              </a:rPr>
              <a:t>® </a:t>
            </a:r>
            <a:r>
              <a:rPr lang="en-US" sz="3200" dirty="0">
                <a:solidFill>
                  <a:srgbClr val="82BE43"/>
                </a:solidFill>
                <a:latin typeface="Century Gothic"/>
                <a:cs typeface="Century Gothic"/>
              </a:rPr>
              <a:t>2020 Coding Guidelines</a:t>
            </a:r>
          </a:p>
        </p:txBody>
      </p:sp>
      <p:cxnSp>
        <p:nvCxnSpPr>
          <p:cNvPr id="9" name="Straight Connector 8">
            <a:extLst>
              <a:ext uri="{FF2B5EF4-FFF2-40B4-BE49-F238E27FC236}">
                <a16:creationId xmlns="" xmlns:a16="http://schemas.microsoft.com/office/drawing/2014/main" id="{BDAD897E-C3EB-214F-B7DF-5A8C051427F7}"/>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704BE97-1E1A-F84E-A330-8DD2DECB0E35}"/>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4083D892-97EA-FE4C-9025-40658CCD09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FF9CC827-B178-2E41-882D-557839B15718}"/>
              </a:ext>
            </a:extLst>
          </p:cNvPr>
          <p:cNvSpPr>
            <a:spLocks noGrp="1"/>
          </p:cNvSpPr>
          <p:nvPr>
            <p:ph type="sldNum" sz="quarter" idx="12"/>
          </p:nvPr>
        </p:nvSpPr>
        <p:spPr/>
        <p:txBody>
          <a:bodyPr/>
          <a:lstStyle/>
          <a:p>
            <a:fld id="{E7CACC7C-73F8-3041-9AF3-405B3B72D595}" type="slidenum">
              <a:rPr lang="en-US" smtClean="0"/>
              <a:t>72</a:t>
            </a:fld>
            <a:endParaRPr lang="en-US"/>
          </a:p>
        </p:txBody>
      </p:sp>
      <p:sp>
        <p:nvSpPr>
          <p:cNvPr id="12" name="Rectangle 11">
            <a:extLst>
              <a:ext uri="{FF2B5EF4-FFF2-40B4-BE49-F238E27FC236}">
                <a16:creationId xmlns="" xmlns:a16="http://schemas.microsoft.com/office/drawing/2014/main" id="{40CC2D5B-58DD-D44F-B4C0-CAB3B4225D13}"/>
              </a:ext>
            </a:extLst>
          </p:cNvPr>
          <p:cNvSpPr/>
          <p:nvPr/>
        </p:nvSpPr>
        <p:spPr>
          <a:xfrm>
            <a:off x="402336" y="2493293"/>
            <a:ext cx="11402568" cy="1871134"/>
          </a:xfrm>
          <a:prstGeom prst="rect">
            <a:avLst/>
          </a:prstGeom>
        </p:spPr>
        <p:txBody>
          <a:bodyPr wrap="square" lIns="0" tIns="0" rIns="0" bIns="0" numCol="2" spcCol="457200">
            <a:noAutofit/>
          </a:bodyPr>
          <a:lstStyle/>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Prevention and screening</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Respiratory conditions</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Cardiovascular</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Diabetes</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Musculoskeletal</a:t>
            </a:r>
          </a:p>
          <a:p>
            <a:pPr marL="295259" indent="-158743">
              <a:spcAft>
                <a:spcPts val="1200"/>
              </a:spcAft>
              <a:buFont typeface="Arial" panose="020B0604020202020204" pitchFamily="34" charset="0"/>
              <a:buChar char="•"/>
            </a:pPr>
            <a:endParaRPr lang="en-US" sz="2000" dirty="0">
              <a:solidFill>
                <a:srgbClr val="53575A"/>
              </a:solidFill>
              <a:latin typeface="Century Gothic" charset="0"/>
              <a:ea typeface="Century Gothic" charset="0"/>
              <a:cs typeface="Century Gothic" charset="0"/>
            </a:endParaRPr>
          </a:p>
          <a:p>
            <a:pPr marL="295259" indent="-158743">
              <a:spcAft>
                <a:spcPts val="1200"/>
              </a:spcAft>
              <a:buFont typeface="Arial" panose="020B0604020202020204" pitchFamily="34" charset="0"/>
              <a:buChar char="•"/>
            </a:pPr>
            <a:endParaRPr lang="en-US" sz="2000" dirty="0">
              <a:solidFill>
                <a:srgbClr val="53575A"/>
              </a:solidFill>
              <a:latin typeface="Century Gothic" charset="0"/>
              <a:ea typeface="Century Gothic" charset="0"/>
              <a:cs typeface="Century Gothic" charset="0"/>
            </a:endParaRP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Behavioral health</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Medication management</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Access/availability of care</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Use of services</a:t>
            </a:r>
          </a:p>
          <a:p>
            <a:pPr marL="295259" indent="-158743">
              <a:spcAft>
                <a:spcPts val="1200"/>
              </a:spcAft>
              <a:buFont typeface="Arial" panose="020B0604020202020204" pitchFamily="34" charset="0"/>
              <a:buChar char="•"/>
            </a:pPr>
            <a:r>
              <a:rPr lang="en-US" sz="2000" dirty="0">
                <a:solidFill>
                  <a:srgbClr val="53575A"/>
                </a:solidFill>
                <a:latin typeface="Century Gothic" charset="0"/>
                <a:ea typeface="Century Gothic" charset="0"/>
                <a:cs typeface="Century Gothic" charset="0"/>
              </a:rPr>
              <a:t>Adjusted utilization and other measures</a:t>
            </a:r>
          </a:p>
          <a:p>
            <a:pPr marL="136519">
              <a:spcAft>
                <a:spcPts val="1200"/>
              </a:spcAft>
            </a:pPr>
            <a:endParaRPr lang="en-US" sz="2000" dirty="0">
              <a:solidFill>
                <a:srgbClr val="53575A"/>
              </a:solidFill>
              <a:latin typeface="Century Gothic" charset="0"/>
              <a:ea typeface="Century Gothic" charset="0"/>
              <a:cs typeface="Century Gothic" charset="0"/>
            </a:endParaRPr>
          </a:p>
          <a:p>
            <a:pPr marL="9525">
              <a:lnSpc>
                <a:spcPct val="114000"/>
              </a:lnSpc>
              <a:spcAft>
                <a:spcPts val="1200"/>
              </a:spcAft>
            </a:pPr>
            <a:endParaRPr lang="en-US" sz="2000" dirty="0">
              <a:solidFill>
                <a:srgbClr val="53575A"/>
              </a:solidFill>
            </a:endParaRPr>
          </a:p>
        </p:txBody>
      </p:sp>
      <p:sp>
        <p:nvSpPr>
          <p:cNvPr id="13" name="Rectangle 12">
            <a:extLst>
              <a:ext uri="{FF2B5EF4-FFF2-40B4-BE49-F238E27FC236}">
                <a16:creationId xmlns="" xmlns:a16="http://schemas.microsoft.com/office/drawing/2014/main" id="{A3076650-9450-6D44-8A40-47D462691091}"/>
              </a:ext>
            </a:extLst>
          </p:cNvPr>
          <p:cNvSpPr/>
          <p:nvPr/>
        </p:nvSpPr>
        <p:spPr>
          <a:xfrm>
            <a:off x="402336" y="4651833"/>
            <a:ext cx="11402568" cy="1417390"/>
          </a:xfrm>
          <a:prstGeom prst="rect">
            <a:avLst/>
          </a:prstGeom>
        </p:spPr>
        <p:txBody>
          <a:bodyPr wrap="square" lIns="0" tIns="0" rIns="0" bIns="0" numCol="1" spcCol="457200">
            <a:noAutofit/>
          </a:bodyPr>
          <a:lstStyle/>
          <a:p>
            <a:pPr marL="136519"/>
            <a:endParaRPr lang="en-US" sz="2000" dirty="0">
              <a:solidFill>
                <a:srgbClr val="53575A"/>
              </a:solidFill>
              <a:latin typeface="Century Gothic" charset="0"/>
              <a:ea typeface="Century Gothic" charset="0"/>
              <a:cs typeface="Century Gothic" charset="0"/>
            </a:endParaRPr>
          </a:p>
          <a:p>
            <a:pPr marL="136519"/>
            <a:r>
              <a:rPr lang="en-US" sz="2000" dirty="0">
                <a:solidFill>
                  <a:srgbClr val="53575A"/>
                </a:solidFill>
                <a:latin typeface="Century Gothic" charset="0"/>
                <a:ea typeface="Century Gothic" charset="0"/>
                <a:cs typeface="Century Gothic" charset="0"/>
              </a:rPr>
              <a:t>Log in to the secure provider site to view the measures and CPT codes under “Resource Library,” “Quality Measures”</a:t>
            </a:r>
          </a:p>
          <a:p>
            <a:pPr marL="9525">
              <a:lnSpc>
                <a:spcPct val="114000"/>
              </a:lnSpc>
              <a:spcAft>
                <a:spcPts val="900"/>
              </a:spcAft>
            </a:pPr>
            <a:endParaRPr lang="en-US" sz="2000" dirty="0">
              <a:solidFill>
                <a:srgbClr val="53575A"/>
              </a:solidFill>
            </a:endParaRPr>
          </a:p>
        </p:txBody>
      </p:sp>
    </p:spTree>
    <p:extLst>
      <p:ext uri="{BB962C8B-B14F-4D97-AF65-F5344CB8AC3E}">
        <p14:creationId xmlns:p14="http://schemas.microsoft.com/office/powerpoint/2010/main" val="19198380"/>
      </p:ext>
    </p:extLst>
  </p:cSld>
  <p:clrMapOvr>
    <a:masterClrMapping/>
  </p:clrMapOvr>
  <p:transition spd="slow">
    <p:pu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1"/>
            <a:ext cx="12192000" cy="6858002"/>
          </a:xfrm>
          <a:prstGeom prst="rect">
            <a:avLst/>
          </a:prstGeom>
        </p:spPr>
      </p:pic>
      <p:pic>
        <p:nvPicPr>
          <p:cNvPr id="9" name="Picture 8">
            <a:extLst>
              <a:ext uri="{FF2B5EF4-FFF2-40B4-BE49-F238E27FC236}">
                <a16:creationId xmlns="" xmlns:a16="http://schemas.microsoft.com/office/drawing/2014/main" id="{6F56EFAB-C47E-C944-831C-AC31119EC7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EA8CB37B-C96C-5D41-940E-AB0DD2E27D0D}"/>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FFF447C4-4F34-7743-BAB4-768F521FDB3F}"/>
              </a:ext>
            </a:extLst>
          </p:cNvPr>
          <p:cNvSpPr txBox="1"/>
          <p:nvPr/>
        </p:nvSpPr>
        <p:spPr>
          <a:xfrm>
            <a:off x="5019718" y="2884886"/>
            <a:ext cx="6261903" cy="276998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Medicaid Attribution </a:t>
            </a:r>
          </a:p>
          <a:p>
            <a:pPr algn="ctr" defTabSz="685766"/>
            <a:r>
              <a:rPr lang="en-US" sz="6000" dirty="0">
                <a:solidFill>
                  <a:srgbClr val="54585A"/>
                </a:solidFill>
                <a:latin typeface="Century Gothic"/>
                <a:cs typeface="Century Gothic"/>
              </a:rPr>
              <a:t>Policy</a:t>
            </a:r>
          </a:p>
        </p:txBody>
      </p:sp>
      <p:sp>
        <p:nvSpPr>
          <p:cNvPr id="4" name="Slide Number Placeholder 3">
            <a:extLst>
              <a:ext uri="{FF2B5EF4-FFF2-40B4-BE49-F238E27FC236}">
                <a16:creationId xmlns="" xmlns:a16="http://schemas.microsoft.com/office/drawing/2014/main" id="{2F5ACE8A-713F-5147-A73F-5EE3DA3589EE}"/>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526167784"/>
      </p:ext>
    </p:extLst>
  </p:cSld>
  <p:clrMapOvr>
    <a:masterClrMapping/>
  </p:clrMapOvr>
  <p:transition spd="slow">
    <p:pu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marL="179380" indent="-179380">
              <a:spcBef>
                <a:spcPct val="0"/>
              </a:spcBef>
              <a:buFont typeface="Arial" panose="020B0604020202020204" pitchFamily="34" charset="0"/>
              <a:buChar char="•"/>
            </a:pPr>
            <a:r>
              <a:rPr lang="en-US" sz="2000" b="1" dirty="0">
                <a:solidFill>
                  <a:srgbClr val="777C7F"/>
                </a:solidFill>
                <a:latin typeface="Century Gothic" panose="020B0502020202020204" pitchFamily="34" charset="0"/>
                <a:ea typeface="ＭＳ Ｐゴシック" charset="0"/>
                <a:cs typeface="Times New Roman" charset="0"/>
              </a:rPr>
              <a:t>Who: </a:t>
            </a:r>
            <a:r>
              <a:rPr lang="en-US" sz="2000" dirty="0">
                <a:solidFill>
                  <a:srgbClr val="777C7F"/>
                </a:solidFill>
                <a:latin typeface="Century Gothic" panose="020B0502020202020204" pitchFamily="34" charset="0"/>
                <a:ea typeface="ＭＳ Ｐゴシック" charset="0"/>
                <a:cs typeface="Times New Roman" charset="0"/>
              </a:rPr>
              <a:t>Medicaid members, including TANF, Expansion and SSI </a:t>
            </a:r>
            <a:br>
              <a:rPr lang="en-US" sz="2000" dirty="0">
                <a:solidFill>
                  <a:srgbClr val="777C7F"/>
                </a:solidFill>
                <a:latin typeface="Century Gothic" panose="020B0502020202020204" pitchFamily="34" charset="0"/>
                <a:ea typeface="ＭＳ Ｐゴシック" charset="0"/>
                <a:cs typeface="Times New Roman" charset="0"/>
              </a:rPr>
            </a:br>
            <a:r>
              <a:rPr lang="en-US" sz="2000" dirty="0">
                <a:solidFill>
                  <a:srgbClr val="777C7F"/>
                </a:solidFill>
                <a:latin typeface="Century Gothic" panose="020B0502020202020204" pitchFamily="34" charset="0"/>
                <a:ea typeface="ＭＳ Ｐゴシック" charset="0"/>
                <a:cs typeface="Times New Roman" charset="0"/>
              </a:rPr>
              <a:t>but </a:t>
            </a:r>
            <a:r>
              <a:rPr lang="en-US" sz="2000" b="1" u="sng" dirty="0">
                <a:solidFill>
                  <a:srgbClr val="777C7F"/>
                </a:solidFill>
                <a:latin typeface="Century Gothic" panose="020B0502020202020204" pitchFamily="34" charset="0"/>
                <a:ea typeface="ＭＳ Ｐゴシック" charset="0"/>
                <a:cs typeface="Times New Roman" charset="0"/>
              </a:rPr>
              <a:t>NOT</a:t>
            </a:r>
            <a:r>
              <a:rPr lang="en-US" sz="2000" dirty="0">
                <a:solidFill>
                  <a:srgbClr val="777C7F"/>
                </a:solidFill>
                <a:latin typeface="Century Gothic" panose="020B0502020202020204" pitchFamily="34" charset="0"/>
                <a:ea typeface="ＭＳ Ｐゴシック" charset="0"/>
                <a:cs typeface="Times New Roman" charset="0"/>
              </a:rPr>
              <a:t> D-SNP</a:t>
            </a:r>
          </a:p>
          <a:p>
            <a:pPr marL="179380" indent="-179380">
              <a:spcBef>
                <a:spcPct val="0"/>
              </a:spcBef>
              <a:buFont typeface="Arial" panose="020B0604020202020204" pitchFamily="34" charset="0"/>
              <a:buChar char="•"/>
            </a:pPr>
            <a:endParaRPr lang="en-US" sz="2000" dirty="0">
              <a:solidFill>
                <a:srgbClr val="777C7F"/>
              </a:solidFill>
              <a:latin typeface="Century Gothic" panose="020B0502020202020204" pitchFamily="34" charset="0"/>
              <a:ea typeface="ＭＳ Ｐゴシック" charset="0"/>
              <a:cs typeface="Times New Roman" charset="0"/>
            </a:endParaRPr>
          </a:p>
          <a:p>
            <a:pPr marL="179380" indent="-179380">
              <a:spcBef>
                <a:spcPct val="0"/>
              </a:spcBef>
              <a:buFont typeface="Arial" panose="020B0604020202020204" pitchFamily="34" charset="0"/>
              <a:buChar char="•"/>
            </a:pPr>
            <a:r>
              <a:rPr lang="en-US" sz="2000" b="1" dirty="0">
                <a:solidFill>
                  <a:srgbClr val="777C7F"/>
                </a:solidFill>
                <a:latin typeface="Century Gothic" panose="020B0502020202020204" pitchFamily="34" charset="0"/>
                <a:ea typeface="ＭＳ Ｐゴシック" charset="0"/>
                <a:cs typeface="Times New Roman" charset="0"/>
              </a:rPr>
              <a:t>What: </a:t>
            </a:r>
            <a:r>
              <a:rPr lang="en-US" sz="2000" dirty="0">
                <a:solidFill>
                  <a:srgbClr val="777C7F"/>
                </a:solidFill>
                <a:latin typeface="Century Gothic" panose="020B0502020202020204" pitchFamily="34" charset="0"/>
                <a:ea typeface="ＭＳ Ｐゴシック" charset="0"/>
                <a:cs typeface="Times New Roman" charset="0"/>
              </a:rPr>
              <a:t>Attributing members to the PCP the member sees the most often</a:t>
            </a:r>
          </a:p>
          <a:p>
            <a:pPr marL="179380" indent="-179380">
              <a:spcBef>
                <a:spcPct val="0"/>
              </a:spcBef>
              <a:buFont typeface="Arial" panose="020B0604020202020204" pitchFamily="34" charset="0"/>
              <a:buChar char="•"/>
            </a:pPr>
            <a:endParaRPr lang="en-US" sz="2000" dirty="0">
              <a:solidFill>
                <a:srgbClr val="777C7F"/>
              </a:solidFill>
              <a:latin typeface="Century Gothic" panose="020B0502020202020204" pitchFamily="34" charset="0"/>
              <a:ea typeface="ＭＳ Ｐゴシック" charset="0"/>
              <a:cs typeface="Times New Roman" charset="0"/>
            </a:endParaRPr>
          </a:p>
          <a:p>
            <a:pPr marL="179380" indent="-179380">
              <a:spcBef>
                <a:spcPct val="0"/>
              </a:spcBef>
              <a:buFont typeface="Arial" panose="020B0604020202020204" pitchFamily="34" charset="0"/>
              <a:buChar char="•"/>
            </a:pPr>
            <a:r>
              <a:rPr lang="en-US" sz="2000" b="1" dirty="0">
                <a:solidFill>
                  <a:srgbClr val="777C7F"/>
                </a:solidFill>
                <a:latin typeface="Century Gothic" panose="020B0502020202020204" pitchFamily="34" charset="0"/>
                <a:ea typeface="ＭＳ Ｐゴシック" charset="0"/>
                <a:cs typeface="Times New Roman" charset="0"/>
              </a:rPr>
              <a:t>When: </a:t>
            </a:r>
            <a:r>
              <a:rPr lang="en-US" sz="2000" dirty="0">
                <a:solidFill>
                  <a:srgbClr val="777C7F"/>
                </a:solidFill>
                <a:latin typeface="Century Gothic" panose="020B0502020202020204" pitchFamily="34" charset="0"/>
                <a:ea typeface="ＭＳ Ｐゴシック" charset="0"/>
                <a:cs typeface="Times New Roman" charset="0"/>
              </a:rPr>
              <a:t>Once annually</a:t>
            </a:r>
          </a:p>
          <a:p>
            <a:pPr marL="636556" lvl="1" indent="-179380">
              <a:spcBef>
                <a:spcPct val="0"/>
              </a:spcBef>
              <a:buFont typeface="Arial" panose="020B0604020202020204" pitchFamily="34" charset="0"/>
              <a:buChar char="•"/>
            </a:pPr>
            <a:r>
              <a:rPr lang="en-US" sz="2000" dirty="0">
                <a:solidFill>
                  <a:srgbClr val="777C7F"/>
                </a:solidFill>
                <a:latin typeface="Century Gothic" panose="020B0502020202020204" pitchFamily="34" charset="0"/>
                <a:ea typeface="ＭＳ Ｐゴシック" charset="0"/>
                <a:cs typeface="Times New Roman" charset="0"/>
              </a:rPr>
              <a:t>Due to the COVID-19 emergency we project providers will receive this year’s attribution list in July 2020 </a:t>
            </a:r>
          </a:p>
          <a:p>
            <a:pPr marL="179380" indent="-179380">
              <a:spcBef>
                <a:spcPct val="0"/>
              </a:spcBef>
              <a:buFont typeface="Arial" panose="020B0604020202020204" pitchFamily="34" charset="0"/>
              <a:buChar char="•"/>
            </a:pPr>
            <a:endParaRPr lang="en-US" sz="2000" dirty="0">
              <a:solidFill>
                <a:srgbClr val="777C7F"/>
              </a:solidFill>
              <a:latin typeface="Century Gothic" panose="020B0502020202020204" pitchFamily="34" charset="0"/>
              <a:ea typeface="ＭＳ Ｐゴシック" charset="0"/>
              <a:cs typeface="Times New Roman" charset="0"/>
            </a:endParaRPr>
          </a:p>
          <a:p>
            <a:pPr marL="179380" indent="-179380">
              <a:spcBef>
                <a:spcPct val="0"/>
              </a:spcBef>
              <a:buFont typeface="Arial" panose="020B0604020202020204" pitchFamily="34" charset="0"/>
              <a:buChar char="•"/>
            </a:pPr>
            <a:r>
              <a:rPr lang="en-US" sz="2000" b="1" dirty="0">
                <a:solidFill>
                  <a:srgbClr val="777C7F"/>
                </a:solidFill>
                <a:latin typeface="Century Gothic" panose="020B0502020202020204" pitchFamily="34" charset="0"/>
                <a:ea typeface="ＭＳ Ｐゴシック" charset="0"/>
                <a:cs typeface="Times New Roman" charset="0"/>
              </a:rPr>
              <a:t>Where: </a:t>
            </a:r>
            <a:r>
              <a:rPr lang="en-US" sz="2000" dirty="0">
                <a:solidFill>
                  <a:srgbClr val="777C7F"/>
                </a:solidFill>
                <a:latin typeface="Century Gothic" panose="020B0502020202020204" pitchFamily="34" charset="0"/>
                <a:ea typeface="ＭＳ Ｐゴシック" charset="0"/>
                <a:cs typeface="Times New Roman" charset="0"/>
              </a:rPr>
              <a:t>Your member roster, which is available for download from The Health Plan’s provider portal at </a:t>
            </a:r>
            <a:r>
              <a:rPr lang="en-US" sz="2000" dirty="0">
                <a:solidFill>
                  <a:srgbClr val="00B050"/>
                </a:solidFill>
                <a:latin typeface="Century Gothic" panose="020B0502020202020204" pitchFamily="34" charset="0"/>
                <a:ea typeface="ＭＳ Ｐゴシック" charset="0"/>
                <a:cs typeface="Times New Roman" charset="0"/>
                <a:hlinkClick r:id="rId2">
                  <a:extLst>
                    <a:ext uri="{A12FA001-AC4F-418D-AE19-62706E023703}">
                      <ahyp:hlinkClr xmlns="" xmlns:ahyp="http://schemas.microsoft.com/office/drawing/2018/hyperlinkcolor" val="tx"/>
                    </a:ext>
                  </a:extLst>
                </a:hlinkClick>
              </a:rPr>
              <a:t>myplan.healthplan.org/Account/Login</a:t>
            </a:r>
            <a:endParaRPr lang="en-US" sz="2000" dirty="0">
              <a:solidFill>
                <a:srgbClr val="00B050"/>
              </a:solidFill>
              <a:latin typeface="Century Gothic" panose="020B0502020202020204" pitchFamily="34" charset="0"/>
              <a:ea typeface="ＭＳ Ｐゴシック" charset="0"/>
              <a:cs typeface="Times New Roman" charset="0"/>
            </a:endParaRPr>
          </a:p>
          <a:p>
            <a:pPr marL="285737" indent="-285737">
              <a:lnSpc>
                <a:spcPct val="114000"/>
              </a:lnSpc>
              <a:spcAft>
                <a:spcPts val="800"/>
              </a:spcAft>
              <a:buFont typeface="Arial" panose="020B0604020202020204" pitchFamily="34" charset="0"/>
              <a:buChar char="•"/>
            </a:pP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C7F5DD16-5BF9-0347-8C73-3F630203053B}"/>
              </a:ext>
            </a:extLst>
          </p:cNvPr>
          <p:cNvSpPr txBox="1"/>
          <p:nvPr/>
        </p:nvSpPr>
        <p:spPr>
          <a:xfrm>
            <a:off x="402336" y="274320"/>
            <a:ext cx="5362045"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Medicaid Attribution Policy</a:t>
            </a:r>
          </a:p>
        </p:txBody>
      </p:sp>
      <p:pic>
        <p:nvPicPr>
          <p:cNvPr id="11" name="Picture 10">
            <a:extLst>
              <a:ext uri="{FF2B5EF4-FFF2-40B4-BE49-F238E27FC236}">
                <a16:creationId xmlns="" xmlns:a16="http://schemas.microsoft.com/office/drawing/2014/main" id="{BBC389B9-6F6B-3943-8695-2B4EB09EB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AC265737-8BF9-8645-97F7-52442C9E1A91}"/>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F862E6D-694D-034E-9258-E30481718C70}"/>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E9086E0C-A37E-DC4F-87DD-0A6106259B62}"/>
              </a:ext>
            </a:extLst>
          </p:cNvPr>
          <p:cNvSpPr>
            <a:spLocks noGrp="1"/>
          </p:cNvSpPr>
          <p:nvPr>
            <p:ph type="sldNum" sz="quarter" idx="12"/>
          </p:nvPr>
        </p:nvSpPr>
        <p:spPr/>
        <p:txBody>
          <a:bodyPr/>
          <a:lstStyle/>
          <a:p>
            <a:fld id="{E7CACC7C-73F8-3041-9AF3-405B3B72D595}" type="slidenum">
              <a:rPr lang="en-US" smtClean="0"/>
              <a:t>74</a:t>
            </a:fld>
            <a:endParaRPr lang="en-US"/>
          </a:p>
        </p:txBody>
      </p:sp>
    </p:spTree>
    <p:extLst>
      <p:ext uri="{BB962C8B-B14F-4D97-AF65-F5344CB8AC3E}">
        <p14:creationId xmlns:p14="http://schemas.microsoft.com/office/powerpoint/2010/main" val="4164026407"/>
      </p:ext>
    </p:extLst>
  </p:cSld>
  <p:clrMapOvr>
    <a:masterClrMapping/>
  </p:clrMapOvr>
  <p:transition spd="slow">
    <p:pu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3"/>
            <a:ext cx="11402568" cy="4782299"/>
          </a:xfrm>
          <a:prstGeom prst="rect">
            <a:avLst/>
          </a:prstGeom>
        </p:spPr>
        <p:txBody>
          <a:bodyPr wrap="square" lIns="0" tIns="0" rIns="0" bIns="0" numCol="1" spcCol="457200">
            <a:noAutofit/>
          </a:bodyPr>
          <a:lstStyle/>
          <a:p>
            <a:pPr marL="171442" indent="-171442">
              <a:spcBef>
                <a:spcPct val="0"/>
              </a:spcBef>
              <a:buFont typeface="Arial" panose="020B0604020202020204" pitchFamily="34" charset="0"/>
              <a:buChar char="•"/>
            </a:pPr>
            <a:endParaRPr lang="en-US" sz="800" dirty="0">
              <a:solidFill>
                <a:srgbClr val="777C7F"/>
              </a:solidFill>
              <a:latin typeface="Century Gothic" panose="020B0502020202020204" pitchFamily="34" charset="0"/>
              <a:ea typeface="ＭＳ Ｐゴシック" charset="0"/>
              <a:cs typeface="Times New Roman" charset="0"/>
            </a:endParaRPr>
          </a:p>
          <a:p>
            <a:pPr marL="179380" indent="-179380">
              <a:spcBef>
                <a:spcPct val="0"/>
              </a:spcBef>
              <a:buFont typeface="Arial" panose="020B0604020202020204" pitchFamily="34" charset="0"/>
              <a:buChar char="•"/>
            </a:pPr>
            <a:r>
              <a:rPr lang="en-US" sz="2000" b="1" dirty="0">
                <a:solidFill>
                  <a:srgbClr val="777C7F"/>
                </a:solidFill>
                <a:latin typeface="Century Gothic" panose="020B0502020202020204" pitchFamily="34" charset="0"/>
                <a:ea typeface="ＭＳ Ｐゴシック" charset="0"/>
                <a:cs typeface="Times New Roman" charset="0"/>
              </a:rPr>
              <a:t>Why: </a:t>
            </a:r>
            <a:r>
              <a:rPr lang="en-US" sz="2000" dirty="0">
                <a:solidFill>
                  <a:srgbClr val="777C7F"/>
                </a:solidFill>
                <a:latin typeface="Century Gothic" panose="020B0502020202020204" pitchFamily="34" charset="0"/>
                <a:ea typeface="ＭＳ Ｐゴシック" charset="0"/>
                <a:cs typeface="Times New Roman" charset="0"/>
              </a:rPr>
              <a:t>Ensure a stronger PCP relationship and accurate distribution of gap reports and member-affiliated communications; reduce confusion about PCP panels</a:t>
            </a:r>
          </a:p>
          <a:p>
            <a:pPr marL="179380" indent="-179380">
              <a:spcBef>
                <a:spcPct val="0"/>
              </a:spcBef>
              <a:buFont typeface="Arial" panose="020B0604020202020204" pitchFamily="34" charset="0"/>
              <a:buChar char="•"/>
            </a:pPr>
            <a:endParaRPr lang="en-US" sz="2000" b="1" dirty="0">
              <a:solidFill>
                <a:srgbClr val="777C7F"/>
              </a:solidFill>
              <a:latin typeface="Century Gothic" panose="020B0502020202020204" pitchFamily="34" charset="0"/>
              <a:ea typeface="ＭＳ Ｐゴシック" charset="0"/>
              <a:cs typeface="Times New Roman" charset="0"/>
            </a:endParaRPr>
          </a:p>
          <a:p>
            <a:pPr marL="179380" indent="-179380">
              <a:spcBef>
                <a:spcPct val="0"/>
              </a:spcBef>
              <a:spcAft>
                <a:spcPts val="600"/>
              </a:spcAft>
              <a:buFont typeface="Arial" panose="020B0604020202020204" pitchFamily="34" charset="0"/>
              <a:buChar char="•"/>
            </a:pPr>
            <a:r>
              <a:rPr lang="en-US" sz="2000" b="1" dirty="0">
                <a:solidFill>
                  <a:srgbClr val="777C7F"/>
                </a:solidFill>
                <a:latin typeface="Century Gothic" panose="020B0502020202020204" pitchFamily="34" charset="0"/>
                <a:ea typeface="ＭＳ Ｐゴシック" charset="0"/>
                <a:cs typeface="Times New Roman" charset="0"/>
              </a:rPr>
              <a:t>How: </a:t>
            </a:r>
            <a:r>
              <a:rPr lang="en-US" sz="2000" dirty="0">
                <a:solidFill>
                  <a:srgbClr val="777C7F"/>
                </a:solidFill>
                <a:latin typeface="Century Gothic" panose="020B0502020202020204" pitchFamily="34" charset="0"/>
                <a:ea typeface="ＭＳ Ｐゴシック" charset="0"/>
                <a:cs typeface="Times New Roman" charset="0"/>
              </a:rPr>
              <a:t>Medicaid members will be attributed to the PCP who he or she sees the most often according to an 18-month lookback of claims history; exceptions to attributing a member are:</a:t>
            </a:r>
          </a:p>
          <a:p>
            <a:pPr marL="349234" lvl="1" indent="-158743">
              <a:spcBef>
                <a:spcPct val="0"/>
              </a:spcBef>
              <a:spcAft>
                <a:spcPts val="600"/>
              </a:spcAft>
              <a:buFont typeface="Arial" panose="020B0604020202020204" pitchFamily="34" charset="0"/>
              <a:buChar char="•"/>
            </a:pPr>
            <a:r>
              <a:rPr lang="en-US" sz="2000" dirty="0">
                <a:solidFill>
                  <a:srgbClr val="777C7F"/>
                </a:solidFill>
                <a:latin typeface="Century Gothic" panose="020B0502020202020204" pitchFamily="34" charset="0"/>
                <a:ea typeface="ＭＳ Ｐゴシック" charset="0"/>
                <a:cs typeface="Times New Roman" charset="0"/>
              </a:rPr>
              <a:t>If a member has selected his or her PCP with The Health Plan;</a:t>
            </a:r>
          </a:p>
          <a:p>
            <a:pPr marL="349234" lvl="1" indent="-158743">
              <a:spcBef>
                <a:spcPct val="0"/>
              </a:spcBef>
              <a:spcAft>
                <a:spcPts val="600"/>
              </a:spcAft>
              <a:buFont typeface="Arial" panose="020B0604020202020204" pitchFamily="34" charset="0"/>
              <a:buChar char="•"/>
            </a:pPr>
            <a:r>
              <a:rPr lang="en-US" sz="2000" dirty="0">
                <a:solidFill>
                  <a:srgbClr val="777C7F"/>
                </a:solidFill>
                <a:latin typeface="Century Gothic" panose="020B0502020202020204" pitchFamily="34" charset="0"/>
                <a:ea typeface="ＭＳ Ｐゴシック" charset="0"/>
                <a:cs typeface="Times New Roman" charset="0"/>
              </a:rPr>
              <a:t>If the new PCP does not have an open panel;</a:t>
            </a:r>
          </a:p>
          <a:p>
            <a:pPr marL="349234" lvl="1" indent="-158743">
              <a:spcBef>
                <a:spcPct val="0"/>
              </a:spcBef>
              <a:spcAft>
                <a:spcPts val="600"/>
              </a:spcAft>
              <a:buFont typeface="Arial" panose="020B0604020202020204" pitchFamily="34" charset="0"/>
              <a:buChar char="•"/>
            </a:pPr>
            <a:r>
              <a:rPr lang="en-US" sz="2000" dirty="0">
                <a:solidFill>
                  <a:srgbClr val="777C7F"/>
                </a:solidFill>
                <a:latin typeface="Century Gothic" panose="020B0502020202020204" pitchFamily="34" charset="0"/>
                <a:ea typeface="ＭＳ Ｐゴシック" charset="0"/>
                <a:cs typeface="Times New Roman" charset="0"/>
              </a:rPr>
              <a:t>If a member does not see a PCP during the claims lookback period or</a:t>
            </a:r>
          </a:p>
          <a:p>
            <a:pPr marL="349234" lvl="1" indent="-158743">
              <a:spcBef>
                <a:spcPct val="0"/>
              </a:spcBef>
              <a:spcAft>
                <a:spcPts val="600"/>
              </a:spcAft>
              <a:buFont typeface="Arial" panose="020B0604020202020204" pitchFamily="34" charset="0"/>
              <a:buChar char="•"/>
            </a:pPr>
            <a:r>
              <a:rPr lang="en-US" sz="2000" dirty="0">
                <a:solidFill>
                  <a:srgbClr val="777C7F"/>
                </a:solidFill>
                <a:latin typeface="Century Gothic" panose="020B0502020202020204" pitchFamily="34" charset="0"/>
                <a:ea typeface="ＭＳ Ｐゴシック" charset="0"/>
                <a:cs typeface="Times New Roman" charset="0"/>
              </a:rPr>
              <a:t>If a member sees his or her currently assigned PCP the same number of times as another PCP </a:t>
            </a:r>
          </a:p>
          <a:p>
            <a:pPr marL="285737" indent="-285737">
              <a:lnSpc>
                <a:spcPct val="114000"/>
              </a:lnSpc>
              <a:spcAft>
                <a:spcPts val="800"/>
              </a:spcAft>
              <a:buFont typeface="Arial" panose="020B0604020202020204" pitchFamily="34" charset="0"/>
              <a:buChar char="•"/>
            </a:pPr>
            <a:endParaRPr lang="en-US" sz="18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7EA06D06-90B1-9A45-8153-B4EC39A93215}"/>
              </a:ext>
            </a:extLst>
          </p:cNvPr>
          <p:cNvSpPr txBox="1"/>
          <p:nvPr/>
        </p:nvSpPr>
        <p:spPr>
          <a:xfrm>
            <a:off x="402336" y="274320"/>
            <a:ext cx="7006726"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Medicaid Attribution Policy </a:t>
            </a:r>
            <a:r>
              <a:rPr lang="en-US" sz="3200" dirty="0" err="1">
                <a:solidFill>
                  <a:srgbClr val="82BE43"/>
                </a:solidFill>
                <a:latin typeface="Century Gothic"/>
                <a:cs typeface="Century Gothic"/>
              </a:rPr>
              <a:t>Cont</a:t>
            </a:r>
            <a:r>
              <a:rPr lang="en-US" sz="3200" dirty="0">
                <a:solidFill>
                  <a:srgbClr val="82BE43"/>
                </a:solidFill>
                <a:latin typeface="Century Gothic"/>
                <a:cs typeface="Century Gothic"/>
              </a:rPr>
              <a:t>.’d</a:t>
            </a:r>
          </a:p>
        </p:txBody>
      </p:sp>
      <p:pic>
        <p:nvPicPr>
          <p:cNvPr id="11" name="Picture 10">
            <a:extLst>
              <a:ext uri="{FF2B5EF4-FFF2-40B4-BE49-F238E27FC236}">
                <a16:creationId xmlns="" xmlns:a16="http://schemas.microsoft.com/office/drawing/2014/main" id="{6E3C5CEC-ED2F-7E45-8820-0E5243D727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151FEB1A-0C14-F648-B52C-5D2806DB4415}"/>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11FCFD8-66CE-9544-A903-5CBCB60380D1}"/>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362D4E73-3B84-8941-8B65-62C556DB7872}"/>
              </a:ext>
            </a:extLst>
          </p:cNvPr>
          <p:cNvSpPr>
            <a:spLocks noGrp="1"/>
          </p:cNvSpPr>
          <p:nvPr>
            <p:ph type="sldNum" sz="quarter" idx="12"/>
          </p:nvPr>
        </p:nvSpPr>
        <p:spPr/>
        <p:txBody>
          <a:bodyPr/>
          <a:lstStyle/>
          <a:p>
            <a:fld id="{E7CACC7C-73F8-3041-9AF3-405B3B72D595}" type="slidenum">
              <a:rPr lang="en-US" smtClean="0"/>
              <a:t>75</a:t>
            </a:fld>
            <a:endParaRPr lang="en-US"/>
          </a:p>
        </p:txBody>
      </p:sp>
    </p:spTree>
    <p:extLst>
      <p:ext uri="{BB962C8B-B14F-4D97-AF65-F5344CB8AC3E}">
        <p14:creationId xmlns:p14="http://schemas.microsoft.com/office/powerpoint/2010/main" val="4219047892"/>
      </p:ext>
    </p:extLst>
  </p:cSld>
  <p:clrMapOvr>
    <a:masterClrMapping/>
  </p:clrMapOvr>
  <p:transition spd="slow">
    <p:pu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3616" y="1"/>
            <a:ext cx="12313614" cy="6926410"/>
          </a:xfrm>
          <a:prstGeom prst="rect">
            <a:avLst/>
          </a:prstGeom>
        </p:spPr>
      </p:pic>
      <p:pic>
        <p:nvPicPr>
          <p:cNvPr id="9" name="Picture 8">
            <a:extLst>
              <a:ext uri="{FF2B5EF4-FFF2-40B4-BE49-F238E27FC236}">
                <a16:creationId xmlns="" xmlns:a16="http://schemas.microsoft.com/office/drawing/2014/main" id="{0D181A59-0043-2344-AEA7-EE5548995D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696FC632-FC35-154E-9519-D6AF249FC8E6}"/>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0B59155-528E-584A-9BE3-9078685D6F44}"/>
              </a:ext>
            </a:extLst>
          </p:cNvPr>
          <p:cNvSpPr txBox="1"/>
          <p:nvPr/>
        </p:nvSpPr>
        <p:spPr>
          <a:xfrm>
            <a:off x="5019718" y="3493031"/>
            <a:ext cx="6342188" cy="923330"/>
          </a:xfrm>
          <a:prstGeom prst="rect">
            <a:avLst/>
          </a:prstGeom>
          <a:noFill/>
          <a:effectLst/>
        </p:spPr>
        <p:txBody>
          <a:bodyPr wrap="square" lIns="0" tIns="0" rIns="0" bIns="0" rtlCol="0" anchor="t" anchorCtr="0">
            <a:spAutoFit/>
          </a:bodyPr>
          <a:lstStyle/>
          <a:p>
            <a:pPr algn="ctr" defTabSz="685766"/>
            <a:r>
              <a:rPr lang="en-US" sz="6000" dirty="0" err="1">
                <a:solidFill>
                  <a:srgbClr val="54585A"/>
                </a:solidFill>
                <a:latin typeface="Century Gothic"/>
                <a:cs typeface="Century Gothic"/>
              </a:rPr>
              <a:t>NaviNet</a:t>
            </a:r>
            <a:endParaRPr lang="en-US" sz="6000" dirty="0">
              <a:solidFill>
                <a:srgbClr val="54585A"/>
              </a:solidFill>
              <a:latin typeface="Century Gothic"/>
              <a:cs typeface="Century Gothic"/>
            </a:endParaRPr>
          </a:p>
        </p:txBody>
      </p:sp>
      <p:sp>
        <p:nvSpPr>
          <p:cNvPr id="4" name="Slide Number Placeholder 3">
            <a:extLst>
              <a:ext uri="{FF2B5EF4-FFF2-40B4-BE49-F238E27FC236}">
                <a16:creationId xmlns="" xmlns:a16="http://schemas.microsoft.com/office/drawing/2014/main" id="{07B0591F-73A6-9D47-8926-8EF7FB26DBDE}"/>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3749119552"/>
      </p:ext>
    </p:extLst>
  </p:cSld>
  <p:clrMapOvr>
    <a:masterClrMapping/>
  </p:clrMapOvr>
  <p:transition spd="slow">
    <p:pu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1008973-2210-5C46-B4A5-BA47A5340928}"/>
              </a:ext>
            </a:extLst>
          </p:cNvPr>
          <p:cNvSpPr/>
          <p:nvPr/>
        </p:nvSpPr>
        <p:spPr>
          <a:xfrm>
            <a:off x="402335" y="1170432"/>
            <a:ext cx="11402568" cy="4782299"/>
          </a:xfrm>
          <a:prstGeom prst="rect">
            <a:avLst/>
          </a:prstGeom>
        </p:spPr>
        <p:txBody>
          <a:bodyPr wrap="square" lIns="0" tIns="0" rIns="0" bIns="0" numCol="1" spcCol="457200">
            <a:noAutofit/>
          </a:bodyPr>
          <a:lstStyle/>
          <a:p>
            <a:pPr marL="9525">
              <a:lnSpc>
                <a:spcPct val="114000"/>
              </a:lnSpc>
              <a:spcAft>
                <a:spcPts val="900"/>
              </a:spcAft>
            </a:pPr>
            <a:r>
              <a:rPr lang="en-US" sz="2000" dirty="0">
                <a:solidFill>
                  <a:srgbClr val="54585A"/>
                </a:solidFill>
                <a:latin typeface="Century Gothic" charset="0"/>
                <a:ea typeface="Century Gothic" charset="0"/>
                <a:cs typeface="Century Gothic" charset="0"/>
              </a:rPr>
              <a:t>THP has contracted with </a:t>
            </a:r>
            <a:r>
              <a:rPr lang="en-US" sz="2000" dirty="0" err="1">
                <a:solidFill>
                  <a:srgbClr val="54585A"/>
                </a:solidFill>
                <a:latin typeface="Century Gothic" charset="0"/>
                <a:ea typeface="Century Gothic" charset="0"/>
                <a:cs typeface="Century Gothic" charset="0"/>
              </a:rPr>
              <a:t>NaviNet</a:t>
            </a:r>
            <a:r>
              <a:rPr lang="en-US" sz="2000" dirty="0">
                <a:solidFill>
                  <a:srgbClr val="54585A"/>
                </a:solidFill>
                <a:latin typeface="Century Gothic" charset="0"/>
                <a:ea typeface="Century Gothic" charset="0"/>
                <a:cs typeface="Century Gothic" charset="0"/>
              </a:rPr>
              <a:t> to offer </a:t>
            </a:r>
            <a:r>
              <a:rPr lang="en-US" sz="2000" dirty="0">
                <a:solidFill>
                  <a:schemeClr val="bg2">
                    <a:lumMod val="25000"/>
                  </a:schemeClr>
                </a:solidFill>
                <a:latin typeface="Century Gothic" panose="020B0502020202020204" pitchFamily="34" charset="0"/>
                <a:ea typeface="Calibri" panose="020F0502020204030204" pitchFamily="34" charset="0"/>
                <a:cs typeface="Arial" panose="020B0604020202020204" pitchFamily="34" charset="0"/>
              </a:rPr>
              <a:t>providers free web access to </a:t>
            </a:r>
            <a:r>
              <a:rPr lang="en-US" sz="2000" dirty="0">
                <a:solidFill>
                  <a:srgbClr val="54585A"/>
                </a:solidFill>
                <a:latin typeface="Century Gothic" charset="0"/>
                <a:ea typeface="Century Gothic" charset="0"/>
                <a:cs typeface="Century Gothic" charset="0"/>
              </a:rPr>
              <a:t>the following services effective May 2020:</a:t>
            </a:r>
          </a:p>
          <a:p>
            <a:pPr marL="352422" indent="-342900">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Member eligibility and benefit information</a:t>
            </a:r>
          </a:p>
          <a:p>
            <a:pPr marL="352422" indent="-342900">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Claims status information</a:t>
            </a:r>
          </a:p>
          <a:p>
            <a:pPr marL="352422" indent="-342900">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Pre-authorization submission &amp; status (October 2020)</a:t>
            </a:r>
          </a:p>
          <a:p>
            <a:pPr marL="352422" indent="-342900">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Electronic claims submission, including coordination of benefits claims (coming in 2021)</a:t>
            </a:r>
          </a:p>
          <a:p>
            <a:pPr marL="352422" indent="-342900">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Uploading documentation (later in 2020)</a:t>
            </a:r>
          </a:p>
        </p:txBody>
      </p:sp>
      <p:sp>
        <p:nvSpPr>
          <p:cNvPr id="9" name="TextBox 8">
            <a:extLst>
              <a:ext uri="{FF2B5EF4-FFF2-40B4-BE49-F238E27FC236}">
                <a16:creationId xmlns="" xmlns:a16="http://schemas.microsoft.com/office/drawing/2014/main" id="{A6A282D8-894E-AB4B-A78A-6DCC88F27A25}"/>
              </a:ext>
            </a:extLst>
          </p:cNvPr>
          <p:cNvSpPr txBox="1"/>
          <p:nvPr/>
        </p:nvSpPr>
        <p:spPr>
          <a:xfrm>
            <a:off x="402336" y="274320"/>
            <a:ext cx="1601400" cy="492443"/>
          </a:xfrm>
          <a:prstGeom prst="rect">
            <a:avLst/>
          </a:prstGeom>
          <a:noFill/>
        </p:spPr>
        <p:txBody>
          <a:bodyPr wrap="none" lIns="0" tIns="0" rIns="0" bIns="0" rtlCol="0">
            <a:spAutoFit/>
          </a:bodyPr>
          <a:lstStyle/>
          <a:p>
            <a:r>
              <a:rPr lang="en-US" sz="3200" dirty="0" err="1">
                <a:solidFill>
                  <a:srgbClr val="82BE43"/>
                </a:solidFill>
                <a:latin typeface="Century Gothic"/>
                <a:cs typeface="Century Gothic"/>
              </a:rPr>
              <a:t>NaviNet</a:t>
            </a:r>
            <a:endParaRPr lang="en-US" sz="3200" dirty="0">
              <a:solidFill>
                <a:srgbClr val="82BE43"/>
              </a:solidFill>
              <a:latin typeface="Century Gothic"/>
              <a:cs typeface="Century Gothic"/>
            </a:endParaRPr>
          </a:p>
        </p:txBody>
      </p:sp>
      <p:pic>
        <p:nvPicPr>
          <p:cNvPr id="10" name="Picture 9">
            <a:extLst>
              <a:ext uri="{FF2B5EF4-FFF2-40B4-BE49-F238E27FC236}">
                <a16:creationId xmlns="" xmlns:a16="http://schemas.microsoft.com/office/drawing/2014/main" id="{A4383713-BDFD-2647-97E5-534C19E271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E1691533-2BA6-B24C-A87A-A1A2245E5F7E}"/>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F6B3877D-9C25-6249-9A85-3D6B2B8CB78C}"/>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18F39F25-4992-AD44-81F0-DD6308131CF6}"/>
              </a:ext>
            </a:extLst>
          </p:cNvPr>
          <p:cNvSpPr>
            <a:spLocks noGrp="1"/>
          </p:cNvSpPr>
          <p:nvPr>
            <p:ph type="sldNum" sz="quarter" idx="12"/>
          </p:nvPr>
        </p:nvSpPr>
        <p:spPr/>
        <p:txBody>
          <a:bodyPr/>
          <a:lstStyle/>
          <a:p>
            <a:fld id="{E7CACC7C-73F8-3041-9AF3-405B3B72D595}" type="slidenum">
              <a:rPr lang="en-US" smtClean="0"/>
              <a:t>77</a:t>
            </a:fld>
            <a:endParaRPr lang="en-US"/>
          </a:p>
        </p:txBody>
      </p:sp>
    </p:spTree>
    <p:extLst>
      <p:ext uri="{BB962C8B-B14F-4D97-AF65-F5344CB8AC3E}">
        <p14:creationId xmlns:p14="http://schemas.microsoft.com/office/powerpoint/2010/main" val="2799282005"/>
      </p:ext>
    </p:extLst>
  </p:cSld>
  <p:clrMapOvr>
    <a:masterClrMapping/>
  </p:clrMapOvr>
  <p:transition spd="slow">
    <p:pu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pic>
        <p:nvPicPr>
          <p:cNvPr id="9" name="Picture 8">
            <a:extLst>
              <a:ext uri="{FF2B5EF4-FFF2-40B4-BE49-F238E27FC236}">
                <a16:creationId xmlns="" xmlns:a16="http://schemas.microsoft.com/office/drawing/2014/main" id="{9F4ABA35-1E27-AE41-B260-3136A6A73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AA03CDF4-DED1-BB4F-B142-929FD91E8B7B}"/>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6F6B238D-816E-144E-85F5-52A10718D344}"/>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Provider Information</a:t>
            </a:r>
          </a:p>
        </p:txBody>
      </p:sp>
      <p:sp>
        <p:nvSpPr>
          <p:cNvPr id="4" name="Slide Number Placeholder 3">
            <a:extLst>
              <a:ext uri="{FF2B5EF4-FFF2-40B4-BE49-F238E27FC236}">
                <a16:creationId xmlns="" xmlns:a16="http://schemas.microsoft.com/office/drawing/2014/main" id="{76940E77-26C2-8B4D-8872-A0005DD9FC85}"/>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213022295"/>
      </p:ext>
    </p:extLst>
  </p:cSld>
  <p:clrMapOvr>
    <a:masterClrMapping/>
  </p:clrMapOvr>
  <p:transition spd="slow">
    <p:pu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C1B01273-E1F7-3845-A22C-3194757A3C4E}"/>
              </a:ext>
            </a:extLst>
          </p:cNvPr>
          <p:cNvSpPr/>
          <p:nvPr/>
        </p:nvSpPr>
        <p:spPr>
          <a:xfrm>
            <a:off x="402336" y="1170433"/>
            <a:ext cx="11402568" cy="4782299"/>
          </a:xfrm>
          <a:prstGeom prst="rect">
            <a:avLst/>
          </a:prstGeom>
        </p:spPr>
        <p:txBody>
          <a:bodyPr wrap="square" lIns="0" tIns="0" rIns="0" bIns="0" numCol="1" spcCol="457200">
            <a:noAutofit/>
          </a:bodyPr>
          <a:lstStyle/>
          <a:p>
            <a:pPr marL="179380" indent="-169854">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THP’s primary source of provider notification is via email.</a:t>
            </a:r>
          </a:p>
          <a:p>
            <a:pPr marL="179380" indent="-169854">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THP can store 10 emails per provider in the system.</a:t>
            </a:r>
          </a:p>
          <a:p>
            <a:pPr marL="349234" indent="-158743">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Cannot accept role-based emails </a:t>
            </a:r>
            <a:br>
              <a:rPr lang="en-US" sz="2000" dirty="0">
                <a:solidFill>
                  <a:srgbClr val="54585A"/>
                </a:solidFill>
                <a:latin typeface="Century Gothic" charset="0"/>
                <a:ea typeface="Century Gothic" charset="0"/>
                <a:cs typeface="Century Gothic" charset="0"/>
              </a:rPr>
            </a:br>
            <a:r>
              <a:rPr lang="en-US" sz="2000" dirty="0">
                <a:solidFill>
                  <a:srgbClr val="54585A"/>
                </a:solidFill>
                <a:latin typeface="Century Gothic" charset="0"/>
                <a:ea typeface="Century Gothic" charset="0"/>
                <a:cs typeface="Century Gothic" charset="0"/>
              </a:rPr>
              <a:t>(i.e., credentialing@__.com; enrollment@__.org; billing@__.com, etc.)</a:t>
            </a:r>
          </a:p>
          <a:p>
            <a:pPr marL="179380" indent="-169854">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Unsubscribing from an email blast will unsubscribe a provider from all electronic communication, including the </a:t>
            </a:r>
            <a:r>
              <a:rPr lang="en-US" sz="2000" dirty="0" err="1">
                <a:solidFill>
                  <a:srgbClr val="54585A"/>
                </a:solidFill>
                <a:latin typeface="Century Gothic" charset="0"/>
                <a:ea typeface="Century Gothic" charset="0"/>
                <a:cs typeface="Century Gothic" charset="0"/>
              </a:rPr>
              <a:t>ProviderFocus</a:t>
            </a:r>
            <a:r>
              <a:rPr lang="en-US" sz="2000" dirty="0">
                <a:solidFill>
                  <a:srgbClr val="54585A"/>
                </a:solidFill>
                <a:latin typeface="Century Gothic" charset="0"/>
                <a:ea typeface="Century Gothic" charset="0"/>
                <a:cs typeface="Century Gothic" charset="0"/>
              </a:rPr>
              <a:t> quarterly newsletter.</a:t>
            </a:r>
          </a:p>
          <a:p>
            <a:pPr marL="179380" indent="-169854">
              <a:lnSpc>
                <a:spcPct val="114000"/>
              </a:lnSpc>
              <a:spcAft>
                <a:spcPts val="9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Contact your provider engagement rep to add your email address under your provider/group tax identification number.</a:t>
            </a:r>
          </a:p>
          <a:p>
            <a:pPr marL="179380" indent="-169854">
              <a:buFont typeface="Arial" panose="020B0604020202020204" pitchFamily="34" charset="0"/>
              <a:buChar char="•"/>
            </a:pPr>
            <a:endParaRPr lang="en-US" sz="2000" dirty="0">
              <a:solidFill>
                <a:srgbClr val="54585A"/>
              </a:solidFill>
              <a:latin typeface="Century Gothic" charset="0"/>
              <a:ea typeface="Century Gothic" charset="0"/>
              <a:cs typeface="Century Gothic" charset="0"/>
            </a:endParaRPr>
          </a:p>
          <a:p>
            <a:pPr marL="179380" indent="-169854">
              <a:lnSpc>
                <a:spcPct val="114000"/>
              </a:lnSpc>
              <a:spcAft>
                <a:spcPts val="900"/>
              </a:spcAft>
              <a:buFont typeface="Arial" panose="020B0604020202020204" pitchFamily="34" charset="0"/>
              <a:buChar char="•"/>
            </a:pPr>
            <a:endParaRPr lang="en-US" sz="2000" dirty="0"/>
          </a:p>
        </p:txBody>
      </p:sp>
      <p:sp>
        <p:nvSpPr>
          <p:cNvPr id="8" name="Rectangle 7">
            <a:extLst>
              <a:ext uri="{FF2B5EF4-FFF2-40B4-BE49-F238E27FC236}">
                <a16:creationId xmlns="" xmlns:a16="http://schemas.microsoft.com/office/drawing/2014/main" id="{BC445195-1AD5-144C-BE4C-7D11B1D857B3}"/>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Provider Notifications</a:t>
            </a:r>
          </a:p>
        </p:txBody>
      </p:sp>
      <p:cxnSp>
        <p:nvCxnSpPr>
          <p:cNvPr id="9" name="Straight Connector 8">
            <a:extLst>
              <a:ext uri="{FF2B5EF4-FFF2-40B4-BE49-F238E27FC236}">
                <a16:creationId xmlns="" xmlns:a16="http://schemas.microsoft.com/office/drawing/2014/main" id="{374680B6-CD63-EF41-8AD6-C6CE0D0E77A1}"/>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A7FE6D3B-5A0B-6340-8290-D891372F8938}"/>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16FAB229-28C3-324D-8481-A8403E99C3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C2417C0B-3487-CC4E-8A22-B5A2379FCFD7}"/>
              </a:ext>
            </a:extLst>
          </p:cNvPr>
          <p:cNvSpPr>
            <a:spLocks noGrp="1"/>
          </p:cNvSpPr>
          <p:nvPr>
            <p:ph type="sldNum" sz="quarter" idx="12"/>
          </p:nvPr>
        </p:nvSpPr>
        <p:spPr/>
        <p:txBody>
          <a:bodyPr/>
          <a:lstStyle/>
          <a:p>
            <a:fld id="{E7CACC7C-73F8-3041-9AF3-405B3B72D595}" type="slidenum">
              <a:rPr lang="en-US" smtClean="0"/>
              <a:t>79</a:t>
            </a:fld>
            <a:endParaRPr lang="en-US"/>
          </a:p>
        </p:txBody>
      </p:sp>
    </p:spTree>
    <p:extLst>
      <p:ext uri="{BB962C8B-B14F-4D97-AF65-F5344CB8AC3E}">
        <p14:creationId xmlns:p14="http://schemas.microsoft.com/office/powerpoint/2010/main" val="2241861513"/>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 xmlns:a16="http://schemas.microsoft.com/office/drawing/2014/main" id="{E6E72D27-2F53-CB4F-84E2-47444B83B8B4}"/>
              </a:ext>
            </a:extLst>
          </p:cNvPr>
          <p:cNvSpPr txBox="1"/>
          <p:nvPr/>
        </p:nvSpPr>
        <p:spPr>
          <a:xfrm>
            <a:off x="402336" y="274320"/>
            <a:ext cx="4113306" cy="492443"/>
          </a:xfrm>
          <a:prstGeom prst="rect">
            <a:avLst/>
          </a:prstGeom>
          <a:noFill/>
        </p:spPr>
        <p:txBody>
          <a:bodyPr wrap="none" lIns="0" tIns="0" rIns="0" bIns="0" rtlCol="0">
            <a:spAutoFit/>
          </a:bodyPr>
          <a:lstStyle/>
          <a:p>
            <a:r>
              <a:rPr lang="en-US" sz="3200" dirty="0" smtClean="0">
                <a:solidFill>
                  <a:srgbClr val="77BC1F"/>
                </a:solidFill>
                <a:latin typeface="Century Gothic"/>
                <a:cs typeface="Century Gothic"/>
              </a:rPr>
              <a:t>Self-Funded </a:t>
            </a:r>
            <a:r>
              <a:rPr lang="en-US" sz="3200" dirty="0">
                <a:solidFill>
                  <a:srgbClr val="77BC1F"/>
                </a:solidFill>
                <a:latin typeface="Century Gothic"/>
                <a:cs typeface="Century Gothic"/>
              </a:rPr>
              <a:t>Copays </a:t>
            </a:r>
          </a:p>
        </p:txBody>
      </p:sp>
      <p:pic>
        <p:nvPicPr>
          <p:cNvPr id="27" name="Picture 26">
            <a:extLst>
              <a:ext uri="{FF2B5EF4-FFF2-40B4-BE49-F238E27FC236}">
                <a16:creationId xmlns="" xmlns:a16="http://schemas.microsoft.com/office/drawing/2014/main" id="{663915D3-871F-1343-A230-6C3B867E51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8" name="Straight Connector 27">
            <a:extLst>
              <a:ext uri="{FF2B5EF4-FFF2-40B4-BE49-F238E27FC236}">
                <a16:creationId xmlns="" xmlns:a16="http://schemas.microsoft.com/office/drawing/2014/main" id="{64E23FFC-1EC2-4742-A48E-F278D7C2914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95BBB02-911A-4E4C-857F-7DE15E056351}"/>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 xmlns:a16="http://schemas.microsoft.com/office/drawing/2014/main" id="{50638207-1A96-0542-8E85-DEBE61C03C26}"/>
              </a:ext>
            </a:extLst>
          </p:cNvPr>
          <p:cNvSpPr/>
          <p:nvPr/>
        </p:nvSpPr>
        <p:spPr>
          <a:xfrm>
            <a:off x="402336" y="1170431"/>
            <a:ext cx="11393424" cy="4782310"/>
          </a:xfrm>
          <a:prstGeom prst="rect">
            <a:avLst/>
          </a:prstGeom>
        </p:spPr>
        <p:txBody>
          <a:bodyPr wrap="square" lIns="0" tIns="0" rIns="0" bIns="0" numCol="1" spcCol="457200">
            <a:noAutofit/>
          </a:bodyPr>
          <a:lstStyle/>
          <a:p>
            <a:pPr>
              <a:lnSpc>
                <a:spcPct val="114000"/>
              </a:lnSpc>
              <a:spcAft>
                <a:spcPts val="800"/>
              </a:spcAft>
            </a:pPr>
            <a:r>
              <a:rPr lang="en-US" sz="2000" b="1" i="1" dirty="0" smtClean="0">
                <a:solidFill>
                  <a:srgbClr val="009944"/>
                </a:solidFill>
                <a:latin typeface="Century Gothic" charset="0"/>
                <a:ea typeface="Century Gothic" charset="0"/>
                <a:cs typeface="Century Gothic" charset="0"/>
              </a:rPr>
              <a:t>Copays have been waived for Self-Funded participants </a:t>
            </a:r>
            <a:r>
              <a:rPr lang="en-US" sz="2000" b="1" i="1" dirty="0">
                <a:solidFill>
                  <a:srgbClr val="009944"/>
                </a:solidFill>
                <a:latin typeface="Century Gothic" charset="0"/>
                <a:ea typeface="Century Gothic" charset="0"/>
                <a:cs typeface="Century Gothic" charset="0"/>
              </a:rPr>
              <a:t>for COVID-19 </a:t>
            </a:r>
            <a:r>
              <a:rPr lang="en-US" sz="2000" b="1" i="1" dirty="0" smtClean="0">
                <a:solidFill>
                  <a:srgbClr val="009944"/>
                </a:solidFill>
                <a:latin typeface="Century Gothic" charset="0"/>
                <a:ea typeface="Century Gothic" charset="0"/>
                <a:cs typeface="Century Gothic" charset="0"/>
              </a:rPr>
              <a:t>testing. </a:t>
            </a:r>
          </a:p>
          <a:p>
            <a:pPr>
              <a:lnSpc>
                <a:spcPct val="114000"/>
              </a:lnSpc>
              <a:spcAft>
                <a:spcPts val="800"/>
              </a:spcAft>
            </a:pPr>
            <a:r>
              <a:rPr lang="en-US" sz="2000" dirty="0" smtClean="0">
                <a:solidFill>
                  <a:srgbClr val="009944"/>
                </a:solidFill>
                <a:latin typeface="Century Gothic" charset="0"/>
                <a:ea typeface="Century Gothic" charset="0"/>
                <a:cs typeface="Century Gothic" charset="0"/>
              </a:rPr>
              <a:t>Contact THP </a:t>
            </a:r>
            <a:r>
              <a:rPr lang="en-US" sz="2000" dirty="0">
                <a:solidFill>
                  <a:srgbClr val="009944"/>
                </a:solidFill>
                <a:latin typeface="Century Gothic" charset="0"/>
                <a:ea typeface="Century Gothic" charset="0"/>
                <a:cs typeface="Century Gothic" charset="0"/>
              </a:rPr>
              <a:t>at 1.888.816.3096 regarding </a:t>
            </a:r>
            <a:r>
              <a:rPr lang="en-US" sz="2000" dirty="0" smtClean="0">
                <a:solidFill>
                  <a:srgbClr val="009944"/>
                </a:solidFill>
                <a:latin typeface="Century Gothic" charset="0"/>
                <a:ea typeface="Century Gothic" charset="0"/>
                <a:cs typeface="Century Gothic" charset="0"/>
              </a:rPr>
              <a:t>telehealth copays for ALL Self-Funded groups.</a:t>
            </a:r>
          </a:p>
          <a:p>
            <a:pPr>
              <a:lnSpc>
                <a:spcPct val="114000"/>
              </a:lnSpc>
              <a:spcAft>
                <a:spcPts val="800"/>
              </a:spcAft>
            </a:pPr>
            <a:endParaRPr lang="en-US" sz="2000" b="1" i="1" dirty="0">
              <a:solidFill>
                <a:srgbClr val="008F47"/>
              </a:solidFill>
              <a:latin typeface="Century Gothic" charset="0"/>
              <a:ea typeface="Century Gothic" charset="0"/>
              <a:cs typeface="Century Gothic" charset="0"/>
            </a:endParaRPr>
          </a:p>
        </p:txBody>
      </p:sp>
      <p:sp>
        <p:nvSpPr>
          <p:cNvPr id="3" name="Slide Number Placeholder 2">
            <a:extLst>
              <a:ext uri="{FF2B5EF4-FFF2-40B4-BE49-F238E27FC236}">
                <a16:creationId xmlns="" xmlns:a16="http://schemas.microsoft.com/office/drawing/2014/main" id="{9C18C2D0-89D4-C24B-A94F-250CFFAA1917}"/>
              </a:ext>
            </a:extLst>
          </p:cNvPr>
          <p:cNvSpPr>
            <a:spLocks noGrp="1"/>
          </p:cNvSpPr>
          <p:nvPr>
            <p:ph type="sldNum" sz="quarter" idx="12"/>
          </p:nvPr>
        </p:nvSpPr>
        <p:spPr/>
        <p:txBody>
          <a:bodyPr/>
          <a:lstStyle/>
          <a:p>
            <a:fld id="{E7CACC7C-73F8-3041-9AF3-405B3B72D595}" type="slidenum">
              <a:rPr lang="en-US" smtClean="0"/>
              <a:t>8</a:t>
            </a:fld>
            <a:endParaRPr lang="en-US"/>
          </a:p>
        </p:txBody>
      </p:sp>
    </p:spTree>
    <p:extLst>
      <p:ext uri="{BB962C8B-B14F-4D97-AF65-F5344CB8AC3E}">
        <p14:creationId xmlns:p14="http://schemas.microsoft.com/office/powerpoint/2010/main" val="1651104233"/>
      </p:ext>
    </p:extLst>
  </p:cSld>
  <p:clrMapOvr>
    <a:masterClrMapping/>
  </p:clrMapOvr>
  <p:transition spd="slow">
    <p:pu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1008973-2210-5C46-B4A5-BA47A5340928}"/>
              </a:ext>
            </a:extLst>
          </p:cNvPr>
          <p:cNvSpPr/>
          <p:nvPr/>
        </p:nvSpPr>
        <p:spPr>
          <a:xfrm>
            <a:off x="402335" y="1261879"/>
            <a:ext cx="11402567" cy="4782299"/>
          </a:xfrm>
          <a:prstGeom prst="rect">
            <a:avLst/>
          </a:prstGeom>
        </p:spPr>
        <p:txBody>
          <a:bodyPr wrap="square" lIns="0" tIns="0" rIns="0" bIns="0" numCol="1" spcCol="457200">
            <a:noAutofit/>
          </a:bodyPr>
          <a:lstStyle/>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CMS is requesting that providers review their demographic information in the National Plan and Provider Enumeration System (NPPES) registry, make necessary corrections and attest to the accuracy of the data. </a:t>
            </a: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 </a:t>
            </a: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The purpose is to reduce the need for payers, such as The Health Plan, to contact providers to verify demographic directory data.</a:t>
            </a:r>
          </a:p>
          <a:p>
            <a:endPar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endParaRPr>
          </a:p>
          <a:p>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Access the NPPES NPI registry at: </a:t>
            </a:r>
            <a:r>
              <a:rPr lang="en-US" sz="2000" dirty="0">
                <a:solidFill>
                  <a:srgbClr val="00B050"/>
                </a:solidFill>
                <a:latin typeface="Century Gothic" panose="020B0502020202020204" pitchFamily="34" charset="0"/>
                <a:ea typeface="Calibri" panose="020F050202020403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https://nppes.cms.hhs.gov/ - /</a:t>
            </a:r>
            <a:r>
              <a:rPr lang="en-US" sz="2000" dirty="0">
                <a:solidFill>
                  <a:srgbClr val="00B050"/>
                </a:solidFill>
                <a:latin typeface="Century Gothic" panose="020B0502020202020204" pitchFamily="34" charset="0"/>
                <a:ea typeface="Calibri" panose="020F0502020204030204" pitchFamily="34" charset="0"/>
                <a:cs typeface="Arial" panose="020B0604020202020204" pitchFamily="34" charset="0"/>
              </a:rPr>
              <a:t> </a:t>
            </a:r>
            <a:r>
              <a:rPr lang="en-US" sz="2000" dirty="0">
                <a:solidFill>
                  <a:srgbClr val="53575A"/>
                </a:solidFill>
                <a:latin typeface="Century Gothic" panose="020B0502020202020204" pitchFamily="34" charset="0"/>
                <a:ea typeface="Calibri" panose="020F0502020204030204" pitchFamily="34" charset="0"/>
                <a:cs typeface="Arial" panose="020B0604020202020204" pitchFamily="34" charset="0"/>
              </a:rPr>
              <a:t>and use your NPPES log-on credentials to access your information.</a:t>
            </a:r>
          </a:p>
        </p:txBody>
      </p:sp>
      <p:sp>
        <p:nvSpPr>
          <p:cNvPr id="9" name="TextBox 8">
            <a:extLst>
              <a:ext uri="{FF2B5EF4-FFF2-40B4-BE49-F238E27FC236}">
                <a16:creationId xmlns="" xmlns:a16="http://schemas.microsoft.com/office/drawing/2014/main" id="{61865C2F-09DD-E647-AC8D-986F00117A8D}"/>
              </a:ext>
            </a:extLst>
          </p:cNvPr>
          <p:cNvSpPr txBox="1"/>
          <p:nvPr/>
        </p:nvSpPr>
        <p:spPr>
          <a:xfrm>
            <a:off x="402336" y="274320"/>
            <a:ext cx="8168903"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CMS Requests Data Review &amp; Attestation</a:t>
            </a:r>
          </a:p>
        </p:txBody>
      </p:sp>
      <p:pic>
        <p:nvPicPr>
          <p:cNvPr id="10" name="Picture 9">
            <a:extLst>
              <a:ext uri="{FF2B5EF4-FFF2-40B4-BE49-F238E27FC236}">
                <a16:creationId xmlns="" xmlns:a16="http://schemas.microsoft.com/office/drawing/2014/main" id="{6BF4B49B-9D24-B643-8B64-8E986F0E6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C13D113A-34C6-D84B-8878-13EF3AB2C142}"/>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1BEF5EA-A2AC-A34F-AFD8-844BD8CCE295}"/>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5A33577B-F4BD-BA4D-87B6-B7B822563F9A}"/>
              </a:ext>
            </a:extLst>
          </p:cNvPr>
          <p:cNvSpPr>
            <a:spLocks noGrp="1"/>
          </p:cNvSpPr>
          <p:nvPr>
            <p:ph type="sldNum" sz="quarter" idx="12"/>
          </p:nvPr>
        </p:nvSpPr>
        <p:spPr/>
        <p:txBody>
          <a:bodyPr/>
          <a:lstStyle/>
          <a:p>
            <a:fld id="{E7CACC7C-73F8-3041-9AF3-405B3B72D595}" type="slidenum">
              <a:rPr lang="en-US" smtClean="0"/>
              <a:t>80</a:t>
            </a:fld>
            <a:endParaRPr lang="en-US"/>
          </a:p>
        </p:txBody>
      </p:sp>
    </p:spTree>
    <p:extLst>
      <p:ext uri="{BB962C8B-B14F-4D97-AF65-F5344CB8AC3E}">
        <p14:creationId xmlns:p14="http://schemas.microsoft.com/office/powerpoint/2010/main" val="254578473"/>
      </p:ext>
    </p:extLst>
  </p:cSld>
  <p:clrMapOvr>
    <a:masterClrMapping/>
  </p:clrMapOvr>
  <p:transition spd="slow">
    <p:pu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1008973-2210-5C46-B4A5-BA47A5340928}"/>
              </a:ext>
            </a:extLst>
          </p:cNvPr>
          <p:cNvSpPr/>
          <p:nvPr/>
        </p:nvSpPr>
        <p:spPr>
          <a:xfrm>
            <a:off x="402336" y="1170432"/>
            <a:ext cx="11402568" cy="4782299"/>
          </a:xfrm>
          <a:prstGeom prst="rect">
            <a:avLst/>
          </a:prstGeom>
        </p:spPr>
        <p:txBody>
          <a:bodyPr wrap="square" lIns="0" tIns="0" rIns="0" bIns="0" numCol="1" spcCol="457200">
            <a:noAutofit/>
          </a:bodyPr>
          <a:lstStyle/>
          <a:p>
            <a:pPr>
              <a:lnSpc>
                <a:spcPct val="114000"/>
              </a:lnSpc>
              <a:spcAft>
                <a:spcPts val="1200"/>
              </a:spcAft>
            </a:pPr>
            <a:r>
              <a:rPr lang="en-US" sz="2000" dirty="0">
                <a:solidFill>
                  <a:srgbClr val="54585A"/>
                </a:solidFill>
                <a:latin typeface="Century Gothic" charset="0"/>
                <a:ea typeface="Century Gothic" charset="0"/>
                <a:cs typeface="Century Gothic" charset="0"/>
              </a:rPr>
              <a:t>To ensure you are correctly listed in THP’s directories: </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Click Find Providers on </a:t>
            </a:r>
            <a:r>
              <a:rPr lang="en-US" sz="2000" dirty="0">
                <a:solidFill>
                  <a:srgbClr val="00B050"/>
                </a:solidFill>
                <a:latin typeface="Century Gothic" charset="0"/>
                <a:ea typeface="Century Gothic" charset="0"/>
                <a:cs typeface="Century Gothic" charset="0"/>
                <a:hlinkClick r:id="rId2">
                  <a:extLst>
                    <a:ext uri="{A12FA001-AC4F-418D-AE19-62706E023703}">
                      <ahyp:hlinkClr xmlns="" xmlns:ahyp="http://schemas.microsoft.com/office/drawing/2018/hyperlinkcolor" val="tx"/>
                    </a:ext>
                  </a:extLst>
                </a:hlinkClick>
              </a:rPr>
              <a:t>healthplan.org</a:t>
            </a:r>
            <a:r>
              <a:rPr lang="en-US" sz="2000" dirty="0">
                <a:solidFill>
                  <a:srgbClr val="00B050"/>
                </a:solidFill>
                <a:latin typeface="Century Gothic" charset="0"/>
                <a:ea typeface="Century Gothic" charset="0"/>
                <a:cs typeface="Century Gothic" charset="0"/>
              </a:rPr>
              <a:t> </a:t>
            </a:r>
            <a:r>
              <a:rPr lang="en-US" sz="2000" dirty="0">
                <a:solidFill>
                  <a:srgbClr val="54585A"/>
                </a:solidFill>
                <a:latin typeface="Century Gothic" charset="0"/>
                <a:ea typeface="Century Gothic" charset="0"/>
                <a:cs typeface="Century Gothic" charset="0"/>
              </a:rPr>
              <a:t>website</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Click “Search Online” button under appropriate member line of business</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Enter last name</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Select “All” providers and click “submit”</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Double click on appropriate underlined provider name</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“Verify/Update Practice Info”</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Option to “Confirm No Changes” or update erroneous </a:t>
            </a:r>
            <a:r>
              <a:rPr lang="en-US" sz="2000" spc="-40" dirty="0">
                <a:solidFill>
                  <a:srgbClr val="54585A"/>
                </a:solidFill>
                <a:latin typeface="Century Gothic" charset="0"/>
                <a:ea typeface="Century Gothic" charset="0"/>
                <a:cs typeface="Century Gothic" charset="0"/>
              </a:rPr>
              <a:t>information</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You will need the provider’s tax ID and NPI number(s)</a:t>
            </a:r>
          </a:p>
          <a:p>
            <a:pPr marL="231764" indent="-158743">
              <a:lnSpc>
                <a:spcPct val="114000"/>
              </a:lnSpc>
              <a:spcAft>
                <a:spcPts val="1200"/>
              </a:spcAft>
              <a:buFont typeface="Arial" panose="020B0604020202020204" pitchFamily="34" charset="0"/>
              <a:buChar char="•"/>
            </a:pPr>
            <a:r>
              <a:rPr lang="en-US" sz="2000" dirty="0">
                <a:solidFill>
                  <a:srgbClr val="54585A"/>
                </a:solidFill>
                <a:latin typeface="Century Gothic" charset="0"/>
                <a:ea typeface="Century Gothic" charset="0"/>
                <a:cs typeface="Century Gothic" charset="0"/>
              </a:rPr>
              <a:t>Submitted directly to provider support department to update THP system</a:t>
            </a:r>
          </a:p>
        </p:txBody>
      </p:sp>
      <p:sp>
        <p:nvSpPr>
          <p:cNvPr id="9" name="TextBox 8">
            <a:extLst>
              <a:ext uri="{FF2B5EF4-FFF2-40B4-BE49-F238E27FC236}">
                <a16:creationId xmlns="" xmlns:a16="http://schemas.microsoft.com/office/drawing/2014/main" id="{7021B1A9-D35D-8542-AA30-67F799F19DF9}"/>
              </a:ext>
            </a:extLst>
          </p:cNvPr>
          <p:cNvSpPr txBox="1"/>
          <p:nvPr/>
        </p:nvSpPr>
        <p:spPr>
          <a:xfrm>
            <a:off x="402336" y="274320"/>
            <a:ext cx="9496189"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Verify and Update Information on THP’s Website</a:t>
            </a:r>
          </a:p>
        </p:txBody>
      </p:sp>
      <p:pic>
        <p:nvPicPr>
          <p:cNvPr id="10" name="Picture 9">
            <a:extLst>
              <a:ext uri="{FF2B5EF4-FFF2-40B4-BE49-F238E27FC236}">
                <a16:creationId xmlns="" xmlns:a16="http://schemas.microsoft.com/office/drawing/2014/main" id="{75DF9081-D387-784E-A66B-B5F5E772E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3" name="Straight Connector 12">
            <a:extLst>
              <a:ext uri="{FF2B5EF4-FFF2-40B4-BE49-F238E27FC236}">
                <a16:creationId xmlns="" xmlns:a16="http://schemas.microsoft.com/office/drawing/2014/main" id="{12DBF151-AC32-3544-9EE9-3967D4276B0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A0ABC4E-6EF6-D84D-A1F6-45BBAF43A60F}"/>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B16AF168-1E5C-ED41-8664-4FAB5E2E064E}"/>
              </a:ext>
            </a:extLst>
          </p:cNvPr>
          <p:cNvSpPr>
            <a:spLocks noGrp="1"/>
          </p:cNvSpPr>
          <p:nvPr>
            <p:ph type="sldNum" sz="quarter" idx="12"/>
          </p:nvPr>
        </p:nvSpPr>
        <p:spPr/>
        <p:txBody>
          <a:bodyPr/>
          <a:lstStyle/>
          <a:p>
            <a:fld id="{E7CACC7C-73F8-3041-9AF3-405B3B72D595}" type="slidenum">
              <a:rPr lang="en-US" smtClean="0"/>
              <a:t>81</a:t>
            </a:fld>
            <a:endParaRPr lang="en-US" dirty="0"/>
          </a:p>
        </p:txBody>
      </p:sp>
    </p:spTree>
    <p:extLst>
      <p:ext uri="{BB962C8B-B14F-4D97-AF65-F5344CB8AC3E}">
        <p14:creationId xmlns:p14="http://schemas.microsoft.com/office/powerpoint/2010/main" val="2984714340"/>
      </p:ext>
    </p:extLst>
  </p:cSld>
  <p:clrMapOvr>
    <a:masterClrMapping/>
  </p:clrMapOvr>
  <p:transition spd="slow">
    <p:pu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1"/>
            <a:ext cx="12293469" cy="6915078"/>
          </a:xfrm>
          <a:prstGeom prst="rect">
            <a:avLst/>
          </a:prstGeom>
        </p:spPr>
      </p:pic>
      <p:sp>
        <p:nvSpPr>
          <p:cNvPr id="13" name="TextBox 12">
            <a:extLst>
              <a:ext uri="{FF2B5EF4-FFF2-40B4-BE49-F238E27FC236}">
                <a16:creationId xmlns="" xmlns:a16="http://schemas.microsoft.com/office/drawing/2014/main" id="{BADA6A9A-B87B-DB4F-B362-3C8F9D0A8A9B}"/>
              </a:ext>
            </a:extLst>
          </p:cNvPr>
          <p:cNvSpPr txBox="1"/>
          <p:nvPr/>
        </p:nvSpPr>
        <p:spPr>
          <a:xfrm>
            <a:off x="5078084" y="3429000"/>
            <a:ext cx="6420009" cy="923330"/>
          </a:xfrm>
          <a:prstGeom prst="rect">
            <a:avLst/>
          </a:prstGeom>
          <a:noFill/>
          <a:effectLst/>
        </p:spPr>
        <p:txBody>
          <a:bodyPr wrap="square" lIns="0" tIns="0" rIns="0" bIns="0" rtlCol="0" anchor="t" anchorCtr="0">
            <a:spAutoFit/>
          </a:bodyPr>
          <a:lstStyle/>
          <a:p>
            <a:pPr algn="ctr"/>
            <a:r>
              <a:rPr lang="en-US" sz="6000" dirty="0">
                <a:solidFill>
                  <a:srgbClr val="54585A"/>
                </a:solidFill>
                <a:latin typeface="Century Gothic"/>
                <a:cs typeface="Century Gothic"/>
              </a:rPr>
              <a:t>Disclaimer</a:t>
            </a:r>
          </a:p>
        </p:txBody>
      </p:sp>
      <p:cxnSp>
        <p:nvCxnSpPr>
          <p:cNvPr id="10" name="Straight Connector 9">
            <a:extLst>
              <a:ext uri="{FF2B5EF4-FFF2-40B4-BE49-F238E27FC236}">
                <a16:creationId xmlns="" xmlns:a16="http://schemas.microsoft.com/office/drawing/2014/main" id="{EF35165D-6168-6647-8A8B-4D9D36A74EE8}"/>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D64D24B7-4FBF-294F-A6D9-94E97475EB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sp>
        <p:nvSpPr>
          <p:cNvPr id="4" name="Slide Number Placeholder 3">
            <a:extLst>
              <a:ext uri="{FF2B5EF4-FFF2-40B4-BE49-F238E27FC236}">
                <a16:creationId xmlns="" xmlns:a16="http://schemas.microsoft.com/office/drawing/2014/main" id="{D3DA95D2-6D34-F84A-93EE-1A0DDAB31C6B}"/>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3375008138"/>
      </p:ext>
    </p:extLst>
  </p:cSld>
  <p:clrMapOvr>
    <a:masterClrMapping/>
  </p:clrMapOvr>
  <p:transition spd="slow">
    <p:pu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A4D519A-F5B9-B74A-BFD4-092F815EE286}"/>
              </a:ext>
            </a:extLst>
          </p:cNvPr>
          <p:cNvSpPr/>
          <p:nvPr/>
        </p:nvSpPr>
        <p:spPr>
          <a:xfrm>
            <a:off x="402336" y="1170432"/>
            <a:ext cx="11402568" cy="4858227"/>
          </a:xfrm>
          <a:prstGeom prst="rect">
            <a:avLst/>
          </a:prstGeom>
        </p:spPr>
        <p:txBody>
          <a:bodyPr wrap="square" lIns="0" tIns="0" rIns="0" bIns="0" numCol="1" spcCol="457200">
            <a:noAutofit/>
          </a:bodyPr>
          <a:lstStyle/>
          <a:p>
            <a:r>
              <a:rPr lang="en-US" sz="2000" dirty="0">
                <a:solidFill>
                  <a:schemeClr val="bg2">
                    <a:lumMod val="25000"/>
                  </a:schemeClr>
                </a:solidFill>
                <a:latin typeface="Century Gothic" panose="020B0502020202020204" pitchFamily="34" charset="0"/>
              </a:rPr>
              <a:t>Every reasonable effort has been made to assure the accuracy of the information within these pages. Information continues to be updated frequently.</a:t>
            </a:r>
          </a:p>
          <a:p>
            <a:endParaRPr lang="en-US" sz="2000" dirty="0">
              <a:solidFill>
                <a:schemeClr val="bg2">
                  <a:lumMod val="25000"/>
                </a:schemeClr>
              </a:solidFill>
              <a:latin typeface="Century Gothic" panose="020B0502020202020204" pitchFamily="34" charset="0"/>
            </a:endParaRPr>
          </a:p>
          <a:p>
            <a:r>
              <a:rPr lang="en-US" sz="2000" dirty="0">
                <a:solidFill>
                  <a:schemeClr val="bg2">
                    <a:lumMod val="25000"/>
                  </a:schemeClr>
                </a:solidFill>
                <a:latin typeface="Century Gothic" panose="020B0502020202020204" pitchFamily="34" charset="0"/>
              </a:rPr>
              <a:t>Please rely on CMS and BMS guidelines during this crisis for up-to-date information.</a:t>
            </a:r>
          </a:p>
          <a:p>
            <a:endParaRPr lang="en-US" sz="2000" dirty="0">
              <a:solidFill>
                <a:schemeClr val="bg2">
                  <a:lumMod val="25000"/>
                </a:schemeClr>
              </a:solidFill>
              <a:latin typeface="Century Gothic" panose="020B0502020202020204" pitchFamily="34" charset="0"/>
            </a:endParaRPr>
          </a:p>
          <a:p>
            <a:pPr marL="342882" indent="-342882">
              <a:buFont typeface="Arial" panose="020B0604020202020204" pitchFamily="34" charset="0"/>
              <a:buChar char="•"/>
            </a:pPr>
            <a:r>
              <a:rPr lang="en-US" sz="2000" dirty="0">
                <a:solidFill>
                  <a:schemeClr val="bg2">
                    <a:lumMod val="25000"/>
                  </a:schemeClr>
                </a:solidFill>
                <a:latin typeface="Century Gothic" panose="020B0502020202020204" pitchFamily="34" charset="0"/>
              </a:rPr>
              <a:t>CMS’ guidelines related to COVID-19 may be accessed at </a:t>
            </a:r>
            <a:r>
              <a:rPr lang="en-US" sz="2000" u="sng" dirty="0">
                <a:solidFill>
                  <a:srgbClr val="00B050"/>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https://www.cms.gov/About-CMS/Agency-Information/Emergency/EPRO/Current-Emergencies/Current-Emergencies-page</a:t>
            </a:r>
            <a:endParaRPr lang="en-US" sz="2000" u="sng" dirty="0">
              <a:solidFill>
                <a:srgbClr val="00B050"/>
              </a:solidFill>
              <a:latin typeface="Century Gothic" panose="020B0502020202020204" pitchFamily="34" charset="0"/>
            </a:endParaRPr>
          </a:p>
          <a:p>
            <a:pPr marL="342882" indent="-342882">
              <a:buFont typeface="Arial" panose="020B0604020202020204" pitchFamily="34" charset="0"/>
              <a:buChar char="•"/>
            </a:pPr>
            <a:endParaRPr lang="en-US" sz="2000" dirty="0">
              <a:solidFill>
                <a:schemeClr val="bg2">
                  <a:lumMod val="25000"/>
                </a:schemeClr>
              </a:solidFill>
              <a:latin typeface="Century Gothic" panose="020B0502020202020204" pitchFamily="34" charset="0"/>
            </a:endParaRPr>
          </a:p>
          <a:p>
            <a:pPr marL="342882" indent="-342882">
              <a:buFont typeface="Arial" panose="020B0604020202020204" pitchFamily="34" charset="0"/>
              <a:buChar char="•"/>
            </a:pPr>
            <a:r>
              <a:rPr lang="en-US" sz="2000" dirty="0">
                <a:solidFill>
                  <a:schemeClr val="bg2">
                    <a:lumMod val="25000"/>
                  </a:schemeClr>
                </a:solidFill>
                <a:latin typeface="Century Gothic" panose="020B0502020202020204" pitchFamily="34" charset="0"/>
              </a:rPr>
              <a:t>BMS’ guidelines related to COVID-19 are located under the “News and Announcements” section of BMS’ website at </a:t>
            </a:r>
            <a:r>
              <a:rPr lang="en-US" sz="2000" u="sng" dirty="0">
                <a:solidFill>
                  <a:srgbClr val="00B050"/>
                </a:solidFill>
                <a:latin typeface="Century Gothic" panose="020B0502020202020204" pitchFamily="34" charset="0"/>
                <a:hlinkClick r:id="rId4">
                  <a:extLst>
                    <a:ext uri="{A12FA001-AC4F-418D-AE19-62706E023703}">
                      <ahyp:hlinkClr xmlns="" xmlns:ahyp="http://schemas.microsoft.com/office/drawing/2018/hyperlinkcolor" val="tx"/>
                    </a:ext>
                  </a:extLst>
                </a:hlinkClick>
              </a:rPr>
              <a:t>https://dhhr.wv.gov/bms/Pages/Coronavirus-Disease-2019-(COVID-19)-Alerts-and-Updates.aspx</a:t>
            </a:r>
            <a:endParaRPr lang="en-US" sz="2000" dirty="0">
              <a:solidFill>
                <a:srgbClr val="00B050"/>
              </a:solidFill>
              <a:latin typeface="Century Gothic" panose="020B0502020202020204" pitchFamily="34" charset="0"/>
            </a:endParaRPr>
          </a:p>
          <a:p>
            <a:pPr>
              <a:lnSpc>
                <a:spcPct val="114000"/>
              </a:lnSpc>
              <a:spcAft>
                <a:spcPts val="800"/>
              </a:spcAft>
            </a:pPr>
            <a:endParaRPr lang="en-US" sz="2000" dirty="0">
              <a:solidFill>
                <a:srgbClr val="54585A"/>
              </a:solidFill>
              <a:latin typeface="Century Gothic" charset="0"/>
              <a:ea typeface="Century Gothic" charset="0"/>
              <a:cs typeface="Century Gothic" charset="0"/>
            </a:endParaRPr>
          </a:p>
        </p:txBody>
      </p:sp>
      <p:sp>
        <p:nvSpPr>
          <p:cNvPr id="9" name="TextBox 8">
            <a:extLst>
              <a:ext uri="{FF2B5EF4-FFF2-40B4-BE49-F238E27FC236}">
                <a16:creationId xmlns="" xmlns:a16="http://schemas.microsoft.com/office/drawing/2014/main" id="{51E46D32-A60E-5342-A6FF-22928913525A}"/>
              </a:ext>
            </a:extLst>
          </p:cNvPr>
          <p:cNvSpPr txBox="1"/>
          <p:nvPr/>
        </p:nvSpPr>
        <p:spPr>
          <a:xfrm>
            <a:off x="402336" y="274320"/>
            <a:ext cx="2031005" cy="492443"/>
          </a:xfrm>
          <a:prstGeom prst="rect">
            <a:avLst/>
          </a:prstGeom>
          <a:noFill/>
        </p:spPr>
        <p:txBody>
          <a:bodyPr wrap="none" lIns="0" tIns="0" rIns="0" bIns="0" rtlCol="0">
            <a:spAutoFit/>
          </a:bodyPr>
          <a:lstStyle/>
          <a:p>
            <a:r>
              <a:rPr lang="en-US" sz="3200" dirty="0">
                <a:solidFill>
                  <a:srgbClr val="82BE43"/>
                </a:solidFill>
                <a:latin typeface="Century Gothic"/>
                <a:cs typeface="Century Gothic"/>
              </a:rPr>
              <a:t>Disclaimer</a:t>
            </a:r>
          </a:p>
        </p:txBody>
      </p:sp>
      <p:pic>
        <p:nvPicPr>
          <p:cNvPr id="11" name="Picture 10">
            <a:extLst>
              <a:ext uri="{FF2B5EF4-FFF2-40B4-BE49-F238E27FC236}">
                <a16:creationId xmlns="" xmlns:a16="http://schemas.microsoft.com/office/drawing/2014/main" id="{DBB7F72C-FA14-2C4E-A606-0F000CE020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2" name="Straight Connector 11">
            <a:extLst>
              <a:ext uri="{FF2B5EF4-FFF2-40B4-BE49-F238E27FC236}">
                <a16:creationId xmlns="" xmlns:a16="http://schemas.microsoft.com/office/drawing/2014/main" id="{BAD5B2E4-366F-AB41-8E8E-40E0C760F55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ADA6C93-A806-CC49-80A0-050127BC1575}"/>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1FE5CC08-25C7-B34D-BBEF-D3E9B402FEC6}"/>
              </a:ext>
            </a:extLst>
          </p:cNvPr>
          <p:cNvSpPr>
            <a:spLocks noGrp="1"/>
          </p:cNvSpPr>
          <p:nvPr>
            <p:ph type="sldNum" sz="quarter" idx="12"/>
          </p:nvPr>
        </p:nvSpPr>
        <p:spPr>
          <a:xfrm>
            <a:off x="9966960" y="6400800"/>
            <a:ext cx="2130552" cy="365125"/>
          </a:xfrm>
        </p:spPr>
        <p:txBody>
          <a:bodyPr/>
          <a:lstStyle/>
          <a:p>
            <a:fld id="{3BEEE0FF-E544-EF46-8AFF-FB1013EDF871}"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479958560"/>
      </p:ext>
    </p:extLst>
  </p:cSld>
  <p:clrMapOvr>
    <a:masterClrMapping/>
  </p:clrMapOvr>
  <p:transition spd="slow">
    <p:pu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0" y="1"/>
            <a:ext cx="12191996" cy="6858000"/>
          </a:xfrm>
          <a:prstGeom prst="rect">
            <a:avLst/>
          </a:prstGeom>
        </p:spPr>
      </p:pic>
      <p:pic>
        <p:nvPicPr>
          <p:cNvPr id="9" name="Picture 8">
            <a:extLst>
              <a:ext uri="{FF2B5EF4-FFF2-40B4-BE49-F238E27FC236}">
                <a16:creationId xmlns="" xmlns:a16="http://schemas.microsoft.com/office/drawing/2014/main" id="{8CB9071D-99FF-A04A-AC9A-7B9D8A0A92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0" name="Straight Connector 9">
            <a:extLst>
              <a:ext uri="{FF2B5EF4-FFF2-40B4-BE49-F238E27FC236}">
                <a16:creationId xmlns="" xmlns:a16="http://schemas.microsoft.com/office/drawing/2014/main" id="{559DAFAF-E2FE-AD48-BACE-BE10A77AA0D1}"/>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86C1EF45-6CDC-2449-A69C-90C404DE9595}"/>
              </a:ext>
            </a:extLst>
          </p:cNvPr>
          <p:cNvSpPr txBox="1"/>
          <p:nvPr/>
        </p:nvSpPr>
        <p:spPr>
          <a:xfrm>
            <a:off x="5000263" y="3214290"/>
            <a:ext cx="6261903" cy="1846659"/>
          </a:xfrm>
          <a:prstGeom prst="rect">
            <a:avLst/>
          </a:prstGeom>
          <a:noFill/>
          <a:effectLst/>
        </p:spPr>
        <p:txBody>
          <a:bodyPr wrap="square" lIns="0" tIns="0" rIns="0" bIns="0" rtlCol="0" anchor="t" anchorCtr="0">
            <a:spAutoFit/>
          </a:bodyPr>
          <a:lstStyle/>
          <a:p>
            <a:pPr algn="ctr" defTabSz="685766"/>
            <a:r>
              <a:rPr lang="en-US" sz="6000" dirty="0">
                <a:solidFill>
                  <a:srgbClr val="54585A"/>
                </a:solidFill>
                <a:latin typeface="Century Gothic"/>
                <a:cs typeface="Century Gothic"/>
              </a:rPr>
              <a:t>Contact Information</a:t>
            </a:r>
          </a:p>
        </p:txBody>
      </p:sp>
      <p:sp>
        <p:nvSpPr>
          <p:cNvPr id="4" name="Slide Number Placeholder 3">
            <a:extLst>
              <a:ext uri="{FF2B5EF4-FFF2-40B4-BE49-F238E27FC236}">
                <a16:creationId xmlns="" xmlns:a16="http://schemas.microsoft.com/office/drawing/2014/main" id="{D0B9FC3C-50CB-7249-9C45-1BA44169669D}"/>
              </a:ext>
            </a:extLst>
          </p:cNvPr>
          <p:cNvSpPr>
            <a:spLocks noGrp="1"/>
          </p:cNvSpPr>
          <p:nvPr>
            <p:ph type="sldNum" sz="quarter" idx="12"/>
          </p:nvPr>
        </p:nvSpPr>
        <p:spPr/>
        <p:txBody>
          <a:bodyPr/>
          <a:lstStyle/>
          <a:p>
            <a:fld id="{3BEEE0FF-E544-EF46-8AFF-FB1013EDF871}" type="slidenum">
              <a:rPr lang="en-US" smtClean="0">
                <a:solidFill>
                  <a:prstClr val="black">
                    <a:tint val="75000"/>
                  </a:prstClr>
                </a:solidFill>
              </a:rPr>
              <a:pPr/>
              <a:t>84</a:t>
            </a:fld>
            <a:endParaRPr lang="en-US" dirty="0">
              <a:solidFill>
                <a:prstClr val="black">
                  <a:tint val="75000"/>
                </a:prstClr>
              </a:solidFill>
            </a:endParaRPr>
          </a:p>
        </p:txBody>
      </p:sp>
    </p:spTree>
    <p:extLst>
      <p:ext uri="{BB962C8B-B14F-4D97-AF65-F5344CB8AC3E}">
        <p14:creationId xmlns:p14="http://schemas.microsoft.com/office/powerpoint/2010/main" val="42724303"/>
      </p:ext>
    </p:extLst>
  </p:cSld>
  <p:clrMapOvr>
    <a:masterClrMapping/>
  </p:clrMapOvr>
  <p:transition spd="slow">
    <p:pu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DCF48878-0925-9343-B864-4BB5607A08AD}"/>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0F7B7332-A7BB-3C41-BB6C-374787E30740}"/>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D14E7F18-944E-8F4F-806C-C33CFE42D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
            <a:ext cx="12192025" cy="6858014"/>
          </a:xfrm>
          <a:prstGeom prst="rect">
            <a:avLst/>
          </a:prstGeom>
        </p:spPr>
      </p:pic>
      <p:sp>
        <p:nvSpPr>
          <p:cNvPr id="4" name="Rectangle 3">
            <a:extLst>
              <a:ext uri="{FF2B5EF4-FFF2-40B4-BE49-F238E27FC236}">
                <a16:creationId xmlns="" xmlns:a16="http://schemas.microsoft.com/office/drawing/2014/main" id="{D9E12056-5382-0E4B-88DE-4CB782230D2D}"/>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solidFill>
                  <a:srgbClr val="82BE43"/>
                </a:solidFill>
                <a:latin typeface="Century Gothic" charset="0"/>
                <a:ea typeface="ヒラギノ角ゴ Pro W3" charset="0"/>
                <a:cs typeface="ヒラギノ角ゴ Pro W3" charset="0"/>
              </a:rPr>
              <a:t>Regional Representative Map</a:t>
            </a:r>
          </a:p>
        </p:txBody>
      </p:sp>
      <p:sp>
        <p:nvSpPr>
          <p:cNvPr id="5" name="Slide Number Placeholder 4">
            <a:extLst>
              <a:ext uri="{FF2B5EF4-FFF2-40B4-BE49-F238E27FC236}">
                <a16:creationId xmlns="" xmlns:a16="http://schemas.microsoft.com/office/drawing/2014/main" id="{A7CC83FC-5A65-8F4E-A763-682E3CF50D85}"/>
              </a:ext>
            </a:extLst>
          </p:cNvPr>
          <p:cNvSpPr>
            <a:spLocks noGrp="1"/>
          </p:cNvSpPr>
          <p:nvPr>
            <p:ph type="sldNum" sz="quarter" idx="12"/>
          </p:nvPr>
        </p:nvSpPr>
        <p:spPr>
          <a:xfrm>
            <a:off x="9966960" y="6400800"/>
            <a:ext cx="2130552" cy="365125"/>
          </a:xfrm>
        </p:spPr>
        <p:txBody>
          <a:bodyPr/>
          <a:lstStyle/>
          <a:p>
            <a:fld id="{3BEEE0FF-E544-EF46-8AFF-FB1013EDF871}"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2402328709"/>
      </p:ext>
    </p:extLst>
  </p:cSld>
  <p:clrMapOvr>
    <a:masterClrMapping/>
  </p:clrMapOvr>
  <p:transition spd="slow">
    <p:pu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 xmlns:a16="http://schemas.microsoft.com/office/drawing/2014/main" id="{2775125E-5A75-D345-BC68-270F0BD71778}"/>
              </a:ext>
            </a:extLst>
          </p:cNvPr>
          <p:cNvSpPr>
            <a:spLocks noGrp="1"/>
          </p:cNvSpPr>
          <p:nvPr>
            <p:ph idx="1"/>
          </p:nvPr>
        </p:nvSpPr>
        <p:spPr>
          <a:xfrm>
            <a:off x="3651264" y="1802799"/>
            <a:ext cx="5288769" cy="3447796"/>
          </a:xfrm>
        </p:spPr>
        <p:txBody>
          <a:bodyPr vert="horz" lIns="0" tIns="0" rIns="0" bIns="0" rtlCol="0">
            <a:noAutofit/>
          </a:bodyPr>
          <a:lstStyle/>
          <a:p>
            <a:pPr marL="1809660" indent="-950071">
              <a:lnSpc>
                <a:spcPct val="114000"/>
              </a:lnSpc>
              <a:spcBef>
                <a:spcPts val="0"/>
              </a:spcBef>
              <a:buNone/>
            </a:pPr>
            <a:r>
              <a:rPr lang="en-US" sz="2000" b="1" dirty="0">
                <a:solidFill>
                  <a:srgbClr val="008F47"/>
                </a:solidFill>
                <a:latin typeface="Century Gothic" panose="020B0502020202020204" pitchFamily="34" charset="0"/>
              </a:rPr>
              <a:t>Medicaid Customer Service</a:t>
            </a:r>
            <a:endParaRPr lang="en-US" sz="1600" dirty="0">
              <a:solidFill>
                <a:srgbClr val="54585A"/>
              </a:solidFill>
              <a:latin typeface="Century Gothic" panose="020B0502020202020204" pitchFamily="34" charset="0"/>
            </a:endParaRPr>
          </a:p>
          <a:p>
            <a:pPr marL="1809660" indent="-950071">
              <a:lnSpc>
                <a:spcPct val="114000"/>
              </a:lnSpc>
              <a:spcBef>
                <a:spcPts val="0"/>
              </a:spcBef>
              <a:buNone/>
            </a:pPr>
            <a:r>
              <a:rPr lang="en-US" sz="2000" dirty="0">
                <a:solidFill>
                  <a:srgbClr val="54585A"/>
                </a:solidFill>
                <a:latin typeface="Century Gothic" panose="020B0502020202020204" pitchFamily="34" charset="0"/>
              </a:rPr>
              <a:t>1.888.613.8385</a:t>
            </a:r>
          </a:p>
          <a:p>
            <a:pPr marL="1809660" indent="-950071">
              <a:lnSpc>
                <a:spcPct val="114000"/>
              </a:lnSpc>
              <a:spcBef>
                <a:spcPts val="0"/>
              </a:spcBef>
              <a:buNone/>
            </a:pPr>
            <a:r>
              <a:rPr lang="en-US" sz="2000" b="1" dirty="0">
                <a:solidFill>
                  <a:srgbClr val="008F47"/>
                </a:solidFill>
                <a:latin typeface="Century Gothic" panose="020B0502020202020204" pitchFamily="34" charset="0"/>
              </a:rPr>
              <a:t>Medicare Customer Service</a:t>
            </a:r>
            <a:endParaRPr lang="en-US" sz="2000" dirty="0">
              <a:solidFill>
                <a:srgbClr val="54585A"/>
              </a:solidFill>
              <a:latin typeface="Century Gothic" panose="020B0502020202020204" pitchFamily="34" charset="0"/>
            </a:endParaRPr>
          </a:p>
          <a:p>
            <a:pPr marL="1809660" indent="-950071">
              <a:lnSpc>
                <a:spcPct val="114000"/>
              </a:lnSpc>
              <a:spcBef>
                <a:spcPts val="0"/>
              </a:spcBef>
              <a:buNone/>
            </a:pPr>
            <a:r>
              <a:rPr lang="en-US" sz="2000" dirty="0">
                <a:solidFill>
                  <a:srgbClr val="54585A"/>
                </a:solidFill>
                <a:latin typeface="Century Gothic" panose="020B0502020202020204" pitchFamily="34" charset="0"/>
              </a:rPr>
              <a:t>1.877.847.7907</a:t>
            </a:r>
          </a:p>
          <a:p>
            <a:pPr marL="1809660" indent="-950071">
              <a:lnSpc>
                <a:spcPct val="114000"/>
              </a:lnSpc>
              <a:spcBef>
                <a:spcPts val="0"/>
              </a:spcBef>
              <a:buNone/>
            </a:pPr>
            <a:r>
              <a:rPr lang="en-US" sz="2000" b="1" dirty="0">
                <a:solidFill>
                  <a:srgbClr val="008F47"/>
                </a:solidFill>
                <a:latin typeface="Century Gothic" panose="020B0502020202020204" pitchFamily="34" charset="0"/>
              </a:rPr>
              <a:t>Fully Funded Customer Service</a:t>
            </a:r>
            <a:endParaRPr lang="en-US" sz="2000" dirty="0">
              <a:solidFill>
                <a:srgbClr val="54585A"/>
              </a:solidFill>
              <a:latin typeface="Century Gothic" panose="020B0502020202020204" pitchFamily="34" charset="0"/>
            </a:endParaRPr>
          </a:p>
          <a:p>
            <a:pPr marL="1809660" indent="-950071">
              <a:lnSpc>
                <a:spcPct val="114000"/>
              </a:lnSpc>
              <a:spcBef>
                <a:spcPts val="0"/>
              </a:spcBef>
              <a:buNone/>
            </a:pPr>
            <a:r>
              <a:rPr lang="en-US" sz="2000" dirty="0">
                <a:solidFill>
                  <a:srgbClr val="54585A"/>
                </a:solidFill>
                <a:latin typeface="Century Gothic" panose="020B0502020202020204" pitchFamily="34" charset="0"/>
              </a:rPr>
              <a:t>1.888.847.7902</a:t>
            </a:r>
          </a:p>
          <a:p>
            <a:pPr marL="1809750" lvl="0" indent="-950119">
              <a:lnSpc>
                <a:spcPct val="114000"/>
              </a:lnSpc>
              <a:spcBef>
                <a:spcPts val="0"/>
              </a:spcBef>
              <a:buNone/>
            </a:pPr>
            <a:r>
              <a:rPr lang="en-US" sz="2000" b="1" dirty="0">
                <a:solidFill>
                  <a:srgbClr val="008F47"/>
                </a:solidFill>
                <a:latin typeface="Century Gothic" panose="020B0502020202020204" pitchFamily="34" charset="0"/>
              </a:rPr>
              <a:t>Self-Funded Customer Service</a:t>
            </a:r>
            <a:endParaRPr lang="en-US" sz="2000" dirty="0">
              <a:solidFill>
                <a:srgbClr val="54585A"/>
              </a:solidFill>
              <a:latin typeface="Century Gothic" panose="020B0502020202020204" pitchFamily="34" charset="0"/>
            </a:endParaRPr>
          </a:p>
          <a:p>
            <a:pPr marL="1809750" lvl="0" indent="-950119">
              <a:lnSpc>
                <a:spcPct val="114000"/>
              </a:lnSpc>
              <a:spcBef>
                <a:spcPts val="0"/>
              </a:spcBef>
              <a:buNone/>
            </a:pPr>
            <a:r>
              <a:rPr lang="en-US" sz="2000" dirty="0">
                <a:solidFill>
                  <a:srgbClr val="54585A"/>
                </a:solidFill>
                <a:latin typeface="Century Gothic" panose="020B0502020202020204" pitchFamily="34" charset="0"/>
              </a:rPr>
              <a:t>1.888.816.3096</a:t>
            </a:r>
          </a:p>
          <a:p>
            <a:pPr marL="859588" indent="0">
              <a:lnSpc>
                <a:spcPct val="114000"/>
              </a:lnSpc>
              <a:spcBef>
                <a:spcPts val="0"/>
              </a:spcBef>
              <a:spcAft>
                <a:spcPts val="1800"/>
              </a:spcAft>
              <a:buNone/>
            </a:pPr>
            <a:endParaRPr lang="en-US" sz="1400" dirty="0">
              <a:solidFill>
                <a:srgbClr val="54585A"/>
              </a:solidFill>
              <a:latin typeface="Century Gothic" panose="020B0502020202020204" pitchFamily="34" charset="0"/>
            </a:endParaRPr>
          </a:p>
          <a:p>
            <a:pPr marL="859588" indent="0">
              <a:lnSpc>
                <a:spcPct val="114000"/>
              </a:lnSpc>
              <a:spcBef>
                <a:spcPts val="0"/>
              </a:spcBef>
              <a:spcAft>
                <a:spcPts val="1800"/>
              </a:spcAft>
              <a:buNone/>
            </a:pPr>
            <a:r>
              <a:rPr lang="en-US" sz="2000" dirty="0">
                <a:solidFill>
                  <a:srgbClr val="54585A"/>
                </a:solidFill>
                <a:latin typeface="Century Gothic" panose="020B0502020202020204" pitchFamily="34" charset="0"/>
              </a:rPr>
              <a:t>1110 Main Street</a:t>
            </a:r>
            <a:br>
              <a:rPr lang="en-US" sz="2000" dirty="0">
                <a:solidFill>
                  <a:srgbClr val="54585A"/>
                </a:solidFill>
                <a:latin typeface="Century Gothic" panose="020B0502020202020204" pitchFamily="34" charset="0"/>
              </a:rPr>
            </a:br>
            <a:r>
              <a:rPr lang="en-US" sz="2000" dirty="0">
                <a:solidFill>
                  <a:srgbClr val="54585A"/>
                </a:solidFill>
                <a:latin typeface="Century Gothic" panose="020B0502020202020204" pitchFamily="34" charset="0"/>
              </a:rPr>
              <a:t>Wheeling, WV 26003-2704</a:t>
            </a:r>
          </a:p>
        </p:txBody>
      </p:sp>
      <p:sp>
        <p:nvSpPr>
          <p:cNvPr id="23" name="Rectangle 22">
            <a:extLst>
              <a:ext uri="{FF2B5EF4-FFF2-40B4-BE49-F238E27FC236}">
                <a16:creationId xmlns="" xmlns:a16="http://schemas.microsoft.com/office/drawing/2014/main" id="{C1B01273-E1F7-3845-A22C-3194757A3C4E}"/>
              </a:ext>
            </a:extLst>
          </p:cNvPr>
          <p:cNvSpPr/>
          <p:nvPr/>
        </p:nvSpPr>
        <p:spPr>
          <a:xfrm>
            <a:off x="1926335" y="1170433"/>
            <a:ext cx="8357616" cy="4782299"/>
          </a:xfrm>
          <a:prstGeom prst="rect">
            <a:avLst/>
          </a:prstGeom>
        </p:spPr>
        <p:txBody>
          <a:bodyPr wrap="square" lIns="0" tIns="0" rIns="0" bIns="0" numCol="1" spcCol="457200">
            <a:noAutofit/>
          </a:bodyPr>
          <a:lstStyle/>
          <a:p>
            <a:pPr marL="9525" algn="ctr"/>
            <a:endParaRPr lang="en-US" sz="2000" b="1" i="1" dirty="0">
              <a:solidFill>
                <a:srgbClr val="008F47"/>
              </a:solidFill>
              <a:latin typeface="Century Gothic" charset="0"/>
              <a:ea typeface="Century Gothic" charset="0"/>
              <a:cs typeface="Century Gothic" charset="0"/>
            </a:endParaRPr>
          </a:p>
          <a:p>
            <a:pPr marL="9525" algn="ctr"/>
            <a:endParaRPr lang="en-US" sz="2000" dirty="0">
              <a:solidFill>
                <a:srgbClr val="54585A"/>
              </a:solidFill>
              <a:latin typeface="Century Gothic" charset="0"/>
              <a:ea typeface="Century Gothic" charset="0"/>
              <a:cs typeface="Century Gothic" charset="0"/>
            </a:endParaRPr>
          </a:p>
          <a:p>
            <a:pPr marL="179380" indent="-169854" algn="ctr">
              <a:lnSpc>
                <a:spcPct val="114000"/>
              </a:lnSpc>
              <a:spcAft>
                <a:spcPts val="900"/>
              </a:spcAft>
              <a:buFont typeface="Arial" panose="020B0604020202020204" pitchFamily="34" charset="0"/>
              <a:buChar char="•"/>
            </a:pPr>
            <a:endParaRPr lang="en-US" sz="2000" dirty="0"/>
          </a:p>
        </p:txBody>
      </p:sp>
      <p:pic>
        <p:nvPicPr>
          <p:cNvPr id="9" name="Picture 8">
            <a:extLst>
              <a:ext uri="{FF2B5EF4-FFF2-40B4-BE49-F238E27FC236}">
                <a16:creationId xmlns="" xmlns:a16="http://schemas.microsoft.com/office/drawing/2014/main" id="{416D584F-83E0-5D4E-8567-F79852BAA848}"/>
              </a:ext>
            </a:extLst>
          </p:cNvPr>
          <p:cNvPicPr>
            <a:picLocks noChangeAspect="1"/>
          </p:cNvPicPr>
          <p:nvPr/>
        </p:nvPicPr>
        <p:blipFill>
          <a:blip r:embed="rId2"/>
          <a:stretch>
            <a:fillRect/>
          </a:stretch>
        </p:blipFill>
        <p:spPr>
          <a:xfrm>
            <a:off x="3203818" y="2897314"/>
            <a:ext cx="685800" cy="685800"/>
          </a:xfrm>
          <a:prstGeom prst="rect">
            <a:avLst/>
          </a:prstGeom>
        </p:spPr>
      </p:pic>
      <p:pic>
        <p:nvPicPr>
          <p:cNvPr id="10" name="Picture 9">
            <a:extLst>
              <a:ext uri="{FF2B5EF4-FFF2-40B4-BE49-F238E27FC236}">
                <a16:creationId xmlns="" xmlns:a16="http://schemas.microsoft.com/office/drawing/2014/main" id="{C30DCF9B-93D8-A14F-BFD1-FA174DDF8C3B}"/>
              </a:ext>
            </a:extLst>
          </p:cNvPr>
          <p:cNvPicPr>
            <a:picLocks noChangeAspect="1"/>
          </p:cNvPicPr>
          <p:nvPr/>
        </p:nvPicPr>
        <p:blipFill>
          <a:blip r:embed="rId3"/>
          <a:stretch>
            <a:fillRect/>
          </a:stretch>
        </p:blipFill>
        <p:spPr>
          <a:xfrm>
            <a:off x="3385271" y="5034029"/>
            <a:ext cx="685800" cy="685800"/>
          </a:xfrm>
          <a:prstGeom prst="rect">
            <a:avLst/>
          </a:prstGeom>
        </p:spPr>
      </p:pic>
      <p:sp>
        <p:nvSpPr>
          <p:cNvPr id="13" name="Content Placeholder 2">
            <a:extLst>
              <a:ext uri="{FF2B5EF4-FFF2-40B4-BE49-F238E27FC236}">
                <a16:creationId xmlns="" xmlns:a16="http://schemas.microsoft.com/office/drawing/2014/main" id="{F13E8AE0-BA9D-9448-8D06-92B54F9EA040}"/>
              </a:ext>
            </a:extLst>
          </p:cNvPr>
          <p:cNvSpPr txBox="1">
            <a:spLocks/>
          </p:cNvSpPr>
          <p:nvPr/>
        </p:nvSpPr>
        <p:spPr>
          <a:xfrm>
            <a:off x="3708165" y="1802799"/>
            <a:ext cx="4514347" cy="370046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spcAft>
                <a:spcPts val="451"/>
              </a:spcAft>
              <a:buNone/>
            </a:pPr>
            <a:endParaRPr lang="en-US" sz="2000" dirty="0">
              <a:solidFill>
                <a:srgbClr val="54585A"/>
              </a:solidFill>
              <a:latin typeface="Century Gothic" panose="020B0502020202020204" pitchFamily="34" charset="0"/>
            </a:endParaRPr>
          </a:p>
        </p:txBody>
      </p:sp>
      <p:sp>
        <p:nvSpPr>
          <p:cNvPr id="12" name="Rectangle 11">
            <a:extLst>
              <a:ext uri="{FF2B5EF4-FFF2-40B4-BE49-F238E27FC236}">
                <a16:creationId xmlns="" xmlns:a16="http://schemas.microsoft.com/office/drawing/2014/main" id="{AA04F731-8C5B-4942-B9CA-5EDBEA66F29F}"/>
              </a:ext>
            </a:extLst>
          </p:cNvPr>
          <p:cNvSpPr/>
          <p:nvPr/>
        </p:nvSpPr>
        <p:spPr>
          <a:xfrm>
            <a:off x="402336" y="274320"/>
            <a:ext cx="9564624" cy="492443"/>
          </a:xfrm>
          <a:prstGeom prst="rect">
            <a:avLst/>
          </a:prstGeom>
        </p:spPr>
        <p:txBody>
          <a:bodyPr wrap="square" lIns="0" tIns="0" rIns="0" bIns="0">
            <a:spAutoFit/>
          </a:bodyPr>
          <a:lstStyle/>
          <a:p>
            <a:r>
              <a:rPr lang="en-US" sz="3200" dirty="0">
                <a:solidFill>
                  <a:srgbClr val="82BE43"/>
                </a:solidFill>
                <a:latin typeface="Century Gothic"/>
                <a:cs typeface="Century Gothic"/>
              </a:rPr>
              <a:t>Contact</a:t>
            </a:r>
          </a:p>
        </p:txBody>
      </p:sp>
      <p:cxnSp>
        <p:nvCxnSpPr>
          <p:cNvPr id="14" name="Straight Connector 13">
            <a:extLst>
              <a:ext uri="{FF2B5EF4-FFF2-40B4-BE49-F238E27FC236}">
                <a16:creationId xmlns="" xmlns:a16="http://schemas.microsoft.com/office/drawing/2014/main" id="{B86DA703-4195-CD4A-BD47-82097812115A}"/>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D7C9A374-520F-3A44-BA04-D93DF9C4E556}"/>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9E9F9FFC-5C9A-6241-AD05-36BE767A17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
        <p:nvSpPr>
          <p:cNvPr id="3" name="Slide Number Placeholder 2">
            <a:extLst>
              <a:ext uri="{FF2B5EF4-FFF2-40B4-BE49-F238E27FC236}">
                <a16:creationId xmlns="" xmlns:a16="http://schemas.microsoft.com/office/drawing/2014/main" id="{87A574D4-635C-9645-B342-ECE92A83616B}"/>
              </a:ext>
            </a:extLst>
          </p:cNvPr>
          <p:cNvSpPr>
            <a:spLocks noGrp="1"/>
          </p:cNvSpPr>
          <p:nvPr>
            <p:ph type="sldNum" sz="quarter" idx="12"/>
          </p:nvPr>
        </p:nvSpPr>
        <p:spPr/>
        <p:txBody>
          <a:bodyPr/>
          <a:lstStyle/>
          <a:p>
            <a:fld id="{E7CACC7C-73F8-3041-9AF3-405B3B72D595}" type="slidenum">
              <a:rPr lang="en-US" smtClean="0"/>
              <a:t>86</a:t>
            </a:fld>
            <a:endParaRPr lang="en-US"/>
          </a:p>
        </p:txBody>
      </p:sp>
    </p:spTree>
    <p:extLst>
      <p:ext uri="{BB962C8B-B14F-4D97-AF65-F5344CB8AC3E}">
        <p14:creationId xmlns:p14="http://schemas.microsoft.com/office/powerpoint/2010/main" val="23636426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A2487FF1-FFF2-EE43-933E-65CE2ABEEFA7}"/>
              </a:ext>
            </a:extLst>
          </p:cNvPr>
          <p:cNvSpPr txBox="1"/>
          <p:nvPr/>
        </p:nvSpPr>
        <p:spPr>
          <a:xfrm>
            <a:off x="402336" y="274320"/>
            <a:ext cx="5214569" cy="492443"/>
          </a:xfrm>
          <a:prstGeom prst="rect">
            <a:avLst/>
          </a:prstGeom>
          <a:noFill/>
        </p:spPr>
        <p:txBody>
          <a:bodyPr wrap="none" lIns="0" tIns="0" rIns="0" bIns="0" rtlCol="0">
            <a:spAutoFit/>
          </a:bodyPr>
          <a:lstStyle/>
          <a:p>
            <a:r>
              <a:rPr lang="en-US" sz="3200" dirty="0">
                <a:solidFill>
                  <a:srgbClr val="77BC1F"/>
                </a:solidFill>
                <a:latin typeface="Century Gothic"/>
                <a:cs typeface="Century Gothic"/>
              </a:rPr>
              <a:t>Medicaid Copays Waived</a:t>
            </a:r>
          </a:p>
        </p:txBody>
      </p:sp>
      <p:sp>
        <p:nvSpPr>
          <p:cNvPr id="13" name="Rectangle 12">
            <a:extLst>
              <a:ext uri="{FF2B5EF4-FFF2-40B4-BE49-F238E27FC236}">
                <a16:creationId xmlns="" xmlns:a16="http://schemas.microsoft.com/office/drawing/2014/main" id="{C94233D7-862D-684A-8E9F-702DFDEA164B}"/>
              </a:ext>
            </a:extLst>
          </p:cNvPr>
          <p:cNvSpPr/>
          <p:nvPr/>
        </p:nvSpPr>
        <p:spPr>
          <a:xfrm>
            <a:off x="402336" y="1170431"/>
            <a:ext cx="11393424" cy="4782310"/>
          </a:xfrm>
          <a:prstGeom prst="rect">
            <a:avLst/>
          </a:prstGeom>
        </p:spPr>
        <p:txBody>
          <a:bodyPr wrap="square" lIns="0" tIns="0" rIns="0" bIns="0" numCol="1" spcCol="457200">
            <a:noAutofit/>
          </a:bodyPr>
          <a:lstStyle/>
          <a:p>
            <a:pPr>
              <a:lnSpc>
                <a:spcPct val="114000"/>
              </a:lnSpc>
              <a:spcAft>
                <a:spcPts val="800"/>
              </a:spcAft>
            </a:pPr>
            <a:r>
              <a:rPr lang="en-US" sz="2000" b="1" i="1" dirty="0">
                <a:solidFill>
                  <a:srgbClr val="009944"/>
                </a:solidFill>
                <a:latin typeface="Century Gothic" charset="0"/>
                <a:ea typeface="Century Gothic" charset="0"/>
                <a:cs typeface="Century Gothic" charset="0"/>
              </a:rPr>
              <a:t>THP is following BMS’ guidelines and is waiving ALL copays for WV Medicaid members during the COVID-19 crisis </a:t>
            </a:r>
            <a:r>
              <a:rPr lang="en-US" sz="2000" b="1" i="1" dirty="0" smtClean="0">
                <a:solidFill>
                  <a:srgbClr val="009944"/>
                </a:solidFill>
                <a:latin typeface="Century Gothic" charset="0"/>
                <a:ea typeface="Century Gothic" charset="0"/>
                <a:cs typeface="Century Gothic" charset="0"/>
              </a:rPr>
              <a:t>for dates of service from </a:t>
            </a:r>
            <a:r>
              <a:rPr lang="en-US" sz="2000" b="1" i="1" dirty="0">
                <a:solidFill>
                  <a:srgbClr val="009944"/>
                </a:solidFill>
                <a:latin typeface="Century Gothic" charset="0"/>
                <a:ea typeface="Century Gothic" charset="0"/>
                <a:cs typeface="Century Gothic" charset="0"/>
              </a:rPr>
              <a:t>April 1, 2020 </a:t>
            </a:r>
            <a:r>
              <a:rPr lang="en-US" sz="2000" b="1" i="1" dirty="0" smtClean="0">
                <a:solidFill>
                  <a:srgbClr val="009944"/>
                </a:solidFill>
                <a:latin typeface="Century Gothic" charset="0"/>
                <a:ea typeface="Century Gothic" charset="0"/>
                <a:cs typeface="Century Gothic" charset="0"/>
              </a:rPr>
              <a:t>to May 31, 2020. </a:t>
            </a:r>
            <a:endParaRPr lang="en-US" sz="2000" b="1" i="1" dirty="0">
              <a:solidFill>
                <a:srgbClr val="009944"/>
              </a:solidFill>
              <a:latin typeface="Century Gothic" charset="0"/>
              <a:ea typeface="Century Gothic" charset="0"/>
              <a:cs typeface="Century Gothic" charset="0"/>
            </a:endParaRPr>
          </a:p>
          <a:p>
            <a:pPr>
              <a:lnSpc>
                <a:spcPct val="114000"/>
              </a:lnSpc>
              <a:spcAft>
                <a:spcPts val="800"/>
              </a:spcAft>
            </a:pPr>
            <a:r>
              <a:rPr lang="en-US" sz="2000" i="1" dirty="0">
                <a:solidFill>
                  <a:srgbClr val="53575A"/>
                </a:solidFill>
                <a:latin typeface="Century Gothic" charset="0"/>
                <a:ea typeface="Century Gothic" charset="0"/>
                <a:cs typeface="Century Gothic" charset="0"/>
              </a:rPr>
              <a:t>Telehealth services are not limited to the treatment and diagnosis of COVID-19. </a:t>
            </a:r>
          </a:p>
          <a:p>
            <a:pPr>
              <a:lnSpc>
                <a:spcPct val="114000"/>
              </a:lnSpc>
              <a:spcAft>
                <a:spcPts val="800"/>
              </a:spcAft>
            </a:pPr>
            <a:endParaRPr lang="en-US" sz="2000" b="1" i="1" dirty="0">
              <a:solidFill>
                <a:srgbClr val="009944"/>
              </a:solidFill>
              <a:latin typeface="Century Gothic" charset="0"/>
              <a:ea typeface="Century Gothic" charset="0"/>
              <a:cs typeface="Century Gothic" charset="0"/>
            </a:endParaRPr>
          </a:p>
          <a:p>
            <a:pPr>
              <a:lnSpc>
                <a:spcPct val="114000"/>
              </a:lnSpc>
              <a:spcAft>
                <a:spcPts val="800"/>
              </a:spcAft>
            </a:pPr>
            <a:endParaRPr lang="en-US" sz="2000" b="1" i="1" dirty="0">
              <a:solidFill>
                <a:srgbClr val="009944"/>
              </a:solidFill>
              <a:latin typeface="Century Gothic" charset="0"/>
              <a:ea typeface="Century Gothic" charset="0"/>
              <a:cs typeface="Century Gothic" charset="0"/>
            </a:endParaRPr>
          </a:p>
        </p:txBody>
      </p:sp>
      <p:pic>
        <p:nvPicPr>
          <p:cNvPr id="14" name="Picture 13">
            <a:extLst>
              <a:ext uri="{FF2B5EF4-FFF2-40B4-BE49-F238E27FC236}">
                <a16:creationId xmlns="" xmlns:a16="http://schemas.microsoft.com/office/drawing/2014/main" id="{A470D384-794D-F042-B7E9-8299264451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19" name="Straight Connector 18">
            <a:extLst>
              <a:ext uri="{FF2B5EF4-FFF2-40B4-BE49-F238E27FC236}">
                <a16:creationId xmlns="" xmlns:a16="http://schemas.microsoft.com/office/drawing/2014/main" id="{8C62A441-14B3-3B44-A9F2-6086BF9DF1DF}"/>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0F89CDF4-E8C6-3E4D-8082-94B7EB7DF0C2}"/>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 xmlns:a16="http://schemas.microsoft.com/office/drawing/2014/main" id="{6157749A-9F5D-AF40-9DC1-A25636A85AC2}"/>
              </a:ext>
            </a:extLst>
          </p:cNvPr>
          <p:cNvSpPr>
            <a:spLocks noGrp="1"/>
          </p:cNvSpPr>
          <p:nvPr>
            <p:ph type="sldNum" sz="quarter" idx="12"/>
          </p:nvPr>
        </p:nvSpPr>
        <p:spPr/>
        <p:txBody>
          <a:bodyPr/>
          <a:lstStyle/>
          <a:p>
            <a:fld id="{E7CACC7C-73F8-3041-9AF3-405B3B72D595}" type="slidenum">
              <a:rPr lang="en-US" smtClean="0"/>
              <a:t>9</a:t>
            </a:fld>
            <a:endParaRPr lang="en-US"/>
          </a:p>
        </p:txBody>
      </p:sp>
    </p:spTree>
    <p:extLst>
      <p:ext uri="{BB962C8B-B14F-4D97-AF65-F5344CB8AC3E}">
        <p14:creationId xmlns:p14="http://schemas.microsoft.com/office/powerpoint/2010/main" val="329292184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9435</TotalTime>
  <Words>7264</Words>
  <Application>Microsoft Office PowerPoint</Application>
  <PresentationFormat>Widescreen</PresentationFormat>
  <Paragraphs>967</Paragraphs>
  <Slides>86</Slides>
  <Notes>71</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86</vt:i4>
      </vt:variant>
    </vt:vector>
  </HeadingPairs>
  <TitlesOfParts>
    <vt:vector size="110" baseType="lpstr">
      <vt:lpstr>ＭＳ Ｐゴシック</vt:lpstr>
      <vt:lpstr>Arial</vt:lpstr>
      <vt:lpstr>Calibri</vt:lpstr>
      <vt:lpstr>Calibri Light</vt:lpstr>
      <vt:lpstr>Century Gothic</vt:lpstr>
      <vt:lpstr>Times New Roman</vt:lpstr>
      <vt:lpstr>Wingdings</vt:lpstr>
      <vt:lpstr>ヒラギノ角ゴ Pro W3</vt:lpstr>
      <vt:lpstr>Office Theme</vt:lpstr>
      <vt:lpstr>15_Office Theme</vt:lpstr>
      <vt:lpstr>1_Office Theme</vt:lpstr>
      <vt:lpstr>2_Office Theme</vt:lpstr>
      <vt:lpstr>3_Office Theme</vt:lpstr>
      <vt:lpstr>4_Office Theme</vt:lpstr>
      <vt:lpstr>5_Office Theme</vt:lpstr>
      <vt:lpstr>7_Office Theme</vt:lpstr>
      <vt:lpstr>8_Office Theme</vt:lpstr>
      <vt:lpstr>16_Office Theme</vt:lpstr>
      <vt:lpstr>9_Office Theme</vt:lpstr>
      <vt:lpstr>10_Office Theme</vt:lpstr>
      <vt:lpstr>11_Office Theme</vt:lpstr>
      <vt:lpstr>12_Office Theme</vt:lpstr>
      <vt:lpstr>14_Office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Steffey</dc:creator>
  <cp:lastModifiedBy>Carrie Shade</cp:lastModifiedBy>
  <cp:revision>275</cp:revision>
  <dcterms:created xsi:type="dcterms:W3CDTF">2020-02-25T17:42:30Z</dcterms:created>
  <dcterms:modified xsi:type="dcterms:W3CDTF">2021-01-05T20:00:48Z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