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583" r:id="rId2"/>
    <p:sldId id="606" r:id="rId3"/>
    <p:sldId id="338" r:id="rId4"/>
    <p:sldId id="608" r:id="rId5"/>
    <p:sldId id="648" r:id="rId6"/>
    <p:sldId id="669" r:id="rId7"/>
    <p:sldId id="609" r:id="rId8"/>
    <p:sldId id="656" r:id="rId9"/>
    <p:sldId id="649" r:id="rId10"/>
    <p:sldId id="650" r:id="rId11"/>
    <p:sldId id="659" r:id="rId12"/>
    <p:sldId id="651" r:id="rId13"/>
    <p:sldId id="660" r:id="rId14"/>
    <p:sldId id="672" r:id="rId15"/>
    <p:sldId id="673" r:id="rId16"/>
    <p:sldId id="662" r:id="rId17"/>
    <p:sldId id="661" r:id="rId18"/>
    <p:sldId id="674" r:id="rId19"/>
    <p:sldId id="679" r:id="rId20"/>
    <p:sldId id="678" r:id="rId21"/>
    <p:sldId id="667" r:id="rId22"/>
    <p:sldId id="668" r:id="rId23"/>
    <p:sldId id="663" r:id="rId24"/>
    <p:sldId id="351" r:id="rId25"/>
    <p:sldId id="653" r:id="rId26"/>
    <p:sldId id="610" r:id="rId27"/>
    <p:sldId id="655" r:id="rId28"/>
    <p:sldId id="675" r:id="rId29"/>
    <p:sldId id="676" r:id="rId30"/>
    <p:sldId id="677" r:id="rId31"/>
    <p:sldId id="680" r:id="rId32"/>
    <p:sldId id="614" r:id="rId33"/>
    <p:sldId id="664" r:id="rId3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AB7BFE-46A5-4C58-AC62-0CC4BC79A3B7}">
          <p14:sldIdLst>
            <p14:sldId id="583"/>
            <p14:sldId id="606"/>
            <p14:sldId id="338"/>
            <p14:sldId id="608"/>
            <p14:sldId id="648"/>
            <p14:sldId id="669"/>
            <p14:sldId id="609"/>
            <p14:sldId id="656"/>
            <p14:sldId id="649"/>
            <p14:sldId id="650"/>
            <p14:sldId id="659"/>
            <p14:sldId id="651"/>
            <p14:sldId id="660"/>
            <p14:sldId id="672"/>
            <p14:sldId id="673"/>
            <p14:sldId id="662"/>
            <p14:sldId id="661"/>
            <p14:sldId id="674"/>
            <p14:sldId id="679"/>
            <p14:sldId id="678"/>
            <p14:sldId id="667"/>
            <p14:sldId id="668"/>
            <p14:sldId id="663"/>
            <p14:sldId id="351"/>
            <p14:sldId id="653"/>
            <p14:sldId id="610"/>
            <p14:sldId id="655"/>
            <p14:sldId id="675"/>
            <p14:sldId id="676"/>
            <p14:sldId id="677"/>
            <p14:sldId id="680"/>
            <p14:sldId id="614"/>
          </p14:sldIdLst>
        </p14:section>
        <p14:section name="Untitled Section" id="{3D777524-CB6C-4E27-94F1-86E5B389B73E}">
          <p14:sldIdLst>
            <p14:sldId id="6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Medley" initials="JM" lastIdx="6" clrIdx="0">
    <p:extLst>
      <p:ext uri="{19B8F6BF-5375-455C-9EA6-DF929625EA0E}">
        <p15:presenceInfo xmlns:p15="http://schemas.microsoft.com/office/powerpoint/2012/main" userId="S-1-5-21-1792624459-100489562-931750244-13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2BE43"/>
    <a:srgbClr val="008F47"/>
    <a:srgbClr val="FF9933"/>
    <a:srgbClr val="54585A"/>
    <a:srgbClr val="808180"/>
    <a:srgbClr val="DD5F13"/>
    <a:srgbClr val="00683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53" autoAdjust="0"/>
    <p:restoredTop sz="94663"/>
  </p:normalViewPr>
  <p:slideViewPr>
    <p:cSldViewPr snapToGrid="0">
      <p:cViewPr varScale="1">
        <p:scale>
          <a:sx n="113" d="100"/>
          <a:sy n="113" d="100"/>
        </p:scale>
        <p:origin x="276" y="114"/>
      </p:cViewPr>
      <p:guideLst/>
    </p:cSldViewPr>
  </p:slideViewPr>
  <p:notesTextViewPr>
    <p:cViewPr>
      <p:scale>
        <a:sx n="3" d="2"/>
        <a:sy n="3" d="2"/>
      </p:scale>
      <p:origin x="0" y="0"/>
    </p:cViewPr>
  </p:notesTextViewPr>
  <p:sorterViewPr>
    <p:cViewPr>
      <p:scale>
        <a:sx n="100" d="100"/>
        <a:sy n="100" d="100"/>
      </p:scale>
      <p:origin x="0" y="-4146"/>
    </p:cViewPr>
  </p:sorterViewPr>
  <p:notesViewPr>
    <p:cSldViewPr snapToGrid="0">
      <p:cViewPr varScale="1">
        <p:scale>
          <a:sx n="74" d="100"/>
          <a:sy n="74" d="100"/>
        </p:scale>
        <p:origin x="288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54532703-F16A-47BA-8119-322CD48D340B}" type="datetimeFigureOut">
              <a:rPr lang="en-US" smtClean="0"/>
              <a:t>1/5/2021</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43C77823-59FC-4D8C-AD46-68EA4416119F}" type="slidenum">
              <a:rPr lang="en-US" smtClean="0"/>
              <a:t>‹#›</a:t>
            </a:fld>
            <a:endParaRPr lang="en-US" dirty="0"/>
          </a:p>
        </p:txBody>
      </p:sp>
    </p:spTree>
    <p:extLst>
      <p:ext uri="{BB962C8B-B14F-4D97-AF65-F5344CB8AC3E}">
        <p14:creationId xmlns:p14="http://schemas.microsoft.com/office/powerpoint/2010/main" val="246960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E032D37-96C3-4E6F-B146-92035CD1040B}" type="datetimeFigureOut">
              <a:rPr lang="en-US" smtClean="0"/>
              <a:t>1/5/2021</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337C63F-E7C5-43E1-AC37-5B0D55DE97E8}" type="slidenum">
              <a:rPr lang="en-US" smtClean="0"/>
              <a:t>‹#›</a:t>
            </a:fld>
            <a:endParaRPr lang="en-US" dirty="0"/>
          </a:p>
        </p:txBody>
      </p:sp>
    </p:spTree>
    <p:extLst>
      <p:ext uri="{BB962C8B-B14F-4D97-AF65-F5344CB8AC3E}">
        <p14:creationId xmlns:p14="http://schemas.microsoft.com/office/powerpoint/2010/main" val="2780402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CCA8CF-33AF-BB40-B26F-AD3F7B5AE956}" type="slidenum">
              <a:rPr lang="en-US" smtClean="0"/>
              <a:t>1</a:t>
            </a:fld>
            <a:endParaRPr lang="en-US" dirty="0"/>
          </a:p>
        </p:txBody>
      </p:sp>
    </p:spTree>
    <p:extLst>
      <p:ext uri="{BB962C8B-B14F-4D97-AF65-F5344CB8AC3E}">
        <p14:creationId xmlns:p14="http://schemas.microsoft.com/office/powerpoint/2010/main" val="2998810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012512-9CF4-E44B-A987-92715690F062}" type="slidenum">
              <a:rPr lang="en-US" smtClean="0"/>
              <a:t>10</a:t>
            </a:fld>
            <a:endParaRPr lang="en-US" dirty="0"/>
          </a:p>
        </p:txBody>
      </p:sp>
    </p:spTree>
    <p:extLst>
      <p:ext uri="{BB962C8B-B14F-4D97-AF65-F5344CB8AC3E}">
        <p14:creationId xmlns:p14="http://schemas.microsoft.com/office/powerpoint/2010/main" val="241859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11</a:t>
            </a:fld>
            <a:endParaRPr lang="en-US" dirty="0"/>
          </a:p>
        </p:txBody>
      </p:sp>
    </p:spTree>
    <p:extLst>
      <p:ext uri="{BB962C8B-B14F-4D97-AF65-F5344CB8AC3E}">
        <p14:creationId xmlns:p14="http://schemas.microsoft.com/office/powerpoint/2010/main" val="132463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012512-9CF4-E44B-A987-92715690F062}" type="slidenum">
              <a:rPr lang="en-US" smtClean="0"/>
              <a:t>12</a:t>
            </a:fld>
            <a:endParaRPr lang="en-US" dirty="0"/>
          </a:p>
        </p:txBody>
      </p:sp>
    </p:spTree>
    <p:extLst>
      <p:ext uri="{BB962C8B-B14F-4D97-AF65-F5344CB8AC3E}">
        <p14:creationId xmlns:p14="http://schemas.microsoft.com/office/powerpoint/2010/main" val="923440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13</a:t>
            </a:fld>
            <a:endParaRPr lang="en-US" dirty="0"/>
          </a:p>
        </p:txBody>
      </p:sp>
    </p:spTree>
    <p:extLst>
      <p:ext uri="{BB962C8B-B14F-4D97-AF65-F5344CB8AC3E}">
        <p14:creationId xmlns:p14="http://schemas.microsoft.com/office/powerpoint/2010/main" val="994118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012512-9CF4-E44B-A987-92715690F062}" type="slidenum">
              <a:rPr lang="en-US" smtClean="0"/>
              <a:t>14</a:t>
            </a:fld>
            <a:endParaRPr lang="en-US" dirty="0"/>
          </a:p>
        </p:txBody>
      </p:sp>
    </p:spTree>
    <p:extLst>
      <p:ext uri="{BB962C8B-B14F-4D97-AF65-F5344CB8AC3E}">
        <p14:creationId xmlns:p14="http://schemas.microsoft.com/office/powerpoint/2010/main" val="1312422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012512-9CF4-E44B-A987-92715690F062}" type="slidenum">
              <a:rPr lang="en-US" smtClean="0"/>
              <a:t>15</a:t>
            </a:fld>
            <a:endParaRPr lang="en-US" dirty="0"/>
          </a:p>
        </p:txBody>
      </p:sp>
    </p:spTree>
    <p:extLst>
      <p:ext uri="{BB962C8B-B14F-4D97-AF65-F5344CB8AC3E}">
        <p14:creationId xmlns:p14="http://schemas.microsoft.com/office/powerpoint/2010/main" val="2251417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012512-9CF4-E44B-A987-92715690F062}" type="slidenum">
              <a:rPr lang="en-US" smtClean="0"/>
              <a:t>16</a:t>
            </a:fld>
            <a:endParaRPr lang="en-US" dirty="0"/>
          </a:p>
        </p:txBody>
      </p:sp>
    </p:spTree>
    <p:extLst>
      <p:ext uri="{BB962C8B-B14F-4D97-AF65-F5344CB8AC3E}">
        <p14:creationId xmlns:p14="http://schemas.microsoft.com/office/powerpoint/2010/main" val="2334798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012512-9CF4-E44B-A987-92715690F062}" type="slidenum">
              <a:rPr lang="en-US" smtClean="0"/>
              <a:t>17</a:t>
            </a:fld>
            <a:endParaRPr lang="en-US" dirty="0"/>
          </a:p>
        </p:txBody>
      </p:sp>
    </p:spTree>
    <p:extLst>
      <p:ext uri="{BB962C8B-B14F-4D97-AF65-F5344CB8AC3E}">
        <p14:creationId xmlns:p14="http://schemas.microsoft.com/office/powerpoint/2010/main" val="1006741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012512-9CF4-E44B-A987-92715690F062}" type="slidenum">
              <a:rPr lang="en-US" smtClean="0"/>
              <a:t>18</a:t>
            </a:fld>
            <a:endParaRPr lang="en-US" dirty="0"/>
          </a:p>
        </p:txBody>
      </p:sp>
    </p:spTree>
    <p:extLst>
      <p:ext uri="{BB962C8B-B14F-4D97-AF65-F5344CB8AC3E}">
        <p14:creationId xmlns:p14="http://schemas.microsoft.com/office/powerpoint/2010/main" val="3628129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012512-9CF4-E44B-A987-92715690F062}" type="slidenum">
              <a:rPr lang="en-US" smtClean="0"/>
              <a:t>19</a:t>
            </a:fld>
            <a:endParaRPr lang="en-US" dirty="0"/>
          </a:p>
        </p:txBody>
      </p:sp>
    </p:spTree>
    <p:extLst>
      <p:ext uri="{BB962C8B-B14F-4D97-AF65-F5344CB8AC3E}">
        <p14:creationId xmlns:p14="http://schemas.microsoft.com/office/powerpoint/2010/main" val="213169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2</a:t>
            </a:fld>
            <a:endParaRPr lang="en-US" dirty="0"/>
          </a:p>
        </p:txBody>
      </p:sp>
    </p:spTree>
    <p:extLst>
      <p:ext uri="{BB962C8B-B14F-4D97-AF65-F5344CB8AC3E}">
        <p14:creationId xmlns:p14="http://schemas.microsoft.com/office/powerpoint/2010/main" val="4290819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20</a:t>
            </a:fld>
            <a:endParaRPr lang="en-US" dirty="0"/>
          </a:p>
        </p:txBody>
      </p:sp>
    </p:spTree>
    <p:extLst>
      <p:ext uri="{BB962C8B-B14F-4D97-AF65-F5344CB8AC3E}">
        <p14:creationId xmlns:p14="http://schemas.microsoft.com/office/powerpoint/2010/main" val="1352277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012512-9CF4-E44B-A987-92715690F062}" type="slidenum">
              <a:rPr lang="en-US" smtClean="0"/>
              <a:t>21</a:t>
            </a:fld>
            <a:endParaRPr lang="en-US" dirty="0"/>
          </a:p>
        </p:txBody>
      </p:sp>
    </p:spTree>
    <p:extLst>
      <p:ext uri="{BB962C8B-B14F-4D97-AF65-F5344CB8AC3E}">
        <p14:creationId xmlns:p14="http://schemas.microsoft.com/office/powerpoint/2010/main" val="1988345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012512-9CF4-E44B-A987-92715690F062}" type="slidenum">
              <a:rPr lang="en-US" smtClean="0"/>
              <a:t>22</a:t>
            </a:fld>
            <a:endParaRPr lang="en-US" dirty="0"/>
          </a:p>
        </p:txBody>
      </p:sp>
    </p:spTree>
    <p:extLst>
      <p:ext uri="{BB962C8B-B14F-4D97-AF65-F5344CB8AC3E}">
        <p14:creationId xmlns:p14="http://schemas.microsoft.com/office/powerpoint/2010/main" val="230383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23</a:t>
            </a:fld>
            <a:endParaRPr lang="en-US" dirty="0"/>
          </a:p>
        </p:txBody>
      </p:sp>
    </p:spTree>
    <p:extLst>
      <p:ext uri="{BB962C8B-B14F-4D97-AF65-F5344CB8AC3E}">
        <p14:creationId xmlns:p14="http://schemas.microsoft.com/office/powerpoint/2010/main" val="58608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24</a:t>
            </a:fld>
            <a:endParaRPr lang="en-US" dirty="0"/>
          </a:p>
        </p:txBody>
      </p:sp>
    </p:spTree>
    <p:extLst>
      <p:ext uri="{BB962C8B-B14F-4D97-AF65-F5344CB8AC3E}">
        <p14:creationId xmlns:p14="http://schemas.microsoft.com/office/powerpoint/2010/main" val="2108500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25</a:t>
            </a:fld>
            <a:endParaRPr lang="en-US" dirty="0"/>
          </a:p>
        </p:txBody>
      </p:sp>
    </p:spTree>
    <p:extLst>
      <p:ext uri="{BB962C8B-B14F-4D97-AF65-F5344CB8AC3E}">
        <p14:creationId xmlns:p14="http://schemas.microsoft.com/office/powerpoint/2010/main" val="824769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26</a:t>
            </a:fld>
            <a:endParaRPr lang="en-US" dirty="0"/>
          </a:p>
        </p:txBody>
      </p:sp>
    </p:spTree>
    <p:extLst>
      <p:ext uri="{BB962C8B-B14F-4D97-AF65-F5344CB8AC3E}">
        <p14:creationId xmlns:p14="http://schemas.microsoft.com/office/powerpoint/2010/main" val="4176352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27</a:t>
            </a:fld>
            <a:endParaRPr lang="en-US" dirty="0"/>
          </a:p>
        </p:txBody>
      </p:sp>
    </p:spTree>
    <p:extLst>
      <p:ext uri="{BB962C8B-B14F-4D97-AF65-F5344CB8AC3E}">
        <p14:creationId xmlns:p14="http://schemas.microsoft.com/office/powerpoint/2010/main" val="2626297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28</a:t>
            </a:fld>
            <a:endParaRPr lang="en-US" dirty="0"/>
          </a:p>
        </p:txBody>
      </p:sp>
    </p:spTree>
    <p:extLst>
      <p:ext uri="{BB962C8B-B14F-4D97-AF65-F5344CB8AC3E}">
        <p14:creationId xmlns:p14="http://schemas.microsoft.com/office/powerpoint/2010/main" val="2157482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29</a:t>
            </a:fld>
            <a:endParaRPr lang="en-US" dirty="0"/>
          </a:p>
        </p:txBody>
      </p:sp>
    </p:spTree>
    <p:extLst>
      <p:ext uri="{BB962C8B-B14F-4D97-AF65-F5344CB8AC3E}">
        <p14:creationId xmlns:p14="http://schemas.microsoft.com/office/powerpoint/2010/main" val="983340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3</a:t>
            </a:fld>
            <a:endParaRPr lang="en-US" dirty="0"/>
          </a:p>
        </p:txBody>
      </p:sp>
    </p:spTree>
    <p:extLst>
      <p:ext uri="{BB962C8B-B14F-4D97-AF65-F5344CB8AC3E}">
        <p14:creationId xmlns:p14="http://schemas.microsoft.com/office/powerpoint/2010/main" val="3344125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30</a:t>
            </a:fld>
            <a:endParaRPr lang="en-US" dirty="0"/>
          </a:p>
        </p:txBody>
      </p:sp>
    </p:spTree>
    <p:extLst>
      <p:ext uri="{BB962C8B-B14F-4D97-AF65-F5344CB8AC3E}">
        <p14:creationId xmlns:p14="http://schemas.microsoft.com/office/powerpoint/2010/main" val="3667505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31</a:t>
            </a:fld>
            <a:endParaRPr lang="en-US" dirty="0"/>
          </a:p>
        </p:txBody>
      </p:sp>
    </p:spTree>
    <p:extLst>
      <p:ext uri="{BB962C8B-B14F-4D97-AF65-F5344CB8AC3E}">
        <p14:creationId xmlns:p14="http://schemas.microsoft.com/office/powerpoint/2010/main" val="743583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12512-9CF4-E44B-A987-92715690F062}" type="slidenum">
              <a:rPr lang="en-US" smtClean="0"/>
              <a:t>32</a:t>
            </a:fld>
            <a:endParaRPr lang="en-US" dirty="0"/>
          </a:p>
        </p:txBody>
      </p:sp>
    </p:spTree>
    <p:extLst>
      <p:ext uri="{BB962C8B-B14F-4D97-AF65-F5344CB8AC3E}">
        <p14:creationId xmlns:p14="http://schemas.microsoft.com/office/powerpoint/2010/main" val="3416694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012512-9CF4-E44B-A987-92715690F062}" type="slidenum">
              <a:rPr lang="en-US" smtClean="0"/>
              <a:t>33</a:t>
            </a:fld>
            <a:endParaRPr lang="en-US" dirty="0"/>
          </a:p>
        </p:txBody>
      </p:sp>
    </p:spTree>
    <p:extLst>
      <p:ext uri="{BB962C8B-B14F-4D97-AF65-F5344CB8AC3E}">
        <p14:creationId xmlns:p14="http://schemas.microsoft.com/office/powerpoint/2010/main" val="198138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012512-9CF4-E44B-A987-92715690F062}" type="slidenum">
              <a:rPr lang="en-US" smtClean="0"/>
              <a:t>4</a:t>
            </a:fld>
            <a:endParaRPr lang="en-US" dirty="0"/>
          </a:p>
        </p:txBody>
      </p:sp>
    </p:spTree>
    <p:extLst>
      <p:ext uri="{BB962C8B-B14F-4D97-AF65-F5344CB8AC3E}">
        <p14:creationId xmlns:p14="http://schemas.microsoft.com/office/powerpoint/2010/main" val="80270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Company overview- who we are</a:t>
            </a:r>
          </a:p>
        </p:txBody>
      </p:sp>
      <p:sp>
        <p:nvSpPr>
          <p:cNvPr id="4" name="Slide Number Placeholder 3"/>
          <p:cNvSpPr>
            <a:spLocks noGrp="1"/>
          </p:cNvSpPr>
          <p:nvPr>
            <p:ph type="sldNum" sz="quarter" idx="10"/>
          </p:nvPr>
        </p:nvSpPr>
        <p:spPr/>
        <p:txBody>
          <a:bodyPr/>
          <a:lstStyle/>
          <a:p>
            <a:fld id="{89012512-9CF4-E44B-A987-92715690F062}" type="slidenum">
              <a:rPr lang="en-US" smtClean="0"/>
              <a:t>5</a:t>
            </a:fld>
            <a:endParaRPr lang="en-US" dirty="0"/>
          </a:p>
        </p:txBody>
      </p:sp>
    </p:spTree>
    <p:extLst>
      <p:ext uri="{BB962C8B-B14F-4D97-AF65-F5344CB8AC3E}">
        <p14:creationId xmlns:p14="http://schemas.microsoft.com/office/powerpoint/2010/main" val="1406751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012512-9CF4-E44B-A987-92715690F062}" type="slidenum">
              <a:rPr lang="en-US" smtClean="0"/>
              <a:t>6</a:t>
            </a:fld>
            <a:endParaRPr lang="en-US" dirty="0"/>
          </a:p>
        </p:txBody>
      </p:sp>
    </p:spTree>
    <p:extLst>
      <p:ext uri="{BB962C8B-B14F-4D97-AF65-F5344CB8AC3E}">
        <p14:creationId xmlns:p14="http://schemas.microsoft.com/office/powerpoint/2010/main" val="1408653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012512-9CF4-E44B-A987-92715690F062}" type="slidenum">
              <a:rPr lang="en-US" smtClean="0"/>
              <a:t>7</a:t>
            </a:fld>
            <a:endParaRPr lang="en-US" dirty="0"/>
          </a:p>
        </p:txBody>
      </p:sp>
    </p:spTree>
    <p:extLst>
      <p:ext uri="{BB962C8B-B14F-4D97-AF65-F5344CB8AC3E}">
        <p14:creationId xmlns:p14="http://schemas.microsoft.com/office/powerpoint/2010/main" val="1349872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012512-9CF4-E44B-A987-92715690F062}" type="slidenum">
              <a:rPr lang="en-US" smtClean="0"/>
              <a:t>8</a:t>
            </a:fld>
            <a:endParaRPr lang="en-US" dirty="0"/>
          </a:p>
        </p:txBody>
      </p:sp>
    </p:spTree>
    <p:extLst>
      <p:ext uri="{BB962C8B-B14F-4D97-AF65-F5344CB8AC3E}">
        <p14:creationId xmlns:p14="http://schemas.microsoft.com/office/powerpoint/2010/main" val="20225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9012512-9CF4-E44B-A987-92715690F062}" type="slidenum">
              <a:rPr lang="en-US" smtClean="0"/>
              <a:t>9</a:t>
            </a:fld>
            <a:endParaRPr lang="en-US" dirty="0"/>
          </a:p>
        </p:txBody>
      </p:sp>
    </p:spTree>
    <p:extLst>
      <p:ext uri="{BB962C8B-B14F-4D97-AF65-F5344CB8AC3E}">
        <p14:creationId xmlns:p14="http://schemas.microsoft.com/office/powerpoint/2010/main" val="429336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A4D9F0-8D42-407B-A5AE-720D422769E8}"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7C615-9825-414F-9380-801735FAA6CD}" type="slidenum">
              <a:rPr lang="en-US" smtClean="0"/>
              <a:t>‹#›</a:t>
            </a:fld>
            <a:endParaRPr lang="en-US" dirty="0"/>
          </a:p>
        </p:txBody>
      </p:sp>
    </p:spTree>
    <p:extLst>
      <p:ext uri="{BB962C8B-B14F-4D97-AF65-F5344CB8AC3E}">
        <p14:creationId xmlns:p14="http://schemas.microsoft.com/office/powerpoint/2010/main" val="366878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4D9F0-8D42-407B-A5AE-720D422769E8}"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7C615-9825-414F-9380-801735FAA6CD}" type="slidenum">
              <a:rPr lang="en-US" smtClean="0"/>
              <a:t>‹#›</a:t>
            </a:fld>
            <a:endParaRPr lang="en-US" dirty="0"/>
          </a:p>
        </p:txBody>
      </p:sp>
    </p:spTree>
    <p:extLst>
      <p:ext uri="{BB962C8B-B14F-4D97-AF65-F5344CB8AC3E}">
        <p14:creationId xmlns:p14="http://schemas.microsoft.com/office/powerpoint/2010/main" val="2714541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4D9F0-8D42-407B-A5AE-720D422769E8}"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7C615-9825-414F-9380-801735FAA6CD}" type="slidenum">
              <a:rPr lang="en-US" smtClean="0"/>
              <a:t>‹#›</a:t>
            </a:fld>
            <a:endParaRPr lang="en-US" dirty="0"/>
          </a:p>
        </p:txBody>
      </p:sp>
    </p:spTree>
    <p:extLst>
      <p:ext uri="{BB962C8B-B14F-4D97-AF65-F5344CB8AC3E}">
        <p14:creationId xmlns:p14="http://schemas.microsoft.com/office/powerpoint/2010/main" val="215643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4D9F0-8D42-407B-A5AE-720D422769E8}"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7C615-9825-414F-9380-801735FAA6CD}" type="slidenum">
              <a:rPr lang="en-US" smtClean="0"/>
              <a:t>‹#›</a:t>
            </a:fld>
            <a:endParaRPr lang="en-US" dirty="0"/>
          </a:p>
        </p:txBody>
      </p:sp>
    </p:spTree>
    <p:extLst>
      <p:ext uri="{BB962C8B-B14F-4D97-AF65-F5344CB8AC3E}">
        <p14:creationId xmlns:p14="http://schemas.microsoft.com/office/powerpoint/2010/main" val="154605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A4D9F0-8D42-407B-A5AE-720D422769E8}"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7C615-9825-414F-9380-801735FAA6CD}" type="slidenum">
              <a:rPr lang="en-US" smtClean="0"/>
              <a:t>‹#›</a:t>
            </a:fld>
            <a:endParaRPr lang="en-US" dirty="0"/>
          </a:p>
        </p:txBody>
      </p:sp>
    </p:spTree>
    <p:extLst>
      <p:ext uri="{BB962C8B-B14F-4D97-AF65-F5344CB8AC3E}">
        <p14:creationId xmlns:p14="http://schemas.microsoft.com/office/powerpoint/2010/main" val="234304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A4D9F0-8D42-407B-A5AE-720D422769E8}" type="datetimeFigureOut">
              <a:rPr lang="en-US" smtClean="0"/>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E7C615-9825-414F-9380-801735FAA6CD}" type="slidenum">
              <a:rPr lang="en-US" smtClean="0"/>
              <a:t>‹#›</a:t>
            </a:fld>
            <a:endParaRPr lang="en-US" dirty="0"/>
          </a:p>
        </p:txBody>
      </p:sp>
    </p:spTree>
    <p:extLst>
      <p:ext uri="{BB962C8B-B14F-4D97-AF65-F5344CB8AC3E}">
        <p14:creationId xmlns:p14="http://schemas.microsoft.com/office/powerpoint/2010/main" val="874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A4D9F0-8D42-407B-A5AE-720D422769E8}" type="datetimeFigureOut">
              <a:rPr lang="en-US" smtClean="0"/>
              <a:t>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E7C615-9825-414F-9380-801735FAA6CD}" type="slidenum">
              <a:rPr lang="en-US" smtClean="0"/>
              <a:t>‹#›</a:t>
            </a:fld>
            <a:endParaRPr lang="en-US" dirty="0"/>
          </a:p>
        </p:txBody>
      </p:sp>
    </p:spTree>
    <p:extLst>
      <p:ext uri="{BB962C8B-B14F-4D97-AF65-F5344CB8AC3E}">
        <p14:creationId xmlns:p14="http://schemas.microsoft.com/office/powerpoint/2010/main" val="380154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A4D9F0-8D42-407B-A5AE-720D422769E8}" type="datetimeFigureOut">
              <a:rPr lang="en-US" smtClean="0"/>
              <a:t>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E7C615-9825-414F-9380-801735FAA6CD}" type="slidenum">
              <a:rPr lang="en-US" smtClean="0"/>
              <a:t>‹#›</a:t>
            </a:fld>
            <a:endParaRPr lang="en-US" dirty="0"/>
          </a:p>
        </p:txBody>
      </p:sp>
    </p:spTree>
    <p:extLst>
      <p:ext uri="{BB962C8B-B14F-4D97-AF65-F5344CB8AC3E}">
        <p14:creationId xmlns:p14="http://schemas.microsoft.com/office/powerpoint/2010/main" val="272431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4D9F0-8D42-407B-A5AE-720D422769E8}" type="datetimeFigureOut">
              <a:rPr lang="en-US" smtClean="0"/>
              <a:t>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E7C615-9825-414F-9380-801735FAA6CD}" type="slidenum">
              <a:rPr lang="en-US" smtClean="0"/>
              <a:t>‹#›</a:t>
            </a:fld>
            <a:endParaRPr lang="en-US" dirty="0"/>
          </a:p>
        </p:txBody>
      </p:sp>
    </p:spTree>
    <p:extLst>
      <p:ext uri="{BB962C8B-B14F-4D97-AF65-F5344CB8AC3E}">
        <p14:creationId xmlns:p14="http://schemas.microsoft.com/office/powerpoint/2010/main" val="170857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A4D9F0-8D42-407B-A5AE-720D422769E8}" type="datetimeFigureOut">
              <a:rPr lang="en-US" smtClean="0"/>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E7C615-9825-414F-9380-801735FAA6CD}" type="slidenum">
              <a:rPr lang="en-US" smtClean="0"/>
              <a:t>‹#›</a:t>
            </a:fld>
            <a:endParaRPr lang="en-US" dirty="0"/>
          </a:p>
        </p:txBody>
      </p:sp>
    </p:spTree>
    <p:extLst>
      <p:ext uri="{BB962C8B-B14F-4D97-AF65-F5344CB8AC3E}">
        <p14:creationId xmlns:p14="http://schemas.microsoft.com/office/powerpoint/2010/main" val="261048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A4D9F0-8D42-407B-A5AE-720D422769E8}" type="datetimeFigureOut">
              <a:rPr lang="en-US" smtClean="0"/>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E7C615-9825-414F-9380-801735FAA6CD}" type="slidenum">
              <a:rPr lang="en-US" smtClean="0"/>
              <a:t>‹#›</a:t>
            </a:fld>
            <a:endParaRPr lang="en-US" dirty="0"/>
          </a:p>
        </p:txBody>
      </p:sp>
    </p:spTree>
    <p:extLst>
      <p:ext uri="{BB962C8B-B14F-4D97-AF65-F5344CB8AC3E}">
        <p14:creationId xmlns:p14="http://schemas.microsoft.com/office/powerpoint/2010/main" val="2691913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4D9F0-8D42-407B-A5AE-720D422769E8}" type="datetimeFigureOut">
              <a:rPr lang="en-US" smtClean="0"/>
              <a:t>1/5/2021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7C615-9825-414F-9380-801735FAA6CD}" type="slidenum">
              <a:rPr lang="en-US" smtClean="0"/>
              <a:t>‹#›</a:t>
            </a:fld>
            <a:endParaRPr lang="en-US" dirty="0"/>
          </a:p>
        </p:txBody>
      </p:sp>
    </p:spTree>
    <p:extLst>
      <p:ext uri="{BB962C8B-B14F-4D97-AF65-F5344CB8AC3E}">
        <p14:creationId xmlns:p14="http://schemas.microsoft.com/office/powerpoint/2010/main" val="134139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innovation.cms.gov/Files/worksheets/ahcm-screeningtool.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myplan.healthplan.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hyperlink" Target="https://www.cdc.gov/minorityhealth/strategies2016/index.html" TargetMode="External"/><Relationship Id="rId3" Type="http://schemas.openxmlformats.org/officeDocument/2006/relationships/image" Target="../media/image7.png"/><Relationship Id="rId7" Type="http://schemas.openxmlformats.org/officeDocument/2006/relationships/hyperlink" Target="https://www.asha.org/Practice-Portal/Professional-Issues/Cultural-Competenc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acf.hhs.gov/sites/default/files/opre/brief_enhancing_cultural_competence_final_022114.pdf" TargetMode="External"/><Relationship Id="rId5" Type="http://schemas.openxmlformats.org/officeDocument/2006/relationships/hyperlink" Target="https://thinkculturalhealth.hhs.gov/clas" TargetMode="External"/><Relationship Id="rId4" Type="http://schemas.openxmlformats.org/officeDocument/2006/relationships/hyperlink" Target="https://www.masmedicalstaffing.com/2018/02/13/cultural-competence-in-nursing-practice/"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9069FBD-FDE4-F149-BCA5-6A4E29DF6E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4472" y="1907608"/>
            <a:ext cx="7422777" cy="4950387"/>
          </a:xfrm>
          <a:prstGeom prst="rect">
            <a:avLst/>
          </a:prstGeom>
        </p:spPr>
      </p:pic>
      <p:pic>
        <p:nvPicPr>
          <p:cNvPr id="5" name="Picture 4">
            <a:extLst>
              <a:ext uri="{FF2B5EF4-FFF2-40B4-BE49-F238E27FC236}">
                <a16:creationId xmlns="" xmlns:a16="http://schemas.microsoft.com/office/drawing/2014/main" id="{1280032F-E684-4244-AFCD-54A7DC919B7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12179292" cy="6857996"/>
          </a:xfrm>
          <a:prstGeom prst="rect">
            <a:avLst/>
          </a:prstGeom>
        </p:spPr>
      </p:pic>
      <p:cxnSp>
        <p:nvCxnSpPr>
          <p:cNvPr id="9" name="Straight Connector 8">
            <a:extLst>
              <a:ext uri="{FF2B5EF4-FFF2-40B4-BE49-F238E27FC236}">
                <a16:creationId xmlns="" xmlns:a16="http://schemas.microsoft.com/office/drawing/2014/main" id="{07BECFF3-04F0-424B-B358-EEF73EFCC2E9}"/>
              </a:ext>
            </a:extLst>
          </p:cNvPr>
          <p:cNvCxnSpPr>
            <a:cxnSpLocks/>
          </p:cNvCxnSpPr>
          <p:nvPr/>
        </p:nvCxnSpPr>
        <p:spPr>
          <a:xfrm>
            <a:off x="4787900" y="1463906"/>
            <a:ext cx="70109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022D89BD-0F43-B740-BB64-B4441C84F074}"/>
              </a:ext>
            </a:extLst>
          </p:cNvPr>
          <p:cNvSpPr txBox="1"/>
          <p:nvPr/>
        </p:nvSpPr>
        <p:spPr>
          <a:xfrm>
            <a:off x="1200151" y="171244"/>
            <a:ext cx="10598657" cy="1785104"/>
          </a:xfrm>
          <a:prstGeom prst="rect">
            <a:avLst/>
          </a:prstGeom>
          <a:noFill/>
        </p:spPr>
        <p:txBody>
          <a:bodyPr wrap="square" lIns="0" tIns="0" rIns="0" bIns="0" rtlCol="0">
            <a:spAutoFit/>
          </a:bodyPr>
          <a:lstStyle/>
          <a:p>
            <a:pPr algn="r"/>
            <a:r>
              <a:rPr lang="en-US" sz="2800" b="1" i="1" dirty="0">
                <a:solidFill>
                  <a:schemeClr val="bg1"/>
                </a:solidFill>
                <a:latin typeface="Century Gothic" charset="0"/>
                <a:ea typeface="Century Gothic" charset="0"/>
                <a:cs typeface="Century Gothic" charset="0"/>
              </a:rPr>
              <a:t>Cultural Competency and Social </a:t>
            </a:r>
          </a:p>
          <a:p>
            <a:pPr algn="r"/>
            <a:r>
              <a:rPr lang="en-US" sz="2800" b="1" i="1" dirty="0">
                <a:solidFill>
                  <a:schemeClr val="bg1"/>
                </a:solidFill>
                <a:latin typeface="Century Gothic" charset="0"/>
                <a:ea typeface="Century Gothic" charset="0"/>
                <a:cs typeface="Century Gothic" charset="0"/>
              </a:rPr>
              <a:t>Determinants of Health Training</a:t>
            </a:r>
          </a:p>
          <a:p>
            <a:pPr algn="r"/>
            <a:r>
              <a:rPr lang="en-US" sz="2800" b="1" i="1" dirty="0">
                <a:solidFill>
                  <a:schemeClr val="bg1"/>
                </a:solidFill>
                <a:latin typeface="Century Gothic" charset="0"/>
                <a:ea typeface="Century Gothic" charset="0"/>
                <a:cs typeface="Century Gothic" charset="0"/>
              </a:rPr>
              <a:t>for Healthcare Providers</a:t>
            </a:r>
          </a:p>
          <a:p>
            <a:pPr algn="r">
              <a:spcAft>
                <a:spcPts val="1200"/>
              </a:spcAft>
            </a:pPr>
            <a:r>
              <a:rPr lang="en-US" sz="3200" i="1" dirty="0" smtClean="0">
                <a:solidFill>
                  <a:schemeClr val="bg1"/>
                </a:solidFill>
                <a:latin typeface="Century Gothic" charset="0"/>
                <a:ea typeface="Century Gothic" charset="0"/>
                <a:cs typeface="Century Gothic" charset="0"/>
              </a:rPr>
              <a:t>October </a:t>
            </a:r>
            <a:r>
              <a:rPr lang="en-US" sz="3200" i="1" dirty="0">
                <a:solidFill>
                  <a:schemeClr val="bg1"/>
                </a:solidFill>
                <a:latin typeface="Century Gothic" charset="0"/>
                <a:ea typeface="Century Gothic" charset="0"/>
                <a:cs typeface="Century Gothic" charset="0"/>
              </a:rPr>
              <a:t>2020</a:t>
            </a:r>
          </a:p>
        </p:txBody>
      </p:sp>
      <p:pic>
        <p:nvPicPr>
          <p:cNvPr id="13" name="Picture 12">
            <a:extLst>
              <a:ext uri="{FF2B5EF4-FFF2-40B4-BE49-F238E27FC236}">
                <a16:creationId xmlns="" xmlns:a16="http://schemas.microsoft.com/office/drawing/2014/main" id="{9B1C9B74-AF73-5848-9A81-1604793E8C49}"/>
              </a:ext>
            </a:extLst>
          </p:cNvPr>
          <p:cNvPicPr>
            <a:picLocks noChangeAspect="1"/>
          </p:cNvPicPr>
          <p:nvPr/>
        </p:nvPicPr>
        <p:blipFill>
          <a:blip r:embed="rId5"/>
          <a:stretch>
            <a:fillRect/>
          </a:stretch>
        </p:blipFill>
        <p:spPr>
          <a:xfrm>
            <a:off x="457200" y="3776597"/>
            <a:ext cx="2840920" cy="1461718"/>
          </a:xfrm>
          <a:prstGeom prst="rect">
            <a:avLst/>
          </a:prstGeom>
          <a:effectLst>
            <a:glow rad="228600">
              <a:schemeClr val="bg1">
                <a:alpha val="80000"/>
              </a:schemeClr>
            </a:glow>
          </a:effectLst>
        </p:spPr>
      </p:pic>
    </p:spTree>
    <p:extLst>
      <p:ext uri="{BB962C8B-B14F-4D97-AF65-F5344CB8AC3E}">
        <p14:creationId xmlns:p14="http://schemas.microsoft.com/office/powerpoint/2010/main" val="3724876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79F0B325-5F88-A240-B2F5-C9188EA9FC1E}"/>
              </a:ext>
            </a:extLst>
          </p:cNvPr>
          <p:cNvPicPr>
            <a:picLocks noChangeAspect="1"/>
          </p:cNvPicPr>
          <p:nvPr/>
        </p:nvPicPr>
        <p:blipFill>
          <a:blip r:embed="rId3"/>
          <a:stretch>
            <a:fillRect/>
          </a:stretch>
        </p:blipFill>
        <p:spPr>
          <a:xfrm>
            <a:off x="0" y="0"/>
            <a:ext cx="12185903" cy="6854570"/>
          </a:xfrm>
          <a:prstGeom prst="rect">
            <a:avLst/>
          </a:prstGeom>
        </p:spPr>
      </p:pic>
      <p:sp>
        <p:nvSpPr>
          <p:cNvPr id="15" name="TextBox 14"/>
          <p:cNvSpPr txBox="1"/>
          <p:nvPr/>
        </p:nvSpPr>
        <p:spPr>
          <a:xfrm>
            <a:off x="402336" y="1328058"/>
            <a:ext cx="11347704" cy="5176161"/>
          </a:xfrm>
          <a:prstGeom prst="rect">
            <a:avLst/>
          </a:prstGeom>
          <a:noFill/>
        </p:spPr>
        <p:txBody>
          <a:bodyPr wrap="square" lIns="0" tIns="0" rIns="0" bIns="0" rtlCol="0">
            <a:spAutoFit/>
          </a:bodyPr>
          <a:lstStyle/>
          <a:p>
            <a:pPr algn="just">
              <a:lnSpc>
                <a:spcPct val="114000"/>
              </a:lnSpc>
              <a:spcAft>
                <a:spcPts val="1800"/>
              </a:spcAft>
            </a:pPr>
            <a:r>
              <a:rPr lang="en-US" sz="2400" b="1" dirty="0">
                <a:solidFill>
                  <a:srgbClr val="008F47"/>
                </a:solidFill>
                <a:latin typeface="Century Gothic" charset="0"/>
                <a:ea typeface="ヒラギノ角ゴ Pro W3" charset="0"/>
                <a:cs typeface="ヒラギノ角ゴ Pro W3" charset="0"/>
              </a:rPr>
              <a:t>Culture and language may influence:</a:t>
            </a: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Health, healing and wellness belief systems</a:t>
            </a: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How illness, disease and their causes are perceived</a:t>
            </a: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The behaviors of patients seeking health care and their attitudes toward healthcare providers</a:t>
            </a: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How patients present their problems, situations and information to others</a:t>
            </a: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How patients respond to interventions and care plans</a:t>
            </a: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Providers looking at the world through their own limited set of values may create access barriers for patients from other cultures</a:t>
            </a:r>
          </a:p>
          <a:p>
            <a:pPr algn="just"/>
            <a:endParaRPr lang="en-US" sz="800" dirty="0">
              <a:solidFill>
                <a:srgbClr val="54585A"/>
              </a:solidFill>
              <a:latin typeface="Century Gothic" charset="0"/>
              <a:ea typeface="ヒラギノ角ゴ Pro W3" charset="0"/>
              <a:cs typeface="ヒラギノ角ゴ Pro W3" charset="0"/>
            </a:endParaRPr>
          </a:p>
          <a:p>
            <a:pPr algn="just"/>
            <a:r>
              <a:rPr lang="en-US" sz="2400" b="1" dirty="0">
                <a:solidFill>
                  <a:srgbClr val="008F47"/>
                </a:solidFill>
                <a:latin typeface="Century Gothic" charset="0"/>
                <a:ea typeface="ヒラギノ角ゴ Pro W3" charset="0"/>
                <a:cs typeface="ヒラギノ角ゴ Pro W3" charset="0"/>
              </a:rPr>
              <a:t>Your level of cultural awareness helps you modify your behaviors to respond to the needs of others while maintaining a professional level of respect, objectivity and identity.</a:t>
            </a:r>
          </a:p>
          <a:p>
            <a:pPr algn="just"/>
            <a:endParaRPr lang="en-US" sz="2400" dirty="0">
              <a:solidFill>
                <a:srgbClr val="54585A"/>
              </a:solidFill>
              <a:latin typeface="Century Gothic" charset="0"/>
              <a:ea typeface="ヒラギノ角ゴ Pro W3" charset="0"/>
              <a:cs typeface="ヒラギノ角ゴ Pro W3" charset="0"/>
            </a:endParaRPr>
          </a:p>
        </p:txBody>
      </p:sp>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10</a:t>
            </a:fld>
            <a:endParaRPr lang="en-US" dirty="0">
              <a:solidFill>
                <a:srgbClr val="777C7F"/>
              </a:solidFill>
              <a:latin typeface="Century Gothic" charset="0"/>
              <a:ea typeface="Century Gothic" charset="0"/>
              <a:cs typeface="Century Gothic" charset="0"/>
            </a:endParaRPr>
          </a:p>
        </p:txBody>
      </p:sp>
      <p:sp>
        <p:nvSpPr>
          <p:cNvPr id="16" name="Rectangle 15">
            <a:extLst>
              <a:ext uri="{FF2B5EF4-FFF2-40B4-BE49-F238E27FC236}">
                <a16:creationId xmlns="" xmlns:a16="http://schemas.microsoft.com/office/drawing/2014/main" id="{ED7D7012-D4F1-9041-90EC-5DECF2378350}"/>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How Culture Influences Care</a:t>
            </a:r>
          </a:p>
        </p:txBody>
      </p:sp>
      <p:pic>
        <p:nvPicPr>
          <p:cNvPr id="18" name="Picture 17">
            <a:extLst>
              <a:ext uri="{FF2B5EF4-FFF2-40B4-BE49-F238E27FC236}">
                <a16:creationId xmlns="" xmlns:a16="http://schemas.microsoft.com/office/drawing/2014/main" id="{20F19095-0316-0E45-9BB2-86125F86F0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DEA29D14-16D2-AB4A-B679-70E6C8FE7D0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909732"/>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1524" y="857"/>
            <a:ext cx="12188951" cy="6856285"/>
          </a:xfrm>
          <a:prstGeom prst="rect">
            <a:avLst/>
          </a:prstGeom>
        </p:spPr>
      </p:pic>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chemeClr val="bg1"/>
                </a:solidFill>
                <a:latin typeface="Century Gothic" charset="0"/>
                <a:ea typeface="Century Gothic" charset="0"/>
                <a:cs typeface="Century Gothic" charset="0"/>
              </a:rPr>
              <a:t>11</a:t>
            </a:fld>
            <a:endParaRPr lang="en-US" dirty="0">
              <a:solidFill>
                <a:schemeClr val="bg1"/>
              </a:solidFill>
              <a:latin typeface="Century Gothic" charset="0"/>
              <a:ea typeface="Century Gothic" charset="0"/>
              <a:cs typeface="Century Gothic" charset="0"/>
            </a:endParaRPr>
          </a:p>
        </p:txBody>
      </p:sp>
      <p:sp>
        <p:nvSpPr>
          <p:cNvPr id="7" name="TextBox 6">
            <a:extLst>
              <a:ext uri="{FF2B5EF4-FFF2-40B4-BE49-F238E27FC236}">
                <a16:creationId xmlns="" xmlns:a16="http://schemas.microsoft.com/office/drawing/2014/main" id="{7F0F13EA-DE96-EF4B-93BF-2CB635BA5E90}"/>
              </a:ext>
            </a:extLst>
          </p:cNvPr>
          <p:cNvSpPr txBox="1"/>
          <p:nvPr/>
        </p:nvSpPr>
        <p:spPr>
          <a:xfrm>
            <a:off x="5000263" y="2810824"/>
            <a:ext cx="6261903" cy="2492990"/>
          </a:xfrm>
          <a:prstGeom prst="rect">
            <a:avLst/>
          </a:prstGeom>
          <a:noFill/>
          <a:effectLst/>
        </p:spPr>
        <p:txBody>
          <a:bodyPr wrap="square" lIns="0" tIns="0" rIns="0" bIns="0" rtlCol="0" anchor="t" anchorCtr="0">
            <a:spAutoFit/>
          </a:bodyPr>
          <a:lstStyle/>
          <a:p>
            <a:pPr algn="ctr">
              <a:spcAft>
                <a:spcPts val="1200"/>
              </a:spcAft>
            </a:pPr>
            <a:r>
              <a:rPr lang="en-US" sz="6000" dirty="0">
                <a:solidFill>
                  <a:srgbClr val="54585A"/>
                </a:solidFill>
                <a:cs typeface="Century Gothic"/>
              </a:rPr>
              <a:t>Language Competence</a:t>
            </a:r>
          </a:p>
          <a:p>
            <a:pPr algn="ctr"/>
            <a:r>
              <a:rPr lang="en-US" sz="3200" dirty="0">
                <a:solidFill>
                  <a:srgbClr val="54585A"/>
                </a:solidFill>
                <a:latin typeface="Century Gothic"/>
                <a:cs typeface="Century Gothic"/>
              </a:rPr>
              <a:t>Communication Barriers </a:t>
            </a:r>
          </a:p>
        </p:txBody>
      </p:sp>
      <p:pic>
        <p:nvPicPr>
          <p:cNvPr id="11" name="Picture 10">
            <a:extLst>
              <a:ext uri="{FF2B5EF4-FFF2-40B4-BE49-F238E27FC236}">
                <a16:creationId xmlns="" xmlns:a16="http://schemas.microsoft.com/office/drawing/2014/main" id="{3C782007-8D86-D04E-BE4B-421ACAABBF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2" name="Straight Connector 11">
            <a:extLst>
              <a:ext uri="{FF2B5EF4-FFF2-40B4-BE49-F238E27FC236}">
                <a16:creationId xmlns="" xmlns:a16="http://schemas.microsoft.com/office/drawing/2014/main" id="{C7BF4159-0758-C74E-89DB-BC8F11CF8DE9}"/>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757431"/>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79F0B325-5F88-A240-B2F5-C9188EA9FC1E}"/>
              </a:ext>
            </a:extLst>
          </p:cNvPr>
          <p:cNvPicPr>
            <a:picLocks noChangeAspect="1"/>
          </p:cNvPicPr>
          <p:nvPr/>
        </p:nvPicPr>
        <p:blipFill>
          <a:blip r:embed="rId3"/>
          <a:stretch>
            <a:fillRect/>
          </a:stretch>
        </p:blipFill>
        <p:spPr>
          <a:xfrm>
            <a:off x="0" y="0"/>
            <a:ext cx="12185903" cy="6854570"/>
          </a:xfrm>
          <a:prstGeom prst="rect">
            <a:avLst/>
          </a:prstGeom>
        </p:spPr>
      </p:pic>
      <p:sp>
        <p:nvSpPr>
          <p:cNvPr id="15" name="TextBox 14"/>
          <p:cNvSpPr txBox="1"/>
          <p:nvPr/>
        </p:nvSpPr>
        <p:spPr>
          <a:xfrm>
            <a:off x="402336" y="1371600"/>
            <a:ext cx="11347704" cy="3904402"/>
          </a:xfrm>
          <a:prstGeom prst="rect">
            <a:avLst/>
          </a:prstGeom>
          <a:noFill/>
        </p:spPr>
        <p:txBody>
          <a:bodyPr wrap="square" lIns="0" tIns="0" rIns="0" bIns="0" rtlCol="0">
            <a:spAutoFit/>
          </a:bodyPr>
          <a:lstStyle/>
          <a:p>
            <a:pPr algn="just">
              <a:lnSpc>
                <a:spcPct val="114000"/>
              </a:lnSpc>
              <a:spcAft>
                <a:spcPts val="1800"/>
              </a:spcAft>
            </a:pPr>
            <a:r>
              <a:rPr lang="en-US" sz="2400" b="1" dirty="0">
                <a:solidFill>
                  <a:srgbClr val="008F47"/>
                </a:solidFill>
                <a:latin typeface="Century Gothic" charset="0"/>
                <a:ea typeface="ヒラギノ角ゴ Pro W3" charset="0"/>
                <a:cs typeface="ヒラギノ角ゴ Pro W3" charset="0"/>
              </a:rPr>
              <a:t>Providers must be able to communicate effectively with diverse audiences. This includes:</a:t>
            </a: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Persons with limited English proficiency</a:t>
            </a: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Persons who are not literate or those with low literacy skills </a:t>
            </a: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Individuals with disabilities</a:t>
            </a: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Individuals who are deaf or hard of hearing</a:t>
            </a:r>
          </a:p>
          <a:p>
            <a:pPr marL="342900" indent="-342900" algn="just">
              <a:buFont typeface="Wingdings" panose="05000000000000000000" pitchFamily="2" charset="2"/>
              <a:buChar char="§"/>
            </a:pPr>
            <a:endParaRPr lang="en-US" sz="2000" dirty="0">
              <a:solidFill>
                <a:srgbClr val="54585A"/>
              </a:solidFill>
              <a:latin typeface="Century Gothic" charset="0"/>
              <a:ea typeface="ヒラギノ角ゴ Pro W3" charset="0"/>
              <a:cs typeface="ヒラギノ角ゴ Pro W3" charset="0"/>
            </a:endParaRPr>
          </a:p>
          <a:p>
            <a:pPr algn="just"/>
            <a:endParaRPr lang="en-US" sz="2000" dirty="0">
              <a:solidFill>
                <a:srgbClr val="54585A"/>
              </a:solidFill>
              <a:latin typeface="Century Gothic" charset="0"/>
              <a:ea typeface="ヒラギノ角ゴ Pro W3" charset="0"/>
              <a:cs typeface="ヒラギノ角ゴ Pro W3" charset="0"/>
            </a:endParaRPr>
          </a:p>
          <a:p>
            <a:pPr algn="just"/>
            <a:endParaRPr lang="en-US" sz="2000" dirty="0">
              <a:solidFill>
                <a:srgbClr val="54585A"/>
              </a:solidFill>
              <a:latin typeface="Century Gothic" charset="0"/>
              <a:ea typeface="ヒラギノ角ゴ Pro W3" charset="0"/>
              <a:cs typeface="ヒラギノ角ゴ Pro W3" charset="0"/>
            </a:endParaRPr>
          </a:p>
          <a:p>
            <a:pPr algn="just"/>
            <a:endParaRPr lang="en-US" sz="2400" dirty="0">
              <a:solidFill>
                <a:srgbClr val="54585A"/>
              </a:solidFill>
              <a:latin typeface="Century Gothic" charset="0"/>
              <a:ea typeface="ヒラギノ角ゴ Pro W3" charset="0"/>
              <a:cs typeface="ヒラギノ角ゴ Pro W3" charset="0"/>
            </a:endParaRPr>
          </a:p>
        </p:txBody>
      </p:sp>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12</a:t>
            </a:fld>
            <a:endParaRPr lang="en-US" dirty="0">
              <a:solidFill>
                <a:srgbClr val="777C7F"/>
              </a:solidFill>
              <a:latin typeface="Century Gothic" charset="0"/>
              <a:ea typeface="Century Gothic" charset="0"/>
              <a:cs typeface="Century Gothic" charset="0"/>
            </a:endParaRPr>
          </a:p>
        </p:txBody>
      </p:sp>
      <p:sp>
        <p:nvSpPr>
          <p:cNvPr id="16" name="Rectangle 15">
            <a:extLst>
              <a:ext uri="{FF2B5EF4-FFF2-40B4-BE49-F238E27FC236}">
                <a16:creationId xmlns="" xmlns:a16="http://schemas.microsoft.com/office/drawing/2014/main" id="{ED7D7012-D4F1-9041-90EC-5DECF2378350}"/>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Language Competence</a:t>
            </a:r>
          </a:p>
        </p:txBody>
      </p:sp>
      <p:pic>
        <p:nvPicPr>
          <p:cNvPr id="18" name="Picture 17">
            <a:extLst>
              <a:ext uri="{FF2B5EF4-FFF2-40B4-BE49-F238E27FC236}">
                <a16:creationId xmlns="" xmlns:a16="http://schemas.microsoft.com/office/drawing/2014/main" id="{20F19095-0316-0E45-9BB2-86125F86F0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DEA29D14-16D2-AB4A-B679-70E6C8FE7D0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341149"/>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1524" y="857"/>
            <a:ext cx="12188951" cy="6856285"/>
          </a:xfrm>
          <a:prstGeom prst="rect">
            <a:avLst/>
          </a:prstGeom>
        </p:spPr>
      </p:pic>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chemeClr val="bg1"/>
                </a:solidFill>
                <a:latin typeface="Century Gothic" charset="0"/>
                <a:ea typeface="Century Gothic" charset="0"/>
                <a:cs typeface="Century Gothic" charset="0"/>
              </a:rPr>
              <a:t>13</a:t>
            </a:fld>
            <a:endParaRPr lang="en-US" dirty="0">
              <a:solidFill>
                <a:schemeClr val="bg1"/>
              </a:solidFill>
              <a:latin typeface="Century Gothic" charset="0"/>
              <a:ea typeface="Century Gothic" charset="0"/>
              <a:cs typeface="Century Gothic" charset="0"/>
            </a:endParaRPr>
          </a:p>
        </p:txBody>
      </p:sp>
      <p:sp>
        <p:nvSpPr>
          <p:cNvPr id="7" name="TextBox 6">
            <a:extLst>
              <a:ext uri="{FF2B5EF4-FFF2-40B4-BE49-F238E27FC236}">
                <a16:creationId xmlns="" xmlns:a16="http://schemas.microsoft.com/office/drawing/2014/main" id="{7F0F13EA-DE96-EF4B-93BF-2CB635BA5E90}"/>
              </a:ext>
            </a:extLst>
          </p:cNvPr>
          <p:cNvSpPr txBox="1"/>
          <p:nvPr/>
        </p:nvSpPr>
        <p:spPr>
          <a:xfrm>
            <a:off x="5000263" y="2810824"/>
            <a:ext cx="6261903" cy="2492990"/>
          </a:xfrm>
          <a:prstGeom prst="rect">
            <a:avLst/>
          </a:prstGeom>
          <a:noFill/>
          <a:effectLst/>
        </p:spPr>
        <p:txBody>
          <a:bodyPr wrap="square" lIns="0" tIns="0" rIns="0" bIns="0" rtlCol="0" anchor="t" anchorCtr="0">
            <a:spAutoFit/>
          </a:bodyPr>
          <a:lstStyle/>
          <a:p>
            <a:pPr algn="ctr">
              <a:spcAft>
                <a:spcPts val="1200"/>
              </a:spcAft>
            </a:pPr>
            <a:r>
              <a:rPr lang="en-US" sz="6000" dirty="0">
                <a:solidFill>
                  <a:srgbClr val="54585A"/>
                </a:solidFill>
                <a:cs typeface="Century Gothic"/>
              </a:rPr>
              <a:t>Social Determinants</a:t>
            </a:r>
          </a:p>
          <a:p>
            <a:pPr algn="ctr"/>
            <a:r>
              <a:rPr lang="en-US" sz="3200" dirty="0">
                <a:solidFill>
                  <a:srgbClr val="54585A"/>
                </a:solidFill>
                <a:latin typeface="Century Gothic"/>
                <a:cs typeface="Century Gothic"/>
              </a:rPr>
              <a:t>Impact on Care</a:t>
            </a:r>
          </a:p>
        </p:txBody>
      </p:sp>
      <p:pic>
        <p:nvPicPr>
          <p:cNvPr id="11" name="Picture 10">
            <a:extLst>
              <a:ext uri="{FF2B5EF4-FFF2-40B4-BE49-F238E27FC236}">
                <a16:creationId xmlns="" xmlns:a16="http://schemas.microsoft.com/office/drawing/2014/main" id="{3C782007-8D86-D04E-BE4B-421ACAABBF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2" name="Straight Connector 11">
            <a:extLst>
              <a:ext uri="{FF2B5EF4-FFF2-40B4-BE49-F238E27FC236}">
                <a16:creationId xmlns="" xmlns:a16="http://schemas.microsoft.com/office/drawing/2014/main" id="{C7BF4159-0758-C74E-89DB-BC8F11CF8DE9}"/>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088053"/>
      </p:ext>
    </p:extLst>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79F0B325-5F88-A240-B2F5-C9188EA9FC1E}"/>
              </a:ext>
            </a:extLst>
          </p:cNvPr>
          <p:cNvPicPr>
            <a:picLocks noChangeAspect="1"/>
          </p:cNvPicPr>
          <p:nvPr/>
        </p:nvPicPr>
        <p:blipFill>
          <a:blip r:embed="rId3"/>
          <a:stretch>
            <a:fillRect/>
          </a:stretch>
        </p:blipFill>
        <p:spPr>
          <a:xfrm>
            <a:off x="0" y="0"/>
            <a:ext cx="12185903" cy="6854570"/>
          </a:xfrm>
          <a:prstGeom prst="rect">
            <a:avLst/>
          </a:prstGeom>
        </p:spPr>
      </p:pic>
      <p:sp>
        <p:nvSpPr>
          <p:cNvPr id="15" name="TextBox 14"/>
          <p:cNvSpPr txBox="1"/>
          <p:nvPr/>
        </p:nvSpPr>
        <p:spPr>
          <a:xfrm>
            <a:off x="402336" y="1371600"/>
            <a:ext cx="11347704" cy="2707151"/>
          </a:xfrm>
          <a:prstGeom prst="rect">
            <a:avLst/>
          </a:prstGeom>
          <a:noFill/>
        </p:spPr>
        <p:txBody>
          <a:bodyPr wrap="square" lIns="0" tIns="0" rIns="0" bIns="0" rtlCol="0">
            <a:spAutoFit/>
          </a:bodyPr>
          <a:lstStyle/>
          <a:p>
            <a:pPr algn="just">
              <a:lnSpc>
                <a:spcPct val="114000"/>
              </a:lnSpc>
              <a:spcAft>
                <a:spcPts val="1800"/>
              </a:spcAft>
            </a:pPr>
            <a:r>
              <a:rPr lang="en-US" sz="2400" b="1" dirty="0">
                <a:solidFill>
                  <a:srgbClr val="008F47"/>
                </a:solidFill>
                <a:latin typeface="Century Gothic" charset="0"/>
                <a:ea typeface="ヒラギノ角ゴ Pro W3" charset="0"/>
                <a:cs typeface="ヒラギノ角ゴ Pro W3" charset="0"/>
              </a:rPr>
              <a:t>Social Determinants of Health (</a:t>
            </a:r>
            <a:r>
              <a:rPr lang="en-US" sz="2400" b="1" dirty="0" err="1">
                <a:solidFill>
                  <a:srgbClr val="008F47"/>
                </a:solidFill>
                <a:latin typeface="Century Gothic" charset="0"/>
                <a:ea typeface="ヒラギノ角ゴ Pro W3" charset="0"/>
                <a:cs typeface="ヒラギノ角ゴ Pro W3" charset="0"/>
              </a:rPr>
              <a:t>SDoH</a:t>
            </a:r>
            <a:r>
              <a:rPr lang="en-US" sz="2400" b="1" dirty="0">
                <a:solidFill>
                  <a:srgbClr val="008F47"/>
                </a:solidFill>
                <a:latin typeface="Century Gothic" charset="0"/>
                <a:ea typeface="ヒラギノ角ゴ Pro W3" charset="0"/>
                <a:cs typeface="ヒラギノ角ゴ Pro W3" charset="0"/>
              </a:rPr>
              <a:t>) are conditions that shape a patient’s health risks and outcomes, including where people:</a:t>
            </a:r>
          </a:p>
          <a:p>
            <a:pPr marL="342900" indent="-342900" algn="just">
              <a:lnSpc>
                <a:spcPct val="114000"/>
              </a:lnSpc>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Are born</a:t>
            </a:r>
          </a:p>
          <a:p>
            <a:pPr marL="342900" indent="-342900" algn="just">
              <a:lnSpc>
                <a:spcPct val="114000"/>
              </a:lnSpc>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Live</a:t>
            </a:r>
          </a:p>
          <a:p>
            <a:pPr marL="342900" indent="-342900" algn="just">
              <a:lnSpc>
                <a:spcPct val="114000"/>
              </a:lnSpc>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Work</a:t>
            </a:r>
          </a:p>
          <a:p>
            <a:pPr marL="342900" indent="-342900" algn="just">
              <a:lnSpc>
                <a:spcPct val="114000"/>
              </a:lnSpc>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Play</a:t>
            </a:r>
          </a:p>
        </p:txBody>
      </p:sp>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14</a:t>
            </a:fld>
            <a:endParaRPr lang="en-US" dirty="0">
              <a:solidFill>
                <a:srgbClr val="777C7F"/>
              </a:solidFill>
              <a:latin typeface="Century Gothic" charset="0"/>
              <a:ea typeface="Century Gothic" charset="0"/>
              <a:cs typeface="Century Gothic" charset="0"/>
            </a:endParaRPr>
          </a:p>
        </p:txBody>
      </p:sp>
      <p:sp>
        <p:nvSpPr>
          <p:cNvPr id="16" name="Rectangle 15">
            <a:extLst>
              <a:ext uri="{FF2B5EF4-FFF2-40B4-BE49-F238E27FC236}">
                <a16:creationId xmlns="" xmlns:a16="http://schemas.microsoft.com/office/drawing/2014/main" id="{ED7D7012-D4F1-9041-90EC-5DECF2378350}"/>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What are Social Determinants of Health?</a:t>
            </a:r>
          </a:p>
        </p:txBody>
      </p:sp>
      <p:pic>
        <p:nvPicPr>
          <p:cNvPr id="18" name="Picture 17">
            <a:extLst>
              <a:ext uri="{FF2B5EF4-FFF2-40B4-BE49-F238E27FC236}">
                <a16:creationId xmlns="" xmlns:a16="http://schemas.microsoft.com/office/drawing/2014/main" id="{20F19095-0316-0E45-9BB2-86125F86F0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DEA29D14-16D2-AB4A-B679-70E6C8FE7D0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947635"/>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79F0B325-5F88-A240-B2F5-C9188EA9FC1E}"/>
              </a:ext>
            </a:extLst>
          </p:cNvPr>
          <p:cNvPicPr>
            <a:picLocks noChangeAspect="1"/>
          </p:cNvPicPr>
          <p:nvPr/>
        </p:nvPicPr>
        <p:blipFill>
          <a:blip r:embed="rId3"/>
          <a:stretch>
            <a:fillRect/>
          </a:stretch>
        </p:blipFill>
        <p:spPr>
          <a:xfrm>
            <a:off x="0" y="0"/>
            <a:ext cx="12185903" cy="6854570"/>
          </a:xfrm>
          <a:prstGeom prst="rect">
            <a:avLst/>
          </a:prstGeom>
        </p:spPr>
      </p:pic>
      <p:sp>
        <p:nvSpPr>
          <p:cNvPr id="15" name="TextBox 14"/>
          <p:cNvSpPr txBox="1"/>
          <p:nvPr/>
        </p:nvSpPr>
        <p:spPr>
          <a:xfrm>
            <a:off x="402336" y="1371600"/>
            <a:ext cx="11347704" cy="4462760"/>
          </a:xfrm>
          <a:prstGeom prst="rect">
            <a:avLst/>
          </a:prstGeom>
          <a:noFill/>
        </p:spPr>
        <p:txBody>
          <a:bodyPr wrap="square" lIns="0" tIns="0" rIns="0" bIns="0" rtlCol="0">
            <a:spAutoFit/>
          </a:bodyPr>
          <a:lstStyle/>
          <a:p>
            <a:pPr algn="just"/>
            <a:r>
              <a:rPr lang="en-US" sz="2400" b="1" dirty="0">
                <a:solidFill>
                  <a:srgbClr val="008F47"/>
                </a:solidFill>
                <a:latin typeface="Century Gothic" charset="0"/>
                <a:ea typeface="ヒラギノ角ゴ Pro W3" charset="0"/>
                <a:cs typeface="ヒラギノ角ゴ Pro W3" charset="0"/>
              </a:rPr>
              <a:t>Providing the appropriate intervention is key to improving health and reducing health disparities</a:t>
            </a:r>
          </a:p>
          <a:p>
            <a:pPr algn="just"/>
            <a:endParaRPr lang="en-US" sz="2400" b="1" dirty="0">
              <a:solidFill>
                <a:srgbClr val="008F47"/>
              </a:solidFill>
              <a:latin typeface="Century Gothic" charset="0"/>
              <a:ea typeface="ヒラギノ角ゴ Pro W3" charset="0"/>
              <a:cs typeface="ヒラギノ角ゴ Pro W3" charset="0"/>
            </a:endParaRPr>
          </a:p>
          <a:p>
            <a:pPr algn="just"/>
            <a:r>
              <a:rPr lang="en-US" sz="2400" dirty="0">
                <a:solidFill>
                  <a:schemeClr val="bg2">
                    <a:lumMod val="50000"/>
                  </a:schemeClr>
                </a:solidFill>
                <a:latin typeface="Century Gothic" charset="0"/>
                <a:ea typeface="ヒラギノ角ゴ Pro W3" charset="0"/>
                <a:cs typeface="ヒラギノ角ゴ Pro W3" charset="0"/>
              </a:rPr>
              <a:t>Social determinants can impact a member’s care. </a:t>
            </a:r>
          </a:p>
          <a:p>
            <a:pPr algn="just"/>
            <a:endParaRPr lang="en-US" sz="2400" dirty="0">
              <a:solidFill>
                <a:schemeClr val="bg2">
                  <a:lumMod val="50000"/>
                </a:schemeClr>
              </a:solidFill>
              <a:latin typeface="Century Gothic" charset="0"/>
              <a:ea typeface="ヒラギノ角ゴ Pro W3" charset="0"/>
              <a:cs typeface="ヒラギノ角ゴ Pro W3" charset="0"/>
            </a:endParaRPr>
          </a:p>
          <a:p>
            <a:pPr algn="just"/>
            <a:r>
              <a:rPr lang="en-US" sz="2400" dirty="0">
                <a:solidFill>
                  <a:schemeClr val="bg2">
                    <a:lumMod val="50000"/>
                  </a:schemeClr>
                </a:solidFill>
                <a:latin typeface="Century Gothic" charset="0"/>
                <a:ea typeface="ヒラギノ角ゴ Pro W3" charset="0"/>
                <a:cs typeface="ヒラギノ角ゴ Pro W3" charset="0"/>
              </a:rPr>
              <a:t>Social determinants include:</a:t>
            </a:r>
          </a:p>
          <a:p>
            <a:pPr algn="just"/>
            <a:endParaRPr lang="en-US" sz="900" dirty="0">
              <a:solidFill>
                <a:srgbClr val="54585A"/>
              </a:solidFill>
              <a:latin typeface="Century Gothic" charset="0"/>
              <a:ea typeface="ヒラギノ角ゴ Pro W3" charset="0"/>
              <a:cs typeface="ヒラギノ角ゴ Pro W3" charset="0"/>
            </a:endParaRP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Social - freedom from racism and other forms of discrimination</a:t>
            </a: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Economic - job opportunities and food security</a:t>
            </a: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Physical Environment - access to housing, safety, transportation and health care</a:t>
            </a: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Psychosocial - access to social networks and civic engagement</a:t>
            </a: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Psychological - self-esteem and hopefulness</a:t>
            </a:r>
          </a:p>
          <a:p>
            <a:pPr algn="just"/>
            <a:endParaRPr lang="en-US" sz="1200" dirty="0">
              <a:solidFill>
                <a:srgbClr val="54585A"/>
              </a:solidFill>
              <a:latin typeface="Century Gothic" charset="0"/>
              <a:ea typeface="ヒラギノ角ゴ Pro W3" charset="0"/>
              <a:cs typeface="ヒラギノ角ゴ Pro W3" charset="0"/>
            </a:endParaRPr>
          </a:p>
        </p:txBody>
      </p:sp>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15</a:t>
            </a:fld>
            <a:endParaRPr lang="en-US" dirty="0">
              <a:solidFill>
                <a:srgbClr val="777C7F"/>
              </a:solidFill>
              <a:latin typeface="Century Gothic" charset="0"/>
              <a:ea typeface="Century Gothic" charset="0"/>
              <a:cs typeface="Century Gothic" charset="0"/>
            </a:endParaRPr>
          </a:p>
        </p:txBody>
      </p:sp>
      <p:sp>
        <p:nvSpPr>
          <p:cNvPr id="16" name="Rectangle 15">
            <a:extLst>
              <a:ext uri="{FF2B5EF4-FFF2-40B4-BE49-F238E27FC236}">
                <a16:creationId xmlns="" xmlns:a16="http://schemas.microsoft.com/office/drawing/2014/main" id="{ED7D7012-D4F1-9041-90EC-5DECF2378350}"/>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Understanding How </a:t>
            </a:r>
            <a:r>
              <a:rPr lang="en-US" sz="3200" dirty="0" err="1">
                <a:latin typeface="Century Gothic" charset="0"/>
                <a:ea typeface="ヒラギノ角ゴ Pro W3" charset="0"/>
                <a:cs typeface="ヒラギノ角ゴ Pro W3" charset="0"/>
              </a:rPr>
              <a:t>SDoH</a:t>
            </a:r>
            <a:r>
              <a:rPr lang="en-US" sz="3200" dirty="0">
                <a:latin typeface="Century Gothic" charset="0"/>
                <a:ea typeface="ヒラギノ角ゴ Pro W3" charset="0"/>
                <a:cs typeface="ヒラギノ角ゴ Pro W3" charset="0"/>
              </a:rPr>
              <a:t> Impacts Members</a:t>
            </a:r>
          </a:p>
        </p:txBody>
      </p:sp>
      <p:pic>
        <p:nvPicPr>
          <p:cNvPr id="18" name="Picture 17">
            <a:extLst>
              <a:ext uri="{FF2B5EF4-FFF2-40B4-BE49-F238E27FC236}">
                <a16:creationId xmlns="" xmlns:a16="http://schemas.microsoft.com/office/drawing/2014/main" id="{20F19095-0316-0E45-9BB2-86125F86F0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DEA29D14-16D2-AB4A-B679-70E6C8FE7D0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453435"/>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79F0B325-5F88-A240-B2F5-C9188EA9FC1E}"/>
              </a:ext>
            </a:extLst>
          </p:cNvPr>
          <p:cNvPicPr>
            <a:picLocks noChangeAspect="1"/>
          </p:cNvPicPr>
          <p:nvPr/>
        </p:nvPicPr>
        <p:blipFill>
          <a:blip r:embed="rId3"/>
          <a:stretch>
            <a:fillRect/>
          </a:stretch>
        </p:blipFill>
        <p:spPr>
          <a:xfrm>
            <a:off x="0" y="0"/>
            <a:ext cx="12185903" cy="6854570"/>
          </a:xfrm>
          <a:prstGeom prst="rect">
            <a:avLst/>
          </a:prstGeom>
        </p:spPr>
      </p:pic>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16</a:t>
            </a:fld>
            <a:endParaRPr lang="en-US" dirty="0">
              <a:solidFill>
                <a:srgbClr val="777C7F"/>
              </a:solidFill>
              <a:latin typeface="Century Gothic" charset="0"/>
              <a:ea typeface="Century Gothic" charset="0"/>
              <a:cs typeface="Century Gothic" charset="0"/>
            </a:endParaRPr>
          </a:p>
        </p:txBody>
      </p:sp>
      <p:sp>
        <p:nvSpPr>
          <p:cNvPr id="16" name="Rectangle 15">
            <a:extLst>
              <a:ext uri="{FF2B5EF4-FFF2-40B4-BE49-F238E27FC236}">
                <a16:creationId xmlns="" xmlns:a16="http://schemas.microsoft.com/office/drawing/2014/main" id="{ED7D7012-D4F1-9041-90EC-5DECF2378350}"/>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How is </a:t>
            </a:r>
            <a:r>
              <a:rPr lang="en-US" sz="3200" dirty="0" err="1">
                <a:latin typeface="Century Gothic" charset="0"/>
                <a:ea typeface="ヒラギノ角ゴ Pro W3" charset="0"/>
                <a:cs typeface="ヒラギノ角ゴ Pro W3" charset="0"/>
              </a:rPr>
              <a:t>SDoH</a:t>
            </a:r>
            <a:r>
              <a:rPr lang="en-US" sz="3200" dirty="0">
                <a:latin typeface="Century Gothic" charset="0"/>
                <a:ea typeface="ヒラギノ角ゴ Pro W3" charset="0"/>
                <a:cs typeface="ヒラギノ角ゴ Pro W3" charset="0"/>
              </a:rPr>
              <a:t> Married to Cultural Competency?</a:t>
            </a:r>
          </a:p>
        </p:txBody>
      </p:sp>
      <p:pic>
        <p:nvPicPr>
          <p:cNvPr id="18" name="Picture 17">
            <a:extLst>
              <a:ext uri="{FF2B5EF4-FFF2-40B4-BE49-F238E27FC236}">
                <a16:creationId xmlns="" xmlns:a16="http://schemas.microsoft.com/office/drawing/2014/main" id="{20F19095-0316-0E45-9BB2-86125F86F0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DEA29D14-16D2-AB4A-B679-70E6C8FE7D0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stretch>
            <a:fillRect/>
          </a:stretch>
        </p:blipFill>
        <p:spPr>
          <a:xfrm>
            <a:off x="318549" y="1371600"/>
            <a:ext cx="8695585" cy="4724691"/>
          </a:xfrm>
          <a:prstGeom prst="rect">
            <a:avLst/>
          </a:prstGeom>
        </p:spPr>
      </p:pic>
      <p:sp>
        <p:nvSpPr>
          <p:cNvPr id="4" name="Left Arrow 3"/>
          <p:cNvSpPr/>
          <p:nvPr/>
        </p:nvSpPr>
        <p:spPr>
          <a:xfrm>
            <a:off x="8857561" y="4572000"/>
            <a:ext cx="2049138" cy="804232"/>
          </a:xfrm>
          <a:prstGeom prst="leftArrow">
            <a:avLst/>
          </a:prstGeom>
          <a:solidFill>
            <a:srgbClr val="82BE43"/>
          </a:solidFill>
          <a:ln>
            <a:solidFill>
              <a:srgbClr val="82B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425299"/>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79F0B325-5F88-A240-B2F5-C9188EA9FC1E}"/>
              </a:ext>
            </a:extLst>
          </p:cNvPr>
          <p:cNvPicPr>
            <a:picLocks noChangeAspect="1"/>
          </p:cNvPicPr>
          <p:nvPr/>
        </p:nvPicPr>
        <p:blipFill>
          <a:blip r:embed="rId3"/>
          <a:stretch>
            <a:fillRect/>
          </a:stretch>
        </p:blipFill>
        <p:spPr>
          <a:xfrm>
            <a:off x="0" y="0"/>
            <a:ext cx="12185903" cy="6854570"/>
          </a:xfrm>
          <a:prstGeom prst="rect">
            <a:avLst/>
          </a:prstGeom>
        </p:spPr>
      </p:pic>
      <p:sp>
        <p:nvSpPr>
          <p:cNvPr id="15" name="TextBox 14"/>
          <p:cNvSpPr txBox="1"/>
          <p:nvPr/>
        </p:nvSpPr>
        <p:spPr>
          <a:xfrm>
            <a:off x="402336" y="1371600"/>
            <a:ext cx="11347704" cy="4816703"/>
          </a:xfrm>
          <a:prstGeom prst="rect">
            <a:avLst/>
          </a:prstGeom>
          <a:noFill/>
        </p:spPr>
        <p:txBody>
          <a:bodyPr wrap="square" lIns="0" tIns="0" rIns="0" bIns="0" rtlCol="0">
            <a:spAutoFit/>
          </a:bodyPr>
          <a:lstStyle/>
          <a:p>
            <a:pPr algn="just"/>
            <a:r>
              <a:rPr lang="en-US" sz="2400" b="1" dirty="0">
                <a:solidFill>
                  <a:srgbClr val="008F47"/>
                </a:solidFill>
                <a:latin typeface="Century Gothic" charset="0"/>
                <a:ea typeface="ヒラギノ角ゴ Pro W3" charset="0"/>
                <a:cs typeface="ヒラギノ角ゴ Pro W3" charset="0"/>
              </a:rPr>
              <a:t>Examples of how social determinants can impact care:</a:t>
            </a:r>
          </a:p>
          <a:p>
            <a:pPr algn="just"/>
            <a:endParaRPr lang="en-US" sz="900" dirty="0">
              <a:solidFill>
                <a:srgbClr val="54585A"/>
              </a:solidFill>
              <a:latin typeface="Century Gothic" charset="0"/>
              <a:ea typeface="ヒラギノ角ゴ Pro W3" charset="0"/>
              <a:cs typeface="ヒラギノ角ゴ Pro W3" charset="0"/>
            </a:endParaRPr>
          </a:p>
          <a:p>
            <a:pPr algn="just"/>
            <a:endParaRPr lang="en-US" sz="1200" dirty="0">
              <a:solidFill>
                <a:srgbClr val="54585A"/>
              </a:solidFill>
              <a:latin typeface="Century Gothic" charset="0"/>
              <a:ea typeface="ヒラギノ角ゴ Pro W3" charset="0"/>
              <a:cs typeface="ヒラギノ角ゴ Pro W3" charset="0"/>
            </a:endParaRPr>
          </a:p>
          <a:p>
            <a:pPr algn="just"/>
            <a:r>
              <a:rPr lang="en-US" sz="2000" dirty="0">
                <a:solidFill>
                  <a:srgbClr val="54585A"/>
                </a:solidFill>
                <a:latin typeface="Century Gothic" charset="0"/>
                <a:ea typeface="ヒラギノ角ゴ Pro W3" charset="0"/>
                <a:cs typeface="ヒラギノ角ゴ Pro W3" charset="0"/>
              </a:rPr>
              <a:t>A member may be non-compliant with respect to obtaining regular mammograms. Upon further investigation, it is found that the member does not have reliable transportation to the hospital to obtain the service.</a:t>
            </a:r>
          </a:p>
          <a:p>
            <a:pPr algn="just"/>
            <a:endParaRPr lang="en-US" sz="1200" dirty="0">
              <a:solidFill>
                <a:srgbClr val="54585A"/>
              </a:solidFill>
              <a:latin typeface="Century Gothic" charset="0"/>
              <a:ea typeface="ヒラギノ角ゴ Pro W3" charset="0"/>
              <a:cs typeface="ヒラギノ角ゴ Pro W3" charset="0"/>
            </a:endParaRPr>
          </a:p>
          <a:p>
            <a:pPr algn="just"/>
            <a:r>
              <a:rPr lang="en-US" sz="2000" dirty="0">
                <a:solidFill>
                  <a:srgbClr val="54585A"/>
                </a:solidFill>
                <a:latin typeface="Century Gothic" charset="0"/>
                <a:ea typeface="ヒラギノ角ゴ Pro W3" charset="0"/>
                <a:cs typeface="ヒラギノ角ゴ Pro W3" charset="0"/>
              </a:rPr>
              <a:t>A member may be non-compliant with respect to a prescribed drug therapy. Upon further investigation, it is found that the member is unable to pay for his prescription drug co-payments.</a:t>
            </a:r>
          </a:p>
          <a:p>
            <a:pPr algn="just"/>
            <a:endParaRPr lang="en-US" sz="1200" dirty="0">
              <a:solidFill>
                <a:srgbClr val="54585A"/>
              </a:solidFill>
              <a:latin typeface="Century Gothic" charset="0"/>
              <a:ea typeface="ヒラギノ角ゴ Pro W3" charset="0"/>
              <a:cs typeface="ヒラギノ角ゴ Pro W3" charset="0"/>
            </a:endParaRPr>
          </a:p>
          <a:p>
            <a:pPr algn="just"/>
            <a:r>
              <a:rPr lang="en-US" sz="2000" dirty="0">
                <a:solidFill>
                  <a:srgbClr val="54585A"/>
                </a:solidFill>
                <a:latin typeface="Century Gothic" charset="0"/>
                <a:ea typeface="ヒラギノ角ゴ Pro W3" charset="0"/>
                <a:cs typeface="ヒラギノ角ゴ Pro W3" charset="0"/>
              </a:rPr>
              <a:t>A member’s recovery from knee replacement surgery is delayed. Upon further investigation, the member’s diet is lacking due to food insecurity thus hindering the healing process.</a:t>
            </a:r>
          </a:p>
          <a:p>
            <a:pPr marL="342900" indent="-342900" algn="just">
              <a:buFont typeface="Wingdings" panose="05000000000000000000" pitchFamily="2" charset="2"/>
              <a:buChar char="§"/>
            </a:pPr>
            <a:endParaRPr lang="en-US" sz="2000" dirty="0">
              <a:solidFill>
                <a:srgbClr val="54585A"/>
              </a:solidFill>
              <a:latin typeface="Century Gothic" charset="0"/>
              <a:ea typeface="ヒラギノ角ゴ Pro W3" charset="0"/>
              <a:cs typeface="ヒラギノ角ゴ Pro W3" charset="0"/>
            </a:endParaRPr>
          </a:p>
          <a:p>
            <a:pPr marL="342900" indent="-342900" algn="just">
              <a:buFont typeface="Wingdings" panose="05000000000000000000" pitchFamily="2" charset="2"/>
              <a:buChar char="§"/>
            </a:pPr>
            <a:endParaRPr lang="en-US" sz="2000" dirty="0">
              <a:solidFill>
                <a:srgbClr val="54585A"/>
              </a:solidFill>
              <a:latin typeface="Century Gothic" charset="0"/>
              <a:ea typeface="ヒラギノ角ゴ Pro W3" charset="0"/>
              <a:cs typeface="ヒラギノ角ゴ Pro W3" charset="0"/>
            </a:endParaRPr>
          </a:p>
          <a:p>
            <a:pPr algn="just"/>
            <a:endParaRPr lang="en-US" sz="2000" dirty="0">
              <a:solidFill>
                <a:srgbClr val="54585A"/>
              </a:solidFill>
              <a:latin typeface="Century Gothic" charset="0"/>
              <a:ea typeface="ヒラギノ角ゴ Pro W3" charset="0"/>
              <a:cs typeface="ヒラギノ角ゴ Pro W3" charset="0"/>
            </a:endParaRPr>
          </a:p>
          <a:p>
            <a:pPr algn="just"/>
            <a:endParaRPr lang="en-US" sz="2400" dirty="0">
              <a:solidFill>
                <a:srgbClr val="54585A"/>
              </a:solidFill>
              <a:latin typeface="Century Gothic" charset="0"/>
              <a:ea typeface="ヒラギノ角ゴ Pro W3" charset="0"/>
              <a:cs typeface="ヒラギノ角ゴ Pro W3" charset="0"/>
            </a:endParaRPr>
          </a:p>
        </p:txBody>
      </p:sp>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17</a:t>
            </a:fld>
            <a:endParaRPr lang="en-US" dirty="0">
              <a:solidFill>
                <a:srgbClr val="777C7F"/>
              </a:solidFill>
              <a:latin typeface="Century Gothic" charset="0"/>
              <a:ea typeface="Century Gothic" charset="0"/>
              <a:cs typeface="Century Gothic" charset="0"/>
            </a:endParaRPr>
          </a:p>
        </p:txBody>
      </p:sp>
      <p:sp>
        <p:nvSpPr>
          <p:cNvPr id="16" name="Rectangle 15">
            <a:extLst>
              <a:ext uri="{FF2B5EF4-FFF2-40B4-BE49-F238E27FC236}">
                <a16:creationId xmlns="" xmlns:a16="http://schemas.microsoft.com/office/drawing/2014/main" id="{ED7D7012-D4F1-9041-90EC-5DECF2378350}"/>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Social Determinants</a:t>
            </a:r>
          </a:p>
        </p:txBody>
      </p:sp>
      <p:pic>
        <p:nvPicPr>
          <p:cNvPr id="18" name="Picture 17">
            <a:extLst>
              <a:ext uri="{FF2B5EF4-FFF2-40B4-BE49-F238E27FC236}">
                <a16:creationId xmlns="" xmlns:a16="http://schemas.microsoft.com/office/drawing/2014/main" id="{20F19095-0316-0E45-9BB2-86125F86F0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DEA29D14-16D2-AB4A-B679-70E6C8FE7D0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796055"/>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79F0B325-5F88-A240-B2F5-C9188EA9FC1E}"/>
              </a:ext>
            </a:extLst>
          </p:cNvPr>
          <p:cNvPicPr>
            <a:picLocks noChangeAspect="1"/>
          </p:cNvPicPr>
          <p:nvPr/>
        </p:nvPicPr>
        <p:blipFill>
          <a:blip r:embed="rId3"/>
          <a:stretch>
            <a:fillRect/>
          </a:stretch>
        </p:blipFill>
        <p:spPr>
          <a:xfrm>
            <a:off x="0" y="0"/>
            <a:ext cx="12185903" cy="6854570"/>
          </a:xfrm>
          <a:prstGeom prst="rect">
            <a:avLst/>
          </a:prstGeom>
        </p:spPr>
      </p:pic>
      <p:sp>
        <p:nvSpPr>
          <p:cNvPr id="15" name="TextBox 14"/>
          <p:cNvSpPr txBox="1"/>
          <p:nvPr/>
        </p:nvSpPr>
        <p:spPr>
          <a:xfrm>
            <a:off x="402336" y="1371600"/>
            <a:ext cx="11347704" cy="4254242"/>
          </a:xfrm>
          <a:prstGeom prst="rect">
            <a:avLst/>
          </a:prstGeom>
          <a:noFill/>
        </p:spPr>
        <p:txBody>
          <a:bodyPr wrap="square" lIns="0" tIns="0" rIns="0" bIns="0" rtlCol="0">
            <a:spAutoFit/>
          </a:bodyPr>
          <a:lstStyle/>
          <a:p>
            <a:pPr>
              <a:lnSpc>
                <a:spcPct val="114000"/>
              </a:lnSpc>
              <a:spcAft>
                <a:spcPts val="800"/>
              </a:spcAft>
            </a:pPr>
            <a:r>
              <a:rPr lang="en-US" sz="2400" b="1" dirty="0">
                <a:solidFill>
                  <a:srgbClr val="008F47"/>
                </a:solidFill>
                <a:latin typeface="Century Gothic" panose="020B0502020202020204" pitchFamily="34" charset="0"/>
              </a:rPr>
              <a:t>CMS’ Accountable Health Communities Model addresses the gap between clinical care and community services</a:t>
            </a:r>
          </a:p>
          <a:p>
            <a:pPr>
              <a:lnSpc>
                <a:spcPct val="114000"/>
              </a:lnSpc>
              <a:spcAft>
                <a:spcPts val="800"/>
              </a:spcAft>
            </a:pPr>
            <a:r>
              <a:rPr lang="en-US" sz="2000" dirty="0">
                <a:latin typeface="Century Gothic" panose="020B0502020202020204" pitchFamily="34" charset="0"/>
              </a:rPr>
              <a:t>The Accountable Health Communities Health-Related Social Needs Screen Tool (</a:t>
            </a:r>
            <a:r>
              <a:rPr lang="en-US" sz="2000" dirty="0">
                <a:solidFill>
                  <a:srgbClr val="008F47"/>
                </a:solidFill>
                <a:latin typeface="Century Gothic" panose="020B0502020202020204" pitchFamily="34" charset="0"/>
                <a:hlinkClick r:id="rId4">
                  <a:extLst>
                    <a:ext uri="{A12FA001-AC4F-418D-AE19-62706E023703}">
                      <ahyp:hlinkClr xmlns="" xmlns:ahyp="http://schemas.microsoft.com/office/drawing/2018/hyperlinkcolor" val="tx"/>
                    </a:ext>
                  </a:extLst>
                </a:hlinkClick>
              </a:rPr>
              <a:t>https://innovation.cms.gov/Files/worksheets/ahcm-screeningtool.pdf</a:t>
            </a:r>
            <a:r>
              <a:rPr lang="en-US" sz="2000" dirty="0">
                <a:latin typeface="Century Gothic" panose="020B0502020202020204" pitchFamily="34" charset="0"/>
              </a:rPr>
              <a:t>) identifies patients’ needs in five core domains that community services can </a:t>
            </a:r>
            <a:r>
              <a:rPr lang="en-US" sz="2000" dirty="0">
                <a:solidFill>
                  <a:schemeClr val="bg2">
                    <a:lumMod val="25000"/>
                  </a:schemeClr>
                </a:solidFill>
                <a:latin typeface="Century Gothic" panose="020B0502020202020204" pitchFamily="34" charset="0"/>
              </a:rPr>
              <a:t>assist</a:t>
            </a:r>
            <a:r>
              <a:rPr lang="en-US" sz="2000" dirty="0">
                <a:latin typeface="Century Gothic" panose="020B0502020202020204" pitchFamily="34" charset="0"/>
              </a:rPr>
              <a:t>: </a:t>
            </a:r>
          </a:p>
          <a:p>
            <a:pPr marL="1257300" lvl="2" indent="-342900">
              <a:buFont typeface="Arial" panose="020B0604020202020204" pitchFamily="34" charset="0"/>
              <a:buChar char="•"/>
            </a:pPr>
            <a:r>
              <a:rPr lang="en-US" sz="2000" dirty="0">
                <a:latin typeface="Century Gothic" panose="020B0502020202020204" pitchFamily="34" charset="0"/>
              </a:rPr>
              <a:t>Housing instability</a:t>
            </a:r>
          </a:p>
          <a:p>
            <a:pPr marL="1257300" lvl="2" indent="-342900">
              <a:buFont typeface="Arial" panose="020B0604020202020204" pitchFamily="34" charset="0"/>
              <a:buChar char="•"/>
            </a:pPr>
            <a:r>
              <a:rPr lang="en-US" sz="2000" dirty="0">
                <a:latin typeface="Century Gothic" panose="020B0502020202020204" pitchFamily="34" charset="0"/>
              </a:rPr>
              <a:t>Food insecurity</a:t>
            </a:r>
          </a:p>
          <a:p>
            <a:pPr marL="1257300" lvl="2" indent="-342900">
              <a:buFont typeface="Arial" panose="020B0604020202020204" pitchFamily="34" charset="0"/>
              <a:buChar char="•"/>
            </a:pPr>
            <a:r>
              <a:rPr lang="en-US" sz="2000" dirty="0">
                <a:latin typeface="Century Gothic" panose="020B0502020202020204" pitchFamily="34" charset="0"/>
              </a:rPr>
              <a:t>Transportation problems</a:t>
            </a:r>
          </a:p>
          <a:p>
            <a:pPr marL="1257300" lvl="2" indent="-342900">
              <a:buFont typeface="Arial" panose="020B0604020202020204" pitchFamily="34" charset="0"/>
              <a:buChar char="•"/>
            </a:pPr>
            <a:r>
              <a:rPr lang="en-US" sz="2000" dirty="0">
                <a:latin typeface="Century Gothic" panose="020B0502020202020204" pitchFamily="34" charset="0"/>
              </a:rPr>
              <a:t>Utility assistance needs and </a:t>
            </a:r>
          </a:p>
          <a:p>
            <a:pPr marL="1257300" lvl="2" indent="-342900">
              <a:buFont typeface="Arial" panose="020B0604020202020204" pitchFamily="34" charset="0"/>
              <a:buChar char="•"/>
            </a:pPr>
            <a:r>
              <a:rPr lang="en-US" sz="2000" dirty="0">
                <a:latin typeface="Century Gothic" panose="020B0502020202020204" pitchFamily="34" charset="0"/>
              </a:rPr>
              <a:t>Interpersonal safety</a:t>
            </a:r>
          </a:p>
          <a:p>
            <a:endParaRPr lang="en-US" sz="2000" dirty="0">
              <a:latin typeface="Century Gothic" panose="020B0502020202020204" pitchFamily="34" charset="0"/>
            </a:endParaRPr>
          </a:p>
          <a:p>
            <a:pPr algn="just"/>
            <a:endParaRPr lang="en-US" sz="2000" dirty="0">
              <a:solidFill>
                <a:srgbClr val="54585A"/>
              </a:solidFill>
              <a:latin typeface="Century Gothic" charset="0"/>
              <a:ea typeface="ヒラギノ角ゴ Pro W3" charset="0"/>
              <a:cs typeface="ヒラギノ角ゴ Pro W3" charset="0"/>
            </a:endParaRPr>
          </a:p>
        </p:txBody>
      </p:sp>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18</a:t>
            </a:fld>
            <a:endParaRPr lang="en-US" dirty="0">
              <a:solidFill>
                <a:srgbClr val="777C7F"/>
              </a:solidFill>
              <a:latin typeface="Century Gothic" charset="0"/>
              <a:ea typeface="Century Gothic" charset="0"/>
              <a:cs typeface="Century Gothic" charset="0"/>
            </a:endParaRPr>
          </a:p>
        </p:txBody>
      </p:sp>
      <p:sp>
        <p:nvSpPr>
          <p:cNvPr id="16" name="Rectangle 15">
            <a:extLst>
              <a:ext uri="{FF2B5EF4-FFF2-40B4-BE49-F238E27FC236}">
                <a16:creationId xmlns="" xmlns:a16="http://schemas.microsoft.com/office/drawing/2014/main" id="{ED7D7012-D4F1-9041-90EC-5DECF2378350}"/>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Addressing Health-Related Social Needs</a:t>
            </a:r>
          </a:p>
        </p:txBody>
      </p:sp>
      <p:pic>
        <p:nvPicPr>
          <p:cNvPr id="18" name="Picture 17">
            <a:extLst>
              <a:ext uri="{FF2B5EF4-FFF2-40B4-BE49-F238E27FC236}">
                <a16:creationId xmlns="" xmlns:a16="http://schemas.microsoft.com/office/drawing/2014/main" id="{20F19095-0316-0E45-9BB2-86125F86F0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DEA29D14-16D2-AB4A-B679-70E6C8FE7D0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260605"/>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79F0B325-5F88-A240-B2F5-C9188EA9FC1E}"/>
              </a:ext>
            </a:extLst>
          </p:cNvPr>
          <p:cNvPicPr>
            <a:picLocks noChangeAspect="1"/>
          </p:cNvPicPr>
          <p:nvPr/>
        </p:nvPicPr>
        <p:blipFill>
          <a:blip r:embed="rId3"/>
          <a:stretch>
            <a:fillRect/>
          </a:stretch>
        </p:blipFill>
        <p:spPr>
          <a:xfrm>
            <a:off x="0" y="0"/>
            <a:ext cx="12185903" cy="6854570"/>
          </a:xfrm>
          <a:prstGeom prst="rect">
            <a:avLst/>
          </a:prstGeom>
        </p:spPr>
      </p:pic>
      <p:sp>
        <p:nvSpPr>
          <p:cNvPr id="15" name="TextBox 14"/>
          <p:cNvSpPr txBox="1"/>
          <p:nvPr/>
        </p:nvSpPr>
        <p:spPr>
          <a:xfrm>
            <a:off x="402336" y="1371600"/>
            <a:ext cx="11347704" cy="4680256"/>
          </a:xfrm>
          <a:prstGeom prst="rect">
            <a:avLst/>
          </a:prstGeom>
          <a:noFill/>
        </p:spPr>
        <p:txBody>
          <a:bodyPr wrap="square" lIns="0" tIns="0" rIns="0" bIns="0" rtlCol="0">
            <a:spAutoFit/>
          </a:bodyPr>
          <a:lstStyle/>
          <a:p>
            <a:pPr marL="342900" indent="-342900">
              <a:lnSpc>
                <a:spcPct val="114000"/>
              </a:lnSpc>
              <a:spcAft>
                <a:spcPts val="800"/>
              </a:spcAft>
              <a:buFont typeface="Wingdings" panose="05000000000000000000" pitchFamily="2" charset="2"/>
              <a:buChar char="§"/>
            </a:pPr>
            <a:r>
              <a:rPr lang="en-US" sz="2000" dirty="0">
                <a:latin typeface="Century Gothic" panose="020B0502020202020204" pitchFamily="34" charset="0"/>
              </a:rPr>
              <a:t>Incorporate questions related to </a:t>
            </a:r>
            <a:r>
              <a:rPr lang="en-US" sz="2000" dirty="0" err="1">
                <a:latin typeface="Century Gothic" panose="020B0502020202020204" pitchFamily="34" charset="0"/>
              </a:rPr>
              <a:t>SDoH</a:t>
            </a:r>
            <a:r>
              <a:rPr lang="en-US" sz="2000" dirty="0">
                <a:latin typeface="Century Gothic" panose="020B0502020202020204" pitchFamily="34" charset="0"/>
              </a:rPr>
              <a:t> into your patient assessments</a:t>
            </a:r>
          </a:p>
          <a:p>
            <a:pPr marL="342900" indent="-342900">
              <a:lnSpc>
                <a:spcPct val="114000"/>
              </a:lnSpc>
              <a:spcAft>
                <a:spcPts val="800"/>
              </a:spcAft>
              <a:buFont typeface="Wingdings" panose="05000000000000000000" pitchFamily="2" charset="2"/>
              <a:buChar char="§"/>
            </a:pPr>
            <a:r>
              <a:rPr lang="en-US" sz="2000" dirty="0">
                <a:latin typeface="Century Gothic" panose="020B0502020202020204" pitchFamily="34" charset="0"/>
              </a:rPr>
              <a:t>Code </a:t>
            </a:r>
            <a:r>
              <a:rPr lang="en-US" sz="2000" dirty="0" err="1">
                <a:latin typeface="Century Gothic" panose="020B0502020202020204" pitchFamily="34" charset="0"/>
              </a:rPr>
              <a:t>SDoH</a:t>
            </a:r>
            <a:r>
              <a:rPr lang="en-US" sz="2000" dirty="0">
                <a:latin typeface="Century Gothic" panose="020B0502020202020204" pitchFamily="34" charset="0"/>
              </a:rPr>
              <a:t> barriers on the claim</a:t>
            </a:r>
          </a:p>
          <a:p>
            <a:pPr marL="800100" lvl="1" indent="-342900">
              <a:lnSpc>
                <a:spcPct val="114000"/>
              </a:lnSpc>
              <a:buFont typeface="Wingdings" panose="05000000000000000000" pitchFamily="2" charset="2"/>
              <a:buChar char="§"/>
            </a:pPr>
            <a:r>
              <a:rPr lang="en-US" sz="2000" dirty="0">
                <a:latin typeface="Century Gothic" panose="020B0502020202020204" pitchFamily="34" charset="0"/>
              </a:rPr>
              <a:t>CPT code Z55 - Z65 are utilized to denote “persons with potential health hazards related to socioeconomics and psychosocial circumstances”</a:t>
            </a:r>
          </a:p>
          <a:p>
            <a:pPr marL="1257300" lvl="2" indent="-342900">
              <a:lnSpc>
                <a:spcPct val="114000"/>
              </a:lnSpc>
              <a:buFont typeface="Wingdings" panose="05000000000000000000" pitchFamily="2" charset="2"/>
              <a:buChar char="§"/>
            </a:pPr>
            <a:r>
              <a:rPr lang="en-US" sz="2000" dirty="0">
                <a:solidFill>
                  <a:schemeClr val="bg2">
                    <a:lumMod val="25000"/>
                  </a:schemeClr>
                </a:solidFill>
                <a:latin typeface="Century Gothic" panose="020B0502020202020204" pitchFamily="34" charset="0"/>
              </a:rPr>
              <a:t>These codes are permitted </a:t>
            </a:r>
            <a:r>
              <a:rPr lang="en-US" sz="2000" dirty="0">
                <a:latin typeface="Century Gothic" panose="020B0502020202020204" pitchFamily="34" charset="0"/>
              </a:rPr>
              <a:t>to be reported on claims based on documentation from any clinician involved in care</a:t>
            </a:r>
          </a:p>
          <a:p>
            <a:pPr marL="800100" lvl="1" indent="-342900">
              <a:lnSpc>
                <a:spcPct val="114000"/>
              </a:lnSpc>
              <a:buFont typeface="Wingdings" panose="05000000000000000000" pitchFamily="2" charset="2"/>
              <a:buChar char="§"/>
            </a:pPr>
            <a:r>
              <a:rPr lang="en-US" sz="2000" dirty="0">
                <a:latin typeface="Century Gothic" panose="020B0502020202020204" pitchFamily="34" charset="0"/>
              </a:rPr>
              <a:t>Coding </a:t>
            </a:r>
            <a:r>
              <a:rPr lang="en-US" sz="2000" dirty="0" err="1">
                <a:latin typeface="Century Gothic" panose="020B0502020202020204" pitchFamily="34" charset="0"/>
              </a:rPr>
              <a:t>SDoH</a:t>
            </a:r>
            <a:r>
              <a:rPr lang="en-US" sz="2000" dirty="0">
                <a:latin typeface="Century Gothic" panose="020B0502020202020204" pitchFamily="34" charset="0"/>
              </a:rPr>
              <a:t> assists THP in identifying barriers that stand in the way of members accessing care </a:t>
            </a:r>
            <a:r>
              <a:rPr lang="en-US" sz="2000" dirty="0">
                <a:solidFill>
                  <a:schemeClr val="bg2">
                    <a:lumMod val="25000"/>
                  </a:schemeClr>
                </a:solidFill>
                <a:latin typeface="Century Gothic" panose="020B0502020202020204" pitchFamily="34" charset="0"/>
              </a:rPr>
              <a:t>and</a:t>
            </a:r>
            <a:r>
              <a:rPr lang="en-US" sz="2000" dirty="0">
                <a:latin typeface="Century Gothic" panose="020B0502020202020204" pitchFamily="34" charset="0"/>
              </a:rPr>
              <a:t> allows THP to track the delivery of services to address </a:t>
            </a:r>
            <a:r>
              <a:rPr lang="en-US" sz="2000" dirty="0" err="1">
                <a:latin typeface="Century Gothic" panose="020B0502020202020204" pitchFamily="34" charset="0"/>
              </a:rPr>
              <a:t>SDoH</a:t>
            </a:r>
            <a:endParaRPr lang="en-US" sz="2000" dirty="0">
              <a:latin typeface="Century Gothic" panose="020B0502020202020204" pitchFamily="34" charset="0"/>
            </a:endParaRPr>
          </a:p>
          <a:p>
            <a:pPr marL="1257300" lvl="2" indent="-342900">
              <a:lnSpc>
                <a:spcPct val="114000"/>
              </a:lnSpc>
              <a:buFont typeface="Wingdings" panose="05000000000000000000" pitchFamily="2" charset="2"/>
              <a:buChar char="§"/>
            </a:pPr>
            <a:r>
              <a:rPr lang="en-US" sz="2000" dirty="0">
                <a:latin typeface="Century Gothic" panose="020B0502020202020204" pitchFamily="34" charset="0"/>
              </a:rPr>
              <a:t>After identification </a:t>
            </a:r>
            <a:r>
              <a:rPr lang="en-US" sz="2000" dirty="0">
                <a:solidFill>
                  <a:schemeClr val="bg2">
                    <a:lumMod val="25000"/>
                  </a:schemeClr>
                </a:solidFill>
                <a:latin typeface="Century Gothic" panose="020B0502020202020204" pitchFamily="34" charset="0"/>
              </a:rPr>
              <a:t>of an </a:t>
            </a:r>
            <a:r>
              <a:rPr lang="en-US" sz="2000" dirty="0" err="1">
                <a:solidFill>
                  <a:schemeClr val="bg2">
                    <a:lumMod val="25000"/>
                  </a:schemeClr>
                </a:solidFill>
                <a:latin typeface="Century Gothic" panose="020B0502020202020204" pitchFamily="34" charset="0"/>
              </a:rPr>
              <a:t>SDoH</a:t>
            </a:r>
            <a:r>
              <a:rPr lang="en-US" sz="2000" dirty="0">
                <a:solidFill>
                  <a:schemeClr val="tx1">
                    <a:lumMod val="50000"/>
                  </a:schemeClr>
                </a:solidFill>
                <a:latin typeface="Century Gothic" panose="020B0502020202020204" pitchFamily="34" charset="0"/>
              </a:rPr>
              <a:t>,</a:t>
            </a:r>
            <a:r>
              <a:rPr lang="en-US" sz="2000" dirty="0">
                <a:latin typeface="Century Gothic" panose="020B0502020202020204" pitchFamily="34" charset="0"/>
              </a:rPr>
              <a:t> a THP social worker can assist members in accessing socially necessary services</a:t>
            </a:r>
          </a:p>
          <a:p>
            <a:pPr marL="800100" lvl="1" indent="-342900">
              <a:lnSpc>
                <a:spcPct val="114000"/>
              </a:lnSpc>
              <a:buFont typeface="Wingdings" panose="05000000000000000000" pitchFamily="2" charset="2"/>
              <a:buChar char="§"/>
            </a:pPr>
            <a:r>
              <a:rPr lang="en-US" sz="2000" dirty="0">
                <a:latin typeface="Century Gothic" panose="020B0502020202020204" pitchFamily="34" charset="0"/>
              </a:rPr>
              <a:t>Call THP and ask for a care navigator or social worker to assist with referrals</a:t>
            </a:r>
          </a:p>
          <a:p>
            <a:endParaRPr lang="en-US" sz="2000" dirty="0">
              <a:latin typeface="Century Gothic" panose="020B0502020202020204" pitchFamily="34" charset="0"/>
            </a:endParaRPr>
          </a:p>
          <a:p>
            <a:pPr algn="just"/>
            <a:endParaRPr lang="en-US" sz="2000" dirty="0">
              <a:solidFill>
                <a:srgbClr val="54585A"/>
              </a:solidFill>
              <a:latin typeface="Century Gothic" charset="0"/>
              <a:ea typeface="ヒラギノ角ゴ Pro W3" charset="0"/>
              <a:cs typeface="ヒラギノ角ゴ Pro W3" charset="0"/>
            </a:endParaRPr>
          </a:p>
        </p:txBody>
      </p:sp>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19</a:t>
            </a:fld>
            <a:endParaRPr lang="en-US" dirty="0">
              <a:solidFill>
                <a:srgbClr val="777C7F"/>
              </a:solidFill>
              <a:latin typeface="Century Gothic" charset="0"/>
              <a:ea typeface="Century Gothic" charset="0"/>
              <a:cs typeface="Century Gothic" charset="0"/>
            </a:endParaRPr>
          </a:p>
        </p:txBody>
      </p:sp>
      <p:sp>
        <p:nvSpPr>
          <p:cNvPr id="16" name="Rectangle 15">
            <a:extLst>
              <a:ext uri="{FF2B5EF4-FFF2-40B4-BE49-F238E27FC236}">
                <a16:creationId xmlns="" xmlns:a16="http://schemas.microsoft.com/office/drawing/2014/main" id="{ED7D7012-D4F1-9041-90EC-5DECF2378350}"/>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Help The Health Plan Help Your Patients</a:t>
            </a:r>
          </a:p>
        </p:txBody>
      </p:sp>
      <p:pic>
        <p:nvPicPr>
          <p:cNvPr id="18" name="Picture 17">
            <a:extLst>
              <a:ext uri="{FF2B5EF4-FFF2-40B4-BE49-F238E27FC236}">
                <a16:creationId xmlns="" xmlns:a16="http://schemas.microsoft.com/office/drawing/2014/main" id="{20F19095-0316-0E45-9BB2-86125F86F0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DEA29D14-16D2-AB4A-B679-70E6C8FE7D0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24408"/>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ECA3CEBD-5BFC-8F4F-B63F-EF0FE1B3F5A3}"/>
              </a:ext>
            </a:extLst>
          </p:cNvPr>
          <p:cNvPicPr>
            <a:picLocks noChangeAspect="1"/>
          </p:cNvPicPr>
          <p:nvPr/>
        </p:nvPicPr>
        <p:blipFill rotWithShape="1">
          <a:blip r:embed="rId3"/>
          <a:srcRect l="21106" t="-1" r="21558" b="11364"/>
          <a:stretch/>
        </p:blipFill>
        <p:spPr>
          <a:xfrm>
            <a:off x="2221872" y="154353"/>
            <a:ext cx="7723822" cy="6716337"/>
          </a:xfrm>
          <a:prstGeom prst="rect">
            <a:avLst/>
          </a:prstGeom>
        </p:spPr>
      </p:pic>
      <p:sp>
        <p:nvSpPr>
          <p:cNvPr id="4" name="Slide Number Placeholder 3"/>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2</a:t>
            </a:fld>
            <a:endParaRPr lang="en-US" dirty="0">
              <a:solidFill>
                <a:srgbClr val="777C7F"/>
              </a:solidFill>
              <a:latin typeface="Century Gothic" charset="0"/>
              <a:ea typeface="Century Gothic" charset="0"/>
              <a:cs typeface="Century Gothic" charset="0"/>
            </a:endParaRPr>
          </a:p>
        </p:txBody>
      </p:sp>
      <p:sp>
        <p:nvSpPr>
          <p:cNvPr id="17" name="TextBox 16">
            <a:extLst>
              <a:ext uri="{FF2B5EF4-FFF2-40B4-BE49-F238E27FC236}">
                <a16:creationId xmlns="" xmlns:a16="http://schemas.microsoft.com/office/drawing/2014/main" id="{E1D1AE30-1BA7-4B4B-BD14-67EDF11BDAA4}"/>
              </a:ext>
            </a:extLst>
          </p:cNvPr>
          <p:cNvSpPr txBox="1"/>
          <p:nvPr/>
        </p:nvSpPr>
        <p:spPr>
          <a:xfrm>
            <a:off x="3841930" y="2936096"/>
            <a:ext cx="4990739" cy="3249542"/>
          </a:xfrm>
          <a:prstGeom prst="rect">
            <a:avLst/>
          </a:prstGeom>
          <a:noFill/>
        </p:spPr>
        <p:txBody>
          <a:bodyPr wrap="square" lIns="0" tIns="0" rIns="0" bIns="0" numCol="1" spcCol="274320" rtlCol="0">
            <a:noAutofit/>
          </a:bodyPr>
          <a:lstStyle/>
          <a:p>
            <a:pPr marL="342900" indent="-342900">
              <a:lnSpc>
                <a:spcPct val="114000"/>
              </a:lnSpc>
              <a:spcAft>
                <a:spcPts val="1200"/>
              </a:spcAft>
              <a:buFont typeface="Wingdings" panose="05000000000000000000" pitchFamily="2" charset="2"/>
              <a:buChar char="§"/>
            </a:pPr>
            <a:r>
              <a:rPr lang="en-US" sz="2400" dirty="0">
                <a:solidFill>
                  <a:schemeClr val="bg1"/>
                </a:solidFill>
                <a:cs typeface="Century Gothic"/>
              </a:rPr>
              <a:t>Cultural Competence</a:t>
            </a:r>
          </a:p>
          <a:p>
            <a:pPr marL="342900" indent="-342900">
              <a:lnSpc>
                <a:spcPct val="114000"/>
              </a:lnSpc>
              <a:spcAft>
                <a:spcPts val="1200"/>
              </a:spcAft>
              <a:buFont typeface="Wingdings" panose="05000000000000000000" pitchFamily="2" charset="2"/>
              <a:buChar char="§"/>
            </a:pPr>
            <a:r>
              <a:rPr lang="en-US" sz="2400" dirty="0">
                <a:solidFill>
                  <a:schemeClr val="bg1"/>
                </a:solidFill>
                <a:cs typeface="Century Gothic"/>
              </a:rPr>
              <a:t>Language Competence</a:t>
            </a:r>
          </a:p>
          <a:p>
            <a:pPr marL="342900" indent="-342900">
              <a:lnSpc>
                <a:spcPct val="114000"/>
              </a:lnSpc>
              <a:spcAft>
                <a:spcPts val="1200"/>
              </a:spcAft>
              <a:buFont typeface="Wingdings" panose="05000000000000000000" pitchFamily="2" charset="2"/>
              <a:buChar char="§"/>
            </a:pPr>
            <a:r>
              <a:rPr lang="en-US" sz="2400" dirty="0">
                <a:solidFill>
                  <a:schemeClr val="bg1"/>
                </a:solidFill>
                <a:cs typeface="Century Gothic"/>
              </a:rPr>
              <a:t>Social Determinants of Health</a:t>
            </a:r>
          </a:p>
          <a:p>
            <a:pPr marL="342900" indent="-342900">
              <a:lnSpc>
                <a:spcPct val="114000"/>
              </a:lnSpc>
              <a:spcAft>
                <a:spcPts val="1200"/>
              </a:spcAft>
              <a:buFont typeface="Wingdings" panose="05000000000000000000" pitchFamily="2" charset="2"/>
              <a:buChar char="§"/>
            </a:pPr>
            <a:r>
              <a:rPr lang="en-US" sz="2400" dirty="0">
                <a:solidFill>
                  <a:schemeClr val="bg1"/>
                </a:solidFill>
                <a:cs typeface="Century Gothic"/>
              </a:rPr>
              <a:t>Ageism</a:t>
            </a:r>
          </a:p>
          <a:p>
            <a:pPr marL="342900" indent="-342900">
              <a:lnSpc>
                <a:spcPct val="114000"/>
              </a:lnSpc>
              <a:spcAft>
                <a:spcPts val="1200"/>
              </a:spcAft>
              <a:buFont typeface="Wingdings" panose="05000000000000000000" pitchFamily="2" charset="2"/>
              <a:buChar char="§"/>
            </a:pPr>
            <a:r>
              <a:rPr lang="en-US" sz="2400" dirty="0">
                <a:solidFill>
                  <a:schemeClr val="bg1"/>
                </a:solidFill>
                <a:cs typeface="Century Gothic"/>
              </a:rPr>
              <a:t>Learning Cultural Competence</a:t>
            </a:r>
          </a:p>
          <a:p>
            <a:pPr marL="342900" indent="-342900">
              <a:lnSpc>
                <a:spcPct val="114000"/>
              </a:lnSpc>
              <a:spcAft>
                <a:spcPts val="1200"/>
              </a:spcAft>
              <a:buFont typeface="Wingdings" panose="05000000000000000000" pitchFamily="2" charset="2"/>
              <a:buChar char="§"/>
            </a:pPr>
            <a:r>
              <a:rPr lang="en-US" sz="2400" dirty="0">
                <a:solidFill>
                  <a:schemeClr val="bg1"/>
                </a:solidFill>
                <a:cs typeface="Century Gothic"/>
              </a:rPr>
              <a:t>Resources</a:t>
            </a:r>
          </a:p>
        </p:txBody>
      </p:sp>
      <p:cxnSp>
        <p:nvCxnSpPr>
          <p:cNvPr id="20" name="Straight Connector 19">
            <a:extLst>
              <a:ext uri="{FF2B5EF4-FFF2-40B4-BE49-F238E27FC236}">
                <a16:creationId xmlns="" xmlns:a16="http://schemas.microsoft.com/office/drawing/2014/main" id="{3436D98F-0B76-9C47-9B7E-33DC1D3B0C3A}"/>
              </a:ext>
            </a:extLst>
          </p:cNvPr>
          <p:cNvCxnSpPr>
            <a:cxnSpLocks/>
          </p:cNvCxnSpPr>
          <p:nvPr/>
        </p:nvCxnSpPr>
        <p:spPr>
          <a:xfrm>
            <a:off x="402336" y="905256"/>
            <a:ext cx="4931664"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601B25EA-22F9-584B-9FF2-1C041560E7CF}"/>
              </a:ext>
            </a:extLst>
          </p:cNvPr>
          <p:cNvSpPr txBox="1"/>
          <p:nvPr/>
        </p:nvSpPr>
        <p:spPr>
          <a:xfrm>
            <a:off x="402336" y="274320"/>
            <a:ext cx="3287760" cy="492443"/>
          </a:xfrm>
          <a:prstGeom prst="rect">
            <a:avLst/>
          </a:prstGeom>
          <a:noFill/>
        </p:spPr>
        <p:txBody>
          <a:bodyPr wrap="none" lIns="0" tIns="0" rIns="0" bIns="0" rtlCol="0">
            <a:spAutoFit/>
          </a:bodyPr>
          <a:lstStyle/>
          <a:p>
            <a:r>
              <a:rPr lang="en-US" sz="3200" dirty="0">
                <a:solidFill>
                  <a:srgbClr val="82BE43"/>
                </a:solidFill>
                <a:cs typeface="Century Gothic"/>
              </a:rPr>
              <a:t>Training Agenda</a:t>
            </a:r>
          </a:p>
        </p:txBody>
      </p:sp>
      <p:cxnSp>
        <p:nvCxnSpPr>
          <p:cNvPr id="23" name="Straight Connector 22">
            <a:extLst>
              <a:ext uri="{FF2B5EF4-FFF2-40B4-BE49-F238E27FC236}">
                <a16:creationId xmlns="" xmlns:a16="http://schemas.microsoft.com/office/drawing/2014/main" id="{8E99212E-D15D-784C-B8A2-DD1CD629841C}"/>
              </a:ext>
            </a:extLst>
          </p:cNvPr>
          <p:cNvCxnSpPr>
            <a:cxnSpLocks/>
          </p:cNvCxnSpPr>
          <p:nvPr/>
        </p:nvCxnSpPr>
        <p:spPr>
          <a:xfrm>
            <a:off x="7772400" y="905256"/>
            <a:ext cx="4032504"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304564B8-BAC8-E94F-8300-DD3C9D3CC917}"/>
              </a:ext>
            </a:extLst>
          </p:cNvPr>
          <p:cNvCxnSpPr>
            <a:cxnSpLocks/>
          </p:cNvCxnSpPr>
          <p:nvPr/>
        </p:nvCxnSpPr>
        <p:spPr>
          <a:xfrm>
            <a:off x="402336" y="6537960"/>
            <a:ext cx="2467864"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5E24B2F6-671A-E940-9243-31AFCFEE93E7}"/>
              </a:ext>
            </a:extLst>
          </p:cNvPr>
          <p:cNvCxnSpPr>
            <a:cxnSpLocks/>
          </p:cNvCxnSpPr>
          <p:nvPr/>
        </p:nvCxnSpPr>
        <p:spPr>
          <a:xfrm>
            <a:off x="9385300" y="6537960"/>
            <a:ext cx="2245979"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EC5601B-B940-3A4B-98B8-963344595987}"/>
              </a:ext>
            </a:extLst>
          </p:cNvPr>
          <p:cNvCxnSpPr>
            <a:cxnSpLocks/>
          </p:cNvCxnSpPr>
          <p:nvPr/>
        </p:nvCxnSpPr>
        <p:spPr>
          <a:xfrm>
            <a:off x="6096000" y="905256"/>
            <a:ext cx="241300"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84796"/>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1524" y="857"/>
            <a:ext cx="12188951" cy="6856285"/>
          </a:xfrm>
          <a:prstGeom prst="rect">
            <a:avLst/>
          </a:prstGeom>
        </p:spPr>
      </p:pic>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chemeClr val="bg1"/>
                </a:solidFill>
                <a:latin typeface="Century Gothic" charset="0"/>
                <a:ea typeface="Century Gothic" charset="0"/>
                <a:cs typeface="Century Gothic" charset="0"/>
              </a:rPr>
              <a:t>20</a:t>
            </a:fld>
            <a:endParaRPr lang="en-US" dirty="0">
              <a:solidFill>
                <a:schemeClr val="bg1"/>
              </a:solidFill>
              <a:latin typeface="Century Gothic" charset="0"/>
              <a:ea typeface="Century Gothic" charset="0"/>
              <a:cs typeface="Century Gothic" charset="0"/>
            </a:endParaRPr>
          </a:p>
        </p:txBody>
      </p:sp>
      <p:sp>
        <p:nvSpPr>
          <p:cNvPr id="7" name="TextBox 6">
            <a:extLst>
              <a:ext uri="{FF2B5EF4-FFF2-40B4-BE49-F238E27FC236}">
                <a16:creationId xmlns="" xmlns:a16="http://schemas.microsoft.com/office/drawing/2014/main" id="{7F0F13EA-DE96-EF4B-93BF-2CB635BA5E90}"/>
              </a:ext>
            </a:extLst>
          </p:cNvPr>
          <p:cNvSpPr txBox="1"/>
          <p:nvPr/>
        </p:nvSpPr>
        <p:spPr>
          <a:xfrm>
            <a:off x="5031436" y="3318277"/>
            <a:ext cx="6261903" cy="1615827"/>
          </a:xfrm>
          <a:prstGeom prst="rect">
            <a:avLst/>
          </a:prstGeom>
          <a:noFill/>
          <a:effectLst/>
        </p:spPr>
        <p:txBody>
          <a:bodyPr wrap="square" lIns="0" tIns="0" rIns="0" bIns="0" rtlCol="0" anchor="t" anchorCtr="0">
            <a:spAutoFit/>
          </a:bodyPr>
          <a:lstStyle/>
          <a:p>
            <a:pPr algn="ctr">
              <a:spcAft>
                <a:spcPts val="1200"/>
              </a:spcAft>
            </a:pPr>
            <a:r>
              <a:rPr lang="en-US" sz="6000" dirty="0">
                <a:solidFill>
                  <a:srgbClr val="54585A"/>
                </a:solidFill>
                <a:cs typeface="Century Gothic"/>
              </a:rPr>
              <a:t>Ageism</a:t>
            </a:r>
          </a:p>
          <a:p>
            <a:pPr algn="ctr">
              <a:spcAft>
                <a:spcPts val="1200"/>
              </a:spcAft>
            </a:pPr>
            <a:r>
              <a:rPr lang="en-US" sz="3600" dirty="0">
                <a:solidFill>
                  <a:srgbClr val="54585A"/>
                </a:solidFill>
                <a:cs typeface="Century Gothic"/>
              </a:rPr>
              <a:t>Why it matters</a:t>
            </a:r>
          </a:p>
        </p:txBody>
      </p:sp>
      <p:pic>
        <p:nvPicPr>
          <p:cNvPr id="11" name="Picture 10">
            <a:extLst>
              <a:ext uri="{FF2B5EF4-FFF2-40B4-BE49-F238E27FC236}">
                <a16:creationId xmlns="" xmlns:a16="http://schemas.microsoft.com/office/drawing/2014/main" id="{3C782007-8D86-D04E-BE4B-421ACAABBF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2" name="Straight Connector 11">
            <a:extLst>
              <a:ext uri="{FF2B5EF4-FFF2-40B4-BE49-F238E27FC236}">
                <a16:creationId xmlns="" xmlns:a16="http://schemas.microsoft.com/office/drawing/2014/main" id="{C7BF4159-0758-C74E-89DB-BC8F11CF8DE9}"/>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843678"/>
      </p:ext>
    </p:extLst>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79F0B325-5F88-A240-B2F5-C9188EA9FC1E}"/>
              </a:ext>
            </a:extLst>
          </p:cNvPr>
          <p:cNvPicPr>
            <a:picLocks noChangeAspect="1"/>
          </p:cNvPicPr>
          <p:nvPr/>
        </p:nvPicPr>
        <p:blipFill>
          <a:blip r:embed="rId3"/>
          <a:stretch>
            <a:fillRect/>
          </a:stretch>
        </p:blipFill>
        <p:spPr>
          <a:xfrm>
            <a:off x="0" y="0"/>
            <a:ext cx="12185903" cy="6854570"/>
          </a:xfrm>
          <a:prstGeom prst="rect">
            <a:avLst/>
          </a:prstGeom>
        </p:spPr>
      </p:pic>
      <p:sp>
        <p:nvSpPr>
          <p:cNvPr id="15" name="TextBox 14"/>
          <p:cNvSpPr txBox="1"/>
          <p:nvPr/>
        </p:nvSpPr>
        <p:spPr>
          <a:xfrm>
            <a:off x="402336" y="1371600"/>
            <a:ext cx="11347704" cy="5062924"/>
          </a:xfrm>
          <a:prstGeom prst="rect">
            <a:avLst/>
          </a:prstGeom>
          <a:noFill/>
        </p:spPr>
        <p:txBody>
          <a:bodyPr wrap="square" lIns="0" tIns="0" rIns="0" bIns="0" rtlCol="0">
            <a:spAutoFit/>
          </a:bodyPr>
          <a:lstStyle/>
          <a:p>
            <a:pPr algn="just"/>
            <a:r>
              <a:rPr lang="en-US" sz="2400" b="1" dirty="0">
                <a:solidFill>
                  <a:srgbClr val="008F47"/>
                </a:solidFill>
                <a:latin typeface="Century Gothic" charset="0"/>
                <a:ea typeface="ヒラギノ角ゴ Pro W3" charset="0"/>
                <a:cs typeface="ヒラギノ角ゴ Pro W3" charset="0"/>
              </a:rPr>
              <a:t>Ageism is the specific use of negative and/or derogatory images to discriminate against a certain population group:</a:t>
            </a:r>
          </a:p>
          <a:p>
            <a:pPr algn="just"/>
            <a:endParaRPr lang="en-US" sz="900" dirty="0">
              <a:solidFill>
                <a:srgbClr val="54585A"/>
              </a:solidFill>
              <a:latin typeface="Century Gothic" charset="0"/>
              <a:ea typeface="ヒラギノ角ゴ Pro W3" charset="0"/>
              <a:cs typeface="ヒラギノ角ゴ Pro W3" charset="0"/>
            </a:endParaRPr>
          </a:p>
          <a:p>
            <a:pPr algn="just"/>
            <a:endParaRPr lang="en-US" sz="1000" dirty="0">
              <a:solidFill>
                <a:srgbClr val="54585A"/>
              </a:solidFill>
              <a:latin typeface="Century Gothic" charset="0"/>
              <a:ea typeface="ヒラギノ角ゴ Pro W3" charset="0"/>
              <a:cs typeface="ヒラギノ角ゴ Pro W3" charset="0"/>
            </a:endParaRPr>
          </a:p>
          <a:p>
            <a:pPr algn="just"/>
            <a:r>
              <a:rPr lang="en-US" sz="2000" dirty="0">
                <a:solidFill>
                  <a:srgbClr val="54585A"/>
                </a:solidFill>
                <a:latin typeface="Century Gothic" charset="0"/>
                <a:ea typeface="ヒラギノ角ゴ Pro W3" charset="0"/>
                <a:cs typeface="ヒラギノ角ゴ Pro W3" charset="0"/>
              </a:rPr>
              <a:t>Grumpy, frail and sick are words often used to describe the elderly. The media perpetuates these negative images in film and on television, lumping all elderly persons together as a single category. </a:t>
            </a:r>
          </a:p>
          <a:p>
            <a:pPr algn="just"/>
            <a:endParaRPr lang="en-US" sz="1600" dirty="0">
              <a:solidFill>
                <a:srgbClr val="54585A"/>
              </a:solidFill>
              <a:latin typeface="Century Gothic" charset="0"/>
              <a:ea typeface="ヒラギノ角ゴ Pro W3" charset="0"/>
              <a:cs typeface="ヒラギノ角ゴ Pro W3" charset="0"/>
            </a:endParaRPr>
          </a:p>
          <a:p>
            <a:pPr algn="just"/>
            <a:r>
              <a:rPr lang="en-US" sz="2000" b="1" dirty="0">
                <a:solidFill>
                  <a:srgbClr val="008F47"/>
                </a:solidFill>
                <a:latin typeface="Century Gothic" charset="0"/>
                <a:ea typeface="ヒラギノ角ゴ Pro W3" charset="0"/>
                <a:cs typeface="ヒラギノ角ゴ Pro W3" charset="0"/>
              </a:rPr>
              <a:t>Ageism can result in the following:</a:t>
            </a:r>
          </a:p>
          <a:p>
            <a:pPr algn="just"/>
            <a:endParaRPr lang="en-US" sz="2000" dirty="0">
              <a:solidFill>
                <a:srgbClr val="54585A"/>
              </a:solidFill>
              <a:latin typeface="Century Gothic" charset="0"/>
              <a:ea typeface="ヒラギノ角ゴ Pro W3" charset="0"/>
              <a:cs typeface="ヒラギノ角ゴ Pro W3" charset="0"/>
            </a:endParaRP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The perception that older adults are a burden to family members</a:t>
            </a: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Difficulty for an older adult to gain or maintain employment</a:t>
            </a: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Limitations in access to health care as a result of physicians reluctant to treat complex health conditions and the complexity of the Medicare system</a:t>
            </a:r>
          </a:p>
          <a:p>
            <a:pPr marL="342900" indent="-342900" algn="just">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The perception that older adults are a social burden</a:t>
            </a:r>
          </a:p>
          <a:p>
            <a:pPr algn="just"/>
            <a:endParaRPr lang="en-US" sz="2000" dirty="0">
              <a:solidFill>
                <a:srgbClr val="54585A"/>
              </a:solidFill>
              <a:latin typeface="Century Gothic" charset="0"/>
              <a:ea typeface="ヒラギノ角ゴ Pro W3" charset="0"/>
              <a:cs typeface="ヒラギノ角ゴ Pro W3" charset="0"/>
            </a:endParaRPr>
          </a:p>
        </p:txBody>
      </p:sp>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21</a:t>
            </a:fld>
            <a:endParaRPr lang="en-US" dirty="0">
              <a:solidFill>
                <a:srgbClr val="777C7F"/>
              </a:solidFill>
              <a:latin typeface="Century Gothic" charset="0"/>
              <a:ea typeface="Century Gothic" charset="0"/>
              <a:cs typeface="Century Gothic" charset="0"/>
            </a:endParaRPr>
          </a:p>
        </p:txBody>
      </p:sp>
      <p:sp>
        <p:nvSpPr>
          <p:cNvPr id="16" name="Rectangle 15">
            <a:extLst>
              <a:ext uri="{FF2B5EF4-FFF2-40B4-BE49-F238E27FC236}">
                <a16:creationId xmlns="" xmlns:a16="http://schemas.microsoft.com/office/drawing/2014/main" id="{ED7D7012-D4F1-9041-90EC-5DECF2378350}"/>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Ageism</a:t>
            </a:r>
          </a:p>
        </p:txBody>
      </p:sp>
      <p:pic>
        <p:nvPicPr>
          <p:cNvPr id="18" name="Picture 17">
            <a:extLst>
              <a:ext uri="{FF2B5EF4-FFF2-40B4-BE49-F238E27FC236}">
                <a16:creationId xmlns="" xmlns:a16="http://schemas.microsoft.com/office/drawing/2014/main" id="{20F19095-0316-0E45-9BB2-86125F86F0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DEA29D14-16D2-AB4A-B679-70E6C8FE7D0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169758"/>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79F0B325-5F88-A240-B2F5-C9188EA9FC1E}"/>
              </a:ext>
            </a:extLst>
          </p:cNvPr>
          <p:cNvPicPr>
            <a:picLocks noChangeAspect="1"/>
          </p:cNvPicPr>
          <p:nvPr/>
        </p:nvPicPr>
        <p:blipFill>
          <a:blip r:embed="rId3"/>
          <a:stretch>
            <a:fillRect/>
          </a:stretch>
        </p:blipFill>
        <p:spPr>
          <a:xfrm>
            <a:off x="0" y="-11016"/>
            <a:ext cx="12185903" cy="6854570"/>
          </a:xfrm>
          <a:prstGeom prst="rect">
            <a:avLst/>
          </a:prstGeom>
        </p:spPr>
      </p:pic>
      <p:sp>
        <p:nvSpPr>
          <p:cNvPr id="15" name="TextBox 14"/>
          <p:cNvSpPr txBox="1"/>
          <p:nvPr/>
        </p:nvSpPr>
        <p:spPr>
          <a:xfrm>
            <a:off x="402336" y="1371600"/>
            <a:ext cx="11104694" cy="2215991"/>
          </a:xfrm>
          <a:prstGeom prst="rect">
            <a:avLst/>
          </a:prstGeom>
          <a:noFill/>
        </p:spPr>
        <p:txBody>
          <a:bodyPr wrap="square" lIns="0" tIns="0" rIns="0" bIns="0" rtlCol="0">
            <a:spAutoFit/>
          </a:bodyPr>
          <a:lstStyle/>
          <a:p>
            <a:pPr algn="just"/>
            <a:r>
              <a:rPr lang="en-US" sz="2000" dirty="0">
                <a:solidFill>
                  <a:srgbClr val="54585A"/>
                </a:solidFill>
                <a:latin typeface="Century Gothic" charset="0"/>
                <a:ea typeface="ヒラギノ角ゴ Pro W3" charset="0"/>
                <a:cs typeface="ヒラギノ角ゴ Pro W3" charset="0"/>
              </a:rPr>
              <a:t>In reality, the “elderly” population is diverse.  Older adults may have little or significant dependence on governmental support.  Older adults may have minimal or significant health care needs.  </a:t>
            </a:r>
            <a:endParaRPr lang="en-US" sz="1200" dirty="0">
              <a:solidFill>
                <a:srgbClr val="54585A"/>
              </a:solidFill>
              <a:latin typeface="Century Gothic" charset="0"/>
              <a:ea typeface="ヒラギノ角ゴ Pro W3" charset="0"/>
              <a:cs typeface="ヒラギノ角ゴ Pro W3" charset="0"/>
            </a:endParaRPr>
          </a:p>
          <a:p>
            <a:pPr marL="342900" indent="-342900" algn="just">
              <a:buFont typeface="Wingdings" panose="05000000000000000000" pitchFamily="2" charset="2"/>
              <a:buChar char="§"/>
            </a:pPr>
            <a:endParaRPr lang="en-US" sz="2000" dirty="0">
              <a:solidFill>
                <a:srgbClr val="54585A"/>
              </a:solidFill>
              <a:latin typeface="Century Gothic" charset="0"/>
              <a:ea typeface="ヒラギノ角ゴ Pro W3" charset="0"/>
              <a:cs typeface="ヒラギノ角ゴ Pro W3" charset="0"/>
            </a:endParaRPr>
          </a:p>
          <a:p>
            <a:pPr marL="342900" indent="-342900" algn="just">
              <a:buFont typeface="Wingdings" panose="05000000000000000000" pitchFamily="2" charset="2"/>
              <a:buChar char="§"/>
            </a:pPr>
            <a:endParaRPr lang="en-US" sz="2000" dirty="0">
              <a:solidFill>
                <a:srgbClr val="54585A"/>
              </a:solidFill>
              <a:latin typeface="Century Gothic" charset="0"/>
              <a:ea typeface="ヒラギノ角ゴ Pro W3" charset="0"/>
              <a:cs typeface="ヒラギノ角ゴ Pro W3" charset="0"/>
            </a:endParaRPr>
          </a:p>
          <a:p>
            <a:pPr algn="just"/>
            <a:endParaRPr lang="en-US" sz="2000" dirty="0">
              <a:solidFill>
                <a:srgbClr val="54585A"/>
              </a:solidFill>
              <a:latin typeface="Century Gothic" charset="0"/>
              <a:ea typeface="ヒラギノ角ゴ Pro W3" charset="0"/>
              <a:cs typeface="ヒラギノ角ゴ Pro W3" charset="0"/>
            </a:endParaRPr>
          </a:p>
          <a:p>
            <a:pPr algn="just"/>
            <a:endParaRPr lang="en-US" sz="2400" dirty="0">
              <a:solidFill>
                <a:srgbClr val="54585A"/>
              </a:solidFill>
              <a:latin typeface="Century Gothic" charset="0"/>
              <a:ea typeface="ヒラギノ角ゴ Pro W3" charset="0"/>
              <a:cs typeface="ヒラギノ角ゴ Pro W3" charset="0"/>
            </a:endParaRPr>
          </a:p>
        </p:txBody>
      </p:sp>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22</a:t>
            </a:fld>
            <a:endParaRPr lang="en-US" dirty="0">
              <a:solidFill>
                <a:srgbClr val="777C7F"/>
              </a:solidFill>
              <a:latin typeface="Century Gothic" charset="0"/>
              <a:ea typeface="Century Gothic" charset="0"/>
              <a:cs typeface="Century Gothic" charset="0"/>
            </a:endParaRPr>
          </a:p>
        </p:txBody>
      </p:sp>
      <p:sp>
        <p:nvSpPr>
          <p:cNvPr id="16" name="Rectangle 15">
            <a:extLst>
              <a:ext uri="{FF2B5EF4-FFF2-40B4-BE49-F238E27FC236}">
                <a16:creationId xmlns="" xmlns:a16="http://schemas.microsoft.com/office/drawing/2014/main" id="{ED7D7012-D4F1-9041-90EC-5DECF2378350}"/>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Ageism</a:t>
            </a:r>
          </a:p>
        </p:txBody>
      </p:sp>
      <p:pic>
        <p:nvPicPr>
          <p:cNvPr id="18" name="Picture 17">
            <a:extLst>
              <a:ext uri="{FF2B5EF4-FFF2-40B4-BE49-F238E27FC236}">
                <a16:creationId xmlns="" xmlns:a16="http://schemas.microsoft.com/office/drawing/2014/main" id="{20F19095-0316-0E45-9BB2-86125F86F0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DEA29D14-16D2-AB4A-B679-70E6C8FE7D0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791483"/>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1524" y="857"/>
            <a:ext cx="12188951" cy="6856285"/>
          </a:xfrm>
          <a:prstGeom prst="rect">
            <a:avLst/>
          </a:prstGeom>
        </p:spPr>
      </p:pic>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chemeClr val="bg1"/>
                </a:solidFill>
                <a:latin typeface="Century Gothic" charset="0"/>
                <a:ea typeface="Century Gothic" charset="0"/>
                <a:cs typeface="Century Gothic" charset="0"/>
              </a:rPr>
              <a:t>23</a:t>
            </a:fld>
            <a:endParaRPr lang="en-US" dirty="0">
              <a:solidFill>
                <a:schemeClr val="bg1"/>
              </a:solidFill>
              <a:latin typeface="Century Gothic" charset="0"/>
              <a:ea typeface="Century Gothic" charset="0"/>
              <a:cs typeface="Century Gothic" charset="0"/>
            </a:endParaRPr>
          </a:p>
        </p:txBody>
      </p:sp>
      <p:sp>
        <p:nvSpPr>
          <p:cNvPr id="7" name="TextBox 6">
            <a:extLst>
              <a:ext uri="{FF2B5EF4-FFF2-40B4-BE49-F238E27FC236}">
                <a16:creationId xmlns="" xmlns:a16="http://schemas.microsoft.com/office/drawing/2014/main" id="{7F0F13EA-DE96-EF4B-93BF-2CB635BA5E90}"/>
              </a:ext>
            </a:extLst>
          </p:cNvPr>
          <p:cNvSpPr txBox="1"/>
          <p:nvPr/>
        </p:nvSpPr>
        <p:spPr>
          <a:xfrm>
            <a:off x="5031436" y="3195305"/>
            <a:ext cx="6261903" cy="1692771"/>
          </a:xfrm>
          <a:prstGeom prst="rect">
            <a:avLst/>
          </a:prstGeom>
          <a:noFill/>
          <a:effectLst/>
        </p:spPr>
        <p:txBody>
          <a:bodyPr wrap="square" lIns="0" tIns="0" rIns="0" bIns="0" rtlCol="0" anchor="t" anchorCtr="0">
            <a:spAutoFit/>
          </a:bodyPr>
          <a:lstStyle/>
          <a:p>
            <a:pPr algn="ctr">
              <a:spcAft>
                <a:spcPts val="1200"/>
              </a:spcAft>
            </a:pPr>
            <a:r>
              <a:rPr lang="en-US" sz="5500" dirty="0">
                <a:solidFill>
                  <a:srgbClr val="54585A"/>
                </a:solidFill>
                <a:cs typeface="Century Gothic"/>
              </a:rPr>
              <a:t>Learning Cultural Competence</a:t>
            </a:r>
          </a:p>
        </p:txBody>
      </p:sp>
      <p:pic>
        <p:nvPicPr>
          <p:cNvPr id="11" name="Picture 10">
            <a:extLst>
              <a:ext uri="{FF2B5EF4-FFF2-40B4-BE49-F238E27FC236}">
                <a16:creationId xmlns="" xmlns:a16="http://schemas.microsoft.com/office/drawing/2014/main" id="{3C782007-8D86-D04E-BE4B-421ACAABBF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2" name="Straight Connector 11">
            <a:extLst>
              <a:ext uri="{FF2B5EF4-FFF2-40B4-BE49-F238E27FC236}">
                <a16:creationId xmlns="" xmlns:a16="http://schemas.microsoft.com/office/drawing/2014/main" id="{C7BF4159-0758-C74E-89DB-BC8F11CF8DE9}"/>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197244"/>
      </p:ext>
    </p:extLst>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1BBF364-D26C-A742-96E0-E801CA7BDC8E}"/>
              </a:ext>
            </a:extLst>
          </p:cNvPr>
          <p:cNvSpPr/>
          <p:nvPr/>
        </p:nvSpPr>
        <p:spPr>
          <a:xfrm>
            <a:off x="402336" y="96250"/>
            <a:ext cx="9926228" cy="738664"/>
          </a:xfrm>
          <a:prstGeom prst="rect">
            <a:avLst/>
          </a:prstGeom>
        </p:spPr>
        <p:txBody>
          <a:bodyPr wrap="square" lIns="0" tIns="0" rIns="0" bIns="0">
            <a:spAutoFit/>
          </a:bodyPr>
          <a:lstStyle/>
          <a:p>
            <a:pPr>
              <a:spcBef>
                <a:spcPct val="0"/>
              </a:spcBef>
              <a:spcAft>
                <a:spcPts val="1200"/>
              </a:spcAft>
            </a:pPr>
            <a:r>
              <a:rPr lang="en-US" sz="2400" dirty="0">
                <a:latin typeface="Century Gothic" charset="0"/>
                <a:ea typeface="ヒラギノ角ゴ Pro W3" charset="0"/>
                <a:cs typeface="ヒラギノ角ゴ Pro W3" charset="0"/>
              </a:rPr>
              <a:t>National Standards for Culturally and Linguistically Appropriate Services in Health Care (CLAS)</a:t>
            </a:r>
          </a:p>
        </p:txBody>
      </p:sp>
      <p:sp>
        <p:nvSpPr>
          <p:cNvPr id="4" name="Slide Number Placeholder 3"/>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54585A"/>
                </a:solidFill>
                <a:latin typeface="Century Gothic" charset="0"/>
                <a:ea typeface="Century Gothic" charset="0"/>
                <a:cs typeface="Century Gothic" charset="0"/>
              </a:rPr>
              <a:t>24</a:t>
            </a:fld>
            <a:endParaRPr lang="en-US" dirty="0">
              <a:solidFill>
                <a:srgbClr val="54585A"/>
              </a:solidFill>
              <a:latin typeface="Century Gothic" charset="0"/>
              <a:ea typeface="Century Gothic" charset="0"/>
              <a:cs typeface="Century Gothic" charset="0"/>
            </a:endParaRPr>
          </a:p>
        </p:txBody>
      </p:sp>
      <p:sp>
        <p:nvSpPr>
          <p:cNvPr id="7" name="Rectangle 6"/>
          <p:cNvSpPr/>
          <p:nvPr/>
        </p:nvSpPr>
        <p:spPr>
          <a:xfrm>
            <a:off x="402336" y="1371600"/>
            <a:ext cx="11402568" cy="3820667"/>
          </a:xfrm>
          <a:prstGeom prst="rect">
            <a:avLst/>
          </a:prstGeom>
          <a:effectLst/>
        </p:spPr>
        <p:txBody>
          <a:bodyPr wrap="square" lIns="0" tIns="0" rIns="0" bIns="0">
            <a:noAutofit/>
          </a:bodyPr>
          <a:lstStyle/>
          <a:p>
            <a:pPr algn="just">
              <a:lnSpc>
                <a:spcPct val="114000"/>
              </a:lnSpc>
              <a:spcBef>
                <a:spcPct val="0"/>
              </a:spcBef>
              <a:spcAft>
                <a:spcPts val="600"/>
              </a:spcAft>
            </a:pPr>
            <a:r>
              <a:rPr lang="en-US" sz="2200" b="1" dirty="0">
                <a:solidFill>
                  <a:srgbClr val="289A42"/>
                </a:solidFill>
                <a:latin typeface="Century Gothic" charset="0"/>
                <a:ea typeface="ヒラギノ角ゴ Pro W3" charset="0"/>
                <a:cs typeface="ヒラギノ角ゴ Pro W3" charset="0"/>
              </a:rPr>
              <a:t>CLAS was developed by the U.S. Department of Health and Human Services to guide providers of health care. These standards include six basic steps:</a:t>
            </a:r>
          </a:p>
          <a:p>
            <a:pPr algn="just">
              <a:lnSpc>
                <a:spcPct val="114000"/>
              </a:lnSpc>
              <a:spcBef>
                <a:spcPct val="0"/>
              </a:spcBef>
              <a:spcAft>
                <a:spcPts val="600"/>
              </a:spcAft>
            </a:pPr>
            <a:endParaRPr lang="en-US" sz="1200" b="1" dirty="0">
              <a:solidFill>
                <a:srgbClr val="289A42"/>
              </a:solidFill>
              <a:latin typeface="Century Gothic" charset="0"/>
              <a:ea typeface="ヒラギノ角ゴ Pro W3" charset="0"/>
              <a:cs typeface="ヒラギノ角ゴ Pro W3" charset="0"/>
            </a:endParaRPr>
          </a:p>
          <a:p>
            <a:pPr marL="285750" indent="-285750" algn="just">
              <a:lnSpc>
                <a:spcPct val="114000"/>
              </a:lnSpc>
              <a:spcBef>
                <a:spcPct val="0"/>
              </a:spcBef>
              <a:spcAft>
                <a:spcPts val="600"/>
              </a:spcAft>
              <a:buFont typeface="Wingdings" panose="05000000000000000000" pitchFamily="2" charset="2"/>
              <a:buChar char="§"/>
            </a:pPr>
            <a:r>
              <a:rPr lang="en-US" dirty="0">
                <a:solidFill>
                  <a:srgbClr val="54585A"/>
                </a:solidFill>
                <a:latin typeface="Century Gothic" charset="0"/>
                <a:ea typeface="ヒラギノ角ゴ Pro W3" charset="0"/>
                <a:cs typeface="ヒラギノ角ゴ Pro W3" charset="0"/>
              </a:rPr>
              <a:t>Recognize and accept that all types of cultures have a profound influence on our lives.</a:t>
            </a:r>
          </a:p>
          <a:p>
            <a:pPr marL="285750" indent="-285750" algn="just">
              <a:lnSpc>
                <a:spcPct val="114000"/>
              </a:lnSpc>
              <a:spcBef>
                <a:spcPct val="0"/>
              </a:spcBef>
              <a:spcAft>
                <a:spcPts val="600"/>
              </a:spcAft>
              <a:buFont typeface="Wingdings" panose="05000000000000000000" pitchFamily="2" charset="2"/>
              <a:buChar char="§"/>
            </a:pPr>
            <a:r>
              <a:rPr lang="en-US" dirty="0">
                <a:solidFill>
                  <a:srgbClr val="54585A"/>
                </a:solidFill>
                <a:latin typeface="Century Gothic" charset="0"/>
                <a:ea typeface="ヒラギノ角ゴ Pro W3" charset="0"/>
                <a:cs typeface="ヒラギノ角ゴ Pro W3" charset="0"/>
              </a:rPr>
              <a:t>Be aware that oppression is pervasive in our society and that it is part of our history and affects our relationships.</a:t>
            </a:r>
          </a:p>
          <a:p>
            <a:pPr marL="285750" indent="-285750" algn="just">
              <a:lnSpc>
                <a:spcPct val="114000"/>
              </a:lnSpc>
              <a:spcBef>
                <a:spcPct val="0"/>
              </a:spcBef>
              <a:spcAft>
                <a:spcPts val="600"/>
              </a:spcAft>
              <a:buFont typeface="Wingdings" panose="05000000000000000000" pitchFamily="2" charset="2"/>
              <a:buChar char="§"/>
            </a:pPr>
            <a:r>
              <a:rPr lang="en-US" dirty="0">
                <a:solidFill>
                  <a:srgbClr val="54585A"/>
                </a:solidFill>
                <a:latin typeface="Century Gothic" charset="0"/>
                <a:ea typeface="ヒラギノ角ゴ Pro W3" charset="0"/>
                <a:cs typeface="ヒラギノ角ゴ Pro W3" charset="0"/>
              </a:rPr>
              <a:t>Understand that cultural differences exist and learn to accept and respect what we may not always understand.</a:t>
            </a:r>
          </a:p>
          <a:p>
            <a:pPr marL="285750" indent="-285750" algn="just">
              <a:lnSpc>
                <a:spcPct val="114000"/>
              </a:lnSpc>
              <a:spcBef>
                <a:spcPct val="0"/>
              </a:spcBef>
              <a:spcAft>
                <a:spcPts val="600"/>
              </a:spcAft>
              <a:buFont typeface="Wingdings" panose="05000000000000000000" pitchFamily="2" charset="2"/>
              <a:buChar char="§"/>
            </a:pPr>
            <a:r>
              <a:rPr lang="en-US" dirty="0">
                <a:solidFill>
                  <a:srgbClr val="54585A"/>
                </a:solidFill>
                <a:latin typeface="Century Gothic" charset="0"/>
                <a:ea typeface="ヒラギノ角ゴ Pro W3" charset="0"/>
                <a:cs typeface="ヒラギノ角ゴ Pro W3" charset="0"/>
              </a:rPr>
              <a:t>Accept that we cannot know everything about other cultures, and never will.</a:t>
            </a:r>
          </a:p>
          <a:p>
            <a:pPr marL="285750" indent="-285750" algn="just">
              <a:lnSpc>
                <a:spcPct val="114000"/>
              </a:lnSpc>
              <a:spcBef>
                <a:spcPct val="0"/>
              </a:spcBef>
              <a:spcAft>
                <a:spcPts val="600"/>
              </a:spcAft>
              <a:buFont typeface="Wingdings" panose="05000000000000000000" pitchFamily="2" charset="2"/>
              <a:buChar char="§"/>
            </a:pPr>
            <a:r>
              <a:rPr lang="en-US" dirty="0">
                <a:solidFill>
                  <a:srgbClr val="54585A"/>
                </a:solidFill>
                <a:latin typeface="Century Gothic" charset="0"/>
                <a:ea typeface="ヒラギノ角ゴ Pro W3" charset="0"/>
                <a:cs typeface="ヒラギノ角ゴ Pro W3" charset="0"/>
              </a:rPr>
              <a:t>Commit to learn about the groups and patients that we serve and those with whom we work in every way possible.</a:t>
            </a:r>
          </a:p>
          <a:p>
            <a:pPr marL="285750" indent="-285750" algn="just">
              <a:lnSpc>
                <a:spcPct val="114000"/>
              </a:lnSpc>
              <a:spcBef>
                <a:spcPct val="0"/>
              </a:spcBef>
              <a:spcAft>
                <a:spcPts val="600"/>
              </a:spcAft>
              <a:buFont typeface="Wingdings" panose="05000000000000000000" pitchFamily="2" charset="2"/>
              <a:buChar char="§"/>
            </a:pPr>
            <a:r>
              <a:rPr lang="en-US" dirty="0">
                <a:solidFill>
                  <a:srgbClr val="54585A"/>
                </a:solidFill>
                <a:latin typeface="Century Gothic" charset="0"/>
                <a:ea typeface="ヒラギノ角ゴ Pro W3" charset="0"/>
                <a:cs typeface="ヒラギノ角ゴ Pro W3" charset="0"/>
              </a:rPr>
              <a:t>Identify and confront personal resistance, anger and fear as we seek to gain insight and knowledge about a particular culture or group.</a:t>
            </a:r>
          </a:p>
        </p:txBody>
      </p:sp>
      <p:cxnSp>
        <p:nvCxnSpPr>
          <p:cNvPr id="13" name="Straight Connector 12">
            <a:extLst>
              <a:ext uri="{FF2B5EF4-FFF2-40B4-BE49-F238E27FC236}">
                <a16:creationId xmlns="" xmlns:a16="http://schemas.microsoft.com/office/drawing/2014/main" id="{0232D19D-CEC6-804A-821B-A69798AB1FD9}"/>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EA213701-595C-4745-A874-D6CE39B95A39}"/>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223064F4-504D-AB48-A0FD-04DE17E448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Tree>
    <p:extLst>
      <p:ext uri="{BB962C8B-B14F-4D97-AF65-F5344CB8AC3E}">
        <p14:creationId xmlns:p14="http://schemas.microsoft.com/office/powerpoint/2010/main" val="1631405546"/>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1BBF364-D26C-A742-96E0-E801CA7BDC8E}"/>
              </a:ext>
            </a:extLst>
          </p:cNvPr>
          <p:cNvSpPr/>
          <p:nvPr/>
        </p:nvSpPr>
        <p:spPr>
          <a:xfrm>
            <a:off x="402336" y="274320"/>
            <a:ext cx="9926228"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LEARN</a:t>
            </a:r>
          </a:p>
        </p:txBody>
      </p:sp>
      <p:sp>
        <p:nvSpPr>
          <p:cNvPr id="4" name="Slide Number Placeholder 3"/>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54585A"/>
                </a:solidFill>
                <a:latin typeface="Century Gothic" charset="0"/>
                <a:ea typeface="Century Gothic" charset="0"/>
                <a:cs typeface="Century Gothic" charset="0"/>
              </a:rPr>
              <a:t>25</a:t>
            </a:fld>
            <a:endParaRPr lang="en-US" dirty="0">
              <a:solidFill>
                <a:srgbClr val="54585A"/>
              </a:solidFill>
              <a:latin typeface="Century Gothic" charset="0"/>
              <a:ea typeface="Century Gothic" charset="0"/>
              <a:cs typeface="Century Gothic" charset="0"/>
            </a:endParaRPr>
          </a:p>
        </p:txBody>
      </p:sp>
      <p:sp>
        <p:nvSpPr>
          <p:cNvPr id="7" name="Rectangle 6"/>
          <p:cNvSpPr/>
          <p:nvPr/>
        </p:nvSpPr>
        <p:spPr>
          <a:xfrm>
            <a:off x="402336" y="1280160"/>
            <a:ext cx="11402568" cy="3820667"/>
          </a:xfrm>
          <a:prstGeom prst="rect">
            <a:avLst/>
          </a:prstGeom>
          <a:effectLst/>
        </p:spPr>
        <p:txBody>
          <a:bodyPr wrap="square" lIns="0" tIns="0" rIns="0" bIns="0">
            <a:noAutofit/>
          </a:bodyPr>
          <a:lstStyle/>
          <a:p>
            <a:pPr algn="just">
              <a:lnSpc>
                <a:spcPct val="114000"/>
              </a:lnSpc>
              <a:spcBef>
                <a:spcPct val="0"/>
              </a:spcBef>
              <a:spcAft>
                <a:spcPts val="600"/>
              </a:spcAft>
            </a:pPr>
            <a:r>
              <a:rPr lang="en-US" sz="2200" b="1" dirty="0">
                <a:solidFill>
                  <a:srgbClr val="008F47"/>
                </a:solidFill>
                <a:latin typeface="Century Gothic" charset="0"/>
                <a:ea typeface="ヒラギノ角ゴ Pro W3" charset="0"/>
                <a:cs typeface="ヒラギノ角ゴ Pro W3" charset="0"/>
              </a:rPr>
              <a:t>Berlin and Fowkes designed the LEARN system for conducting a cultural assessment:</a:t>
            </a:r>
          </a:p>
          <a:p>
            <a:pPr algn="just">
              <a:lnSpc>
                <a:spcPct val="114000"/>
              </a:lnSpc>
              <a:spcBef>
                <a:spcPct val="0"/>
              </a:spcBef>
              <a:spcAft>
                <a:spcPts val="600"/>
              </a:spcAft>
            </a:pPr>
            <a:endParaRPr lang="en-US" sz="800" b="1" dirty="0">
              <a:solidFill>
                <a:srgbClr val="289A42"/>
              </a:solidFill>
              <a:latin typeface="Century Gothic" charset="0"/>
              <a:ea typeface="ヒラギノ角ゴ Pro W3" charset="0"/>
              <a:cs typeface="ヒラギノ角ゴ Pro W3" charset="0"/>
            </a:endParaRPr>
          </a:p>
          <a:p>
            <a:pPr marL="285750" indent="-285750" algn="just">
              <a:lnSpc>
                <a:spcPct val="114000"/>
              </a:lnSpc>
              <a:spcBef>
                <a:spcPct val="0"/>
              </a:spcBef>
              <a:spcAft>
                <a:spcPts val="600"/>
              </a:spcAft>
              <a:buFont typeface="Wingdings" panose="05000000000000000000" pitchFamily="2" charset="2"/>
              <a:buChar char="§"/>
            </a:pPr>
            <a:r>
              <a:rPr lang="en-US" b="1" dirty="0">
                <a:solidFill>
                  <a:srgbClr val="008F47"/>
                </a:solidFill>
                <a:latin typeface="Century Gothic" charset="0"/>
                <a:ea typeface="ヒラギノ角ゴ Pro W3" charset="0"/>
                <a:cs typeface="ヒラギノ角ゴ Pro W3" charset="0"/>
              </a:rPr>
              <a:t>L</a:t>
            </a:r>
            <a:r>
              <a:rPr lang="en-US" dirty="0">
                <a:solidFill>
                  <a:srgbClr val="54585A"/>
                </a:solidFill>
                <a:latin typeface="Century Gothic" charset="0"/>
                <a:ea typeface="ヒラギノ角ゴ Pro W3" charset="0"/>
                <a:cs typeface="ヒラギノ角ゴ Pro W3" charset="0"/>
              </a:rPr>
              <a:t>isten to the patient’s perception of his or her presenting problem.</a:t>
            </a:r>
          </a:p>
          <a:p>
            <a:pPr marL="285750" indent="-285750" algn="just">
              <a:lnSpc>
                <a:spcPct val="114000"/>
              </a:lnSpc>
              <a:spcBef>
                <a:spcPct val="0"/>
              </a:spcBef>
              <a:spcAft>
                <a:spcPts val="600"/>
              </a:spcAft>
              <a:buFont typeface="Wingdings" panose="05000000000000000000" pitchFamily="2" charset="2"/>
              <a:buChar char="§"/>
            </a:pPr>
            <a:r>
              <a:rPr lang="en-US" b="1" dirty="0">
                <a:solidFill>
                  <a:srgbClr val="008F47"/>
                </a:solidFill>
                <a:latin typeface="Century Gothic" charset="0"/>
                <a:ea typeface="ヒラギノ角ゴ Pro W3" charset="0"/>
                <a:cs typeface="ヒラギノ角ゴ Pro W3" charset="0"/>
              </a:rPr>
              <a:t>E</a:t>
            </a:r>
            <a:r>
              <a:rPr lang="en-US" dirty="0">
                <a:solidFill>
                  <a:srgbClr val="54585A"/>
                </a:solidFill>
                <a:latin typeface="Century Gothic" charset="0"/>
                <a:ea typeface="ヒラギノ角ゴ Pro W3" charset="0"/>
                <a:cs typeface="ヒラギノ角ゴ Pro W3" charset="0"/>
              </a:rPr>
              <a:t>xplain your perception of the patient’s problem to determine if it is physiological, psychological, spiritual and/or cultural.</a:t>
            </a:r>
          </a:p>
          <a:p>
            <a:pPr marL="285750" indent="-285750" algn="just">
              <a:lnSpc>
                <a:spcPct val="114000"/>
              </a:lnSpc>
              <a:spcBef>
                <a:spcPct val="0"/>
              </a:spcBef>
              <a:spcAft>
                <a:spcPts val="600"/>
              </a:spcAft>
              <a:buFont typeface="Wingdings" panose="05000000000000000000" pitchFamily="2" charset="2"/>
              <a:buChar char="§"/>
            </a:pPr>
            <a:r>
              <a:rPr lang="en-US" b="1" dirty="0">
                <a:solidFill>
                  <a:srgbClr val="008F47"/>
                </a:solidFill>
                <a:latin typeface="Century Gothic" charset="0"/>
                <a:ea typeface="ヒラギノ角ゴ Pro W3" charset="0"/>
                <a:cs typeface="ヒラギノ角ゴ Pro W3" charset="0"/>
              </a:rPr>
              <a:t>A</a:t>
            </a:r>
            <a:r>
              <a:rPr lang="en-US" dirty="0">
                <a:solidFill>
                  <a:srgbClr val="54585A"/>
                </a:solidFill>
                <a:latin typeface="Century Gothic" charset="0"/>
                <a:ea typeface="ヒラギノ角ゴ Pro W3" charset="0"/>
                <a:cs typeface="ヒラギノ角ゴ Pro W3" charset="0"/>
              </a:rPr>
              <a:t>cknowledge the similarities and differences between the patient’s perception and your perceptions.</a:t>
            </a:r>
          </a:p>
          <a:p>
            <a:pPr marL="285750" indent="-285750" algn="just">
              <a:lnSpc>
                <a:spcPct val="114000"/>
              </a:lnSpc>
              <a:spcBef>
                <a:spcPct val="0"/>
              </a:spcBef>
              <a:spcAft>
                <a:spcPts val="600"/>
              </a:spcAft>
              <a:buFont typeface="Wingdings" panose="05000000000000000000" pitchFamily="2" charset="2"/>
              <a:buChar char="§"/>
            </a:pPr>
            <a:r>
              <a:rPr lang="en-US" b="1" dirty="0">
                <a:solidFill>
                  <a:srgbClr val="008F47"/>
                </a:solidFill>
                <a:latin typeface="Century Gothic" charset="0"/>
                <a:ea typeface="ヒラギノ角ゴ Pro W3" charset="0"/>
                <a:cs typeface="ヒラギノ角ゴ Pro W3" charset="0"/>
              </a:rPr>
              <a:t>R</a:t>
            </a:r>
            <a:r>
              <a:rPr lang="en-US" dirty="0">
                <a:solidFill>
                  <a:srgbClr val="54585A"/>
                </a:solidFill>
                <a:latin typeface="Century Gothic" charset="0"/>
                <a:ea typeface="ヒラギノ角ゴ Pro W3" charset="0"/>
                <a:cs typeface="ヒラギノ角ゴ Pro W3" charset="0"/>
              </a:rPr>
              <a:t>ecommend – Recommendations are built upon the knowledge gained from the first three steps. Culture will affect the recommendations, and the patient must be involved in this process.</a:t>
            </a:r>
          </a:p>
          <a:p>
            <a:pPr marL="285750" indent="-285750" algn="just">
              <a:lnSpc>
                <a:spcPct val="114000"/>
              </a:lnSpc>
              <a:spcBef>
                <a:spcPct val="0"/>
              </a:spcBef>
              <a:spcAft>
                <a:spcPts val="600"/>
              </a:spcAft>
              <a:buFont typeface="Wingdings" panose="05000000000000000000" pitchFamily="2" charset="2"/>
              <a:buChar char="§"/>
            </a:pPr>
            <a:r>
              <a:rPr lang="en-US" b="1" dirty="0">
                <a:solidFill>
                  <a:srgbClr val="008F47"/>
                </a:solidFill>
                <a:latin typeface="Century Gothic" charset="0"/>
                <a:ea typeface="ヒラギノ角ゴ Pro W3" charset="0"/>
                <a:cs typeface="ヒラギノ角ゴ Pro W3" charset="0"/>
              </a:rPr>
              <a:t>N</a:t>
            </a:r>
            <a:r>
              <a:rPr lang="en-US" dirty="0">
                <a:solidFill>
                  <a:srgbClr val="54585A"/>
                </a:solidFill>
                <a:latin typeface="Century Gothic" charset="0"/>
                <a:ea typeface="ヒラギノ角ゴ Pro W3" charset="0"/>
                <a:cs typeface="ヒラギノ角ゴ Pro W3" charset="0"/>
              </a:rPr>
              <a:t>egotiate – In some instances, the patient may require negotiating a treatment plan. Healthcare workers must be sensitive to the cultural practices of each patient. </a:t>
            </a:r>
          </a:p>
        </p:txBody>
      </p:sp>
      <p:cxnSp>
        <p:nvCxnSpPr>
          <p:cNvPr id="13" name="Straight Connector 12">
            <a:extLst>
              <a:ext uri="{FF2B5EF4-FFF2-40B4-BE49-F238E27FC236}">
                <a16:creationId xmlns="" xmlns:a16="http://schemas.microsoft.com/office/drawing/2014/main" id="{0232D19D-CEC6-804A-821B-A69798AB1FD9}"/>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EA213701-595C-4745-A874-D6CE39B95A39}"/>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223064F4-504D-AB48-A0FD-04DE17E448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pic>
        <p:nvPicPr>
          <p:cNvPr id="2" name="Picture 1"/>
          <p:cNvPicPr>
            <a:picLocks noChangeAspect="1"/>
          </p:cNvPicPr>
          <p:nvPr/>
        </p:nvPicPr>
        <p:blipFill>
          <a:blip r:embed="rId4"/>
          <a:stretch>
            <a:fillRect/>
          </a:stretch>
        </p:blipFill>
        <p:spPr>
          <a:xfrm>
            <a:off x="941705" y="5069205"/>
            <a:ext cx="10848975" cy="1400175"/>
          </a:xfrm>
          <a:prstGeom prst="rect">
            <a:avLst/>
          </a:prstGeom>
        </p:spPr>
      </p:pic>
    </p:spTree>
    <p:extLst>
      <p:ext uri="{BB962C8B-B14F-4D97-AF65-F5344CB8AC3E}">
        <p14:creationId xmlns:p14="http://schemas.microsoft.com/office/powerpoint/2010/main" val="1188857987"/>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1BBF364-D26C-A742-96E0-E801CA7BDC8E}"/>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solidFill>
                  <a:srgbClr val="82BE43"/>
                </a:solidFill>
                <a:latin typeface="Century Gothic" charset="0"/>
                <a:ea typeface="ヒラギノ角ゴ Pro W3" charset="0"/>
                <a:cs typeface="ヒラギノ角ゴ Pro W3" charset="0"/>
              </a:rPr>
              <a:t>Pillars to Build Cultural Competency</a:t>
            </a:r>
          </a:p>
        </p:txBody>
      </p:sp>
      <p:sp>
        <p:nvSpPr>
          <p:cNvPr id="4" name="Slide Number Placeholder 3"/>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54585A"/>
                </a:solidFill>
                <a:latin typeface="Century Gothic" charset="0"/>
                <a:ea typeface="Century Gothic" charset="0"/>
                <a:cs typeface="Century Gothic" charset="0"/>
              </a:rPr>
              <a:t>26</a:t>
            </a:fld>
            <a:endParaRPr lang="en-US" dirty="0">
              <a:solidFill>
                <a:srgbClr val="54585A"/>
              </a:solidFill>
              <a:latin typeface="Century Gothic" charset="0"/>
              <a:ea typeface="Century Gothic" charset="0"/>
              <a:cs typeface="Century Gothic" charset="0"/>
            </a:endParaRPr>
          </a:p>
        </p:txBody>
      </p:sp>
      <p:cxnSp>
        <p:nvCxnSpPr>
          <p:cNvPr id="13" name="Straight Connector 12">
            <a:extLst>
              <a:ext uri="{FF2B5EF4-FFF2-40B4-BE49-F238E27FC236}">
                <a16:creationId xmlns="" xmlns:a16="http://schemas.microsoft.com/office/drawing/2014/main" id="{0232D19D-CEC6-804A-821B-A69798AB1FD9}"/>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EA213701-595C-4745-A874-D6CE39B95A39}"/>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223064F4-504D-AB48-A0FD-04DE17E448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grpSp>
        <p:nvGrpSpPr>
          <p:cNvPr id="21" name="Group 20">
            <a:extLst>
              <a:ext uri="{FF2B5EF4-FFF2-40B4-BE49-F238E27FC236}">
                <a16:creationId xmlns="" xmlns:a16="http://schemas.microsoft.com/office/drawing/2014/main" id="{782DA129-65A1-2043-9F32-B9B043FD63BF}"/>
              </a:ext>
            </a:extLst>
          </p:cNvPr>
          <p:cNvGrpSpPr/>
          <p:nvPr/>
        </p:nvGrpSpPr>
        <p:grpSpPr>
          <a:xfrm>
            <a:off x="8147304" y="1219728"/>
            <a:ext cx="3657600" cy="5029200"/>
            <a:chOff x="4379154" y="1034850"/>
            <a:chExt cx="3657600" cy="5029200"/>
          </a:xfrm>
        </p:grpSpPr>
        <p:sp>
          <p:nvSpPr>
            <p:cNvPr id="22" name="Rounded Rectangle 21">
              <a:extLst>
                <a:ext uri="{FF2B5EF4-FFF2-40B4-BE49-F238E27FC236}">
                  <a16:creationId xmlns="" xmlns:a16="http://schemas.microsoft.com/office/drawing/2014/main" id="{B3735C1E-2F10-9C4B-A88C-DB06823393AB}"/>
                </a:ext>
              </a:extLst>
            </p:cNvPr>
            <p:cNvSpPr/>
            <p:nvPr/>
          </p:nvSpPr>
          <p:spPr>
            <a:xfrm>
              <a:off x="4379154" y="1034850"/>
              <a:ext cx="3657600" cy="5029200"/>
            </a:xfrm>
            <a:prstGeom prst="roundRect">
              <a:avLst/>
            </a:prstGeom>
            <a:solidFill>
              <a:srgbClr val="80818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814388">
                <a:lnSpc>
                  <a:spcPct val="114000"/>
                </a:lnSpc>
              </a:pPr>
              <a:r>
                <a:rPr lang="en-US" dirty="0"/>
                <a:t>Develop a skill set to increase your cultural competency – like focusing on communication and conflict resolution</a:t>
              </a:r>
            </a:p>
          </p:txBody>
        </p:sp>
        <p:sp>
          <p:nvSpPr>
            <p:cNvPr id="23" name="TextBox 22">
              <a:extLst>
                <a:ext uri="{FF2B5EF4-FFF2-40B4-BE49-F238E27FC236}">
                  <a16:creationId xmlns="" xmlns:a16="http://schemas.microsoft.com/office/drawing/2014/main" id="{AF67BFC3-D05D-D34E-BA1A-5119500D1BE8}"/>
                </a:ext>
              </a:extLst>
            </p:cNvPr>
            <p:cNvSpPr txBox="1"/>
            <p:nvPr/>
          </p:nvSpPr>
          <p:spPr>
            <a:xfrm rot="16200000">
              <a:off x="2976293" y="3051221"/>
              <a:ext cx="3814087" cy="430887"/>
            </a:xfrm>
            <a:prstGeom prst="rect">
              <a:avLst/>
            </a:prstGeom>
            <a:noFill/>
          </p:spPr>
          <p:txBody>
            <a:bodyPr wrap="square" lIns="0" tIns="0" rIns="0" bIns="0" rtlCol="0">
              <a:spAutoFit/>
            </a:bodyPr>
            <a:lstStyle/>
            <a:p>
              <a:pPr algn="r"/>
              <a:r>
                <a:rPr lang="en-US" sz="2800" b="1" dirty="0">
                  <a:solidFill>
                    <a:schemeClr val="bg1"/>
                  </a:solidFill>
                </a:rPr>
                <a:t>Skills</a:t>
              </a:r>
            </a:p>
          </p:txBody>
        </p:sp>
      </p:grpSp>
      <p:sp>
        <p:nvSpPr>
          <p:cNvPr id="24" name="Triangle 23">
            <a:extLst>
              <a:ext uri="{FF2B5EF4-FFF2-40B4-BE49-F238E27FC236}">
                <a16:creationId xmlns="" xmlns:a16="http://schemas.microsoft.com/office/drawing/2014/main" id="{81B86BB0-BECD-7D4E-BE8C-C1DC1A10EA8E}"/>
              </a:ext>
            </a:extLst>
          </p:cNvPr>
          <p:cNvSpPr/>
          <p:nvPr/>
        </p:nvSpPr>
        <p:spPr>
          <a:xfrm rot="5400000">
            <a:off x="7762142" y="4574070"/>
            <a:ext cx="1135822" cy="979157"/>
          </a:xfrm>
          <a:prstGeom prst="triangle">
            <a:avLst/>
          </a:prstGeom>
          <a:solidFill>
            <a:srgbClr val="82BE4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 xmlns:a16="http://schemas.microsoft.com/office/drawing/2014/main" id="{FD0C513B-C407-1142-8F42-7E216BAE1FC8}"/>
              </a:ext>
            </a:extLst>
          </p:cNvPr>
          <p:cNvGrpSpPr/>
          <p:nvPr/>
        </p:nvGrpSpPr>
        <p:grpSpPr>
          <a:xfrm>
            <a:off x="4274820" y="1219728"/>
            <a:ext cx="3657600" cy="5029200"/>
            <a:chOff x="4379154" y="1034850"/>
            <a:chExt cx="3840480" cy="5029200"/>
          </a:xfrm>
        </p:grpSpPr>
        <p:sp>
          <p:nvSpPr>
            <p:cNvPr id="19" name="Rounded Rectangle 18">
              <a:extLst>
                <a:ext uri="{FF2B5EF4-FFF2-40B4-BE49-F238E27FC236}">
                  <a16:creationId xmlns="" xmlns:a16="http://schemas.microsoft.com/office/drawing/2014/main" id="{765C0B0E-AF18-0B4C-8465-EC90D80E2E92}"/>
                </a:ext>
              </a:extLst>
            </p:cNvPr>
            <p:cNvSpPr/>
            <p:nvPr/>
          </p:nvSpPr>
          <p:spPr>
            <a:xfrm>
              <a:off x="4379154" y="1034850"/>
              <a:ext cx="3840480" cy="5029200"/>
            </a:xfrm>
            <a:prstGeom prst="roundRect">
              <a:avLst/>
            </a:prstGeom>
            <a:solidFill>
              <a:srgbClr val="82BE4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814388">
                <a:lnSpc>
                  <a:spcPct val="114000"/>
                </a:lnSpc>
              </a:pPr>
              <a:r>
                <a:rPr lang="en-US" dirty="0"/>
                <a:t>Develop a level of awareness in yourself </a:t>
              </a:r>
              <a:r>
                <a:rPr lang="en-US" dirty="0">
                  <a:solidFill>
                    <a:schemeClr val="bg1"/>
                  </a:solidFill>
                </a:rPr>
                <a:t>and your patients</a:t>
              </a:r>
              <a:r>
                <a:rPr lang="en-US" dirty="0"/>
                <a:t> with respect to stereotypes, rules of interaction and communication customs</a:t>
              </a:r>
            </a:p>
          </p:txBody>
        </p:sp>
        <p:sp>
          <p:nvSpPr>
            <p:cNvPr id="20" name="TextBox 19">
              <a:extLst>
                <a:ext uri="{FF2B5EF4-FFF2-40B4-BE49-F238E27FC236}">
                  <a16:creationId xmlns="" xmlns:a16="http://schemas.microsoft.com/office/drawing/2014/main" id="{00B32364-29F6-8B48-897F-A4B17DEDEB85}"/>
                </a:ext>
              </a:extLst>
            </p:cNvPr>
            <p:cNvSpPr txBox="1"/>
            <p:nvPr/>
          </p:nvSpPr>
          <p:spPr>
            <a:xfrm rot="16200000">
              <a:off x="2976293" y="3040449"/>
              <a:ext cx="3814087" cy="452431"/>
            </a:xfrm>
            <a:prstGeom prst="rect">
              <a:avLst/>
            </a:prstGeom>
            <a:noFill/>
          </p:spPr>
          <p:txBody>
            <a:bodyPr wrap="square" lIns="0" tIns="0" rIns="0" bIns="0" rtlCol="0">
              <a:spAutoFit/>
            </a:bodyPr>
            <a:lstStyle/>
            <a:p>
              <a:pPr algn="r"/>
              <a:r>
                <a:rPr lang="en-US" sz="2800" b="1" dirty="0">
                  <a:solidFill>
                    <a:schemeClr val="bg1"/>
                  </a:solidFill>
                </a:rPr>
                <a:t>Attitude</a:t>
              </a:r>
            </a:p>
          </p:txBody>
        </p:sp>
      </p:grpSp>
      <p:sp>
        <p:nvSpPr>
          <p:cNvPr id="9" name="Triangle 8">
            <a:extLst>
              <a:ext uri="{FF2B5EF4-FFF2-40B4-BE49-F238E27FC236}">
                <a16:creationId xmlns="" xmlns:a16="http://schemas.microsoft.com/office/drawing/2014/main" id="{77C5BFA4-7835-2843-B4D2-F6717528557D}"/>
              </a:ext>
            </a:extLst>
          </p:cNvPr>
          <p:cNvSpPr/>
          <p:nvPr/>
        </p:nvSpPr>
        <p:spPr>
          <a:xfrm rot="5400000">
            <a:off x="3855390" y="4574070"/>
            <a:ext cx="1135822" cy="979157"/>
          </a:xfrm>
          <a:prstGeom prst="triangle">
            <a:avLst/>
          </a:prstGeom>
          <a:solidFill>
            <a:srgbClr val="008F47"/>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 xmlns:a16="http://schemas.microsoft.com/office/drawing/2014/main" id="{997247AC-EDEC-4B49-9571-5A7CB8CD082A}"/>
              </a:ext>
            </a:extLst>
          </p:cNvPr>
          <p:cNvGrpSpPr/>
          <p:nvPr/>
        </p:nvGrpSpPr>
        <p:grpSpPr>
          <a:xfrm>
            <a:off x="402336" y="1219728"/>
            <a:ext cx="3657600" cy="5029200"/>
            <a:chOff x="402336" y="1188720"/>
            <a:chExt cx="3657600" cy="5029200"/>
          </a:xfrm>
        </p:grpSpPr>
        <p:sp>
          <p:nvSpPr>
            <p:cNvPr id="2" name="Rounded Rectangle 1">
              <a:extLst>
                <a:ext uri="{FF2B5EF4-FFF2-40B4-BE49-F238E27FC236}">
                  <a16:creationId xmlns="" xmlns:a16="http://schemas.microsoft.com/office/drawing/2014/main" id="{193280C7-44B6-594C-8A62-998337BB11C0}"/>
                </a:ext>
              </a:extLst>
            </p:cNvPr>
            <p:cNvSpPr/>
            <p:nvPr/>
          </p:nvSpPr>
          <p:spPr>
            <a:xfrm>
              <a:off x="402336" y="1188720"/>
              <a:ext cx="3657600" cy="5029200"/>
            </a:xfrm>
            <a:prstGeom prst="roundRect">
              <a:avLst/>
            </a:prstGeom>
            <a:solidFill>
              <a:srgbClr val="008F47"/>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814388">
                <a:lnSpc>
                  <a:spcPct val="114000"/>
                </a:lnSpc>
              </a:pPr>
              <a:r>
                <a:rPr lang="en-US" dirty="0"/>
                <a:t>Seek information on shared traditions and values of each cultural group</a:t>
              </a:r>
              <a:endParaRPr lang="en-US" b="1" dirty="0"/>
            </a:p>
          </p:txBody>
        </p:sp>
        <p:sp>
          <p:nvSpPr>
            <p:cNvPr id="5" name="TextBox 4">
              <a:extLst>
                <a:ext uri="{FF2B5EF4-FFF2-40B4-BE49-F238E27FC236}">
                  <a16:creationId xmlns="" xmlns:a16="http://schemas.microsoft.com/office/drawing/2014/main" id="{90679B81-3810-5B4F-BB61-4DE3F26BBB32}"/>
                </a:ext>
              </a:extLst>
            </p:cNvPr>
            <p:cNvSpPr txBox="1"/>
            <p:nvPr/>
          </p:nvSpPr>
          <p:spPr>
            <a:xfrm rot="16200000">
              <a:off x="-1000525" y="3205091"/>
              <a:ext cx="3814087" cy="430887"/>
            </a:xfrm>
            <a:prstGeom prst="rect">
              <a:avLst/>
            </a:prstGeom>
            <a:noFill/>
          </p:spPr>
          <p:txBody>
            <a:bodyPr wrap="square" lIns="0" tIns="0" rIns="0" bIns="0" rtlCol="0">
              <a:spAutoFit/>
            </a:bodyPr>
            <a:lstStyle/>
            <a:p>
              <a:pPr algn="r"/>
              <a:r>
                <a:rPr lang="en-US" sz="2800" b="1" dirty="0">
                  <a:solidFill>
                    <a:schemeClr val="bg1"/>
                  </a:solidFill>
                </a:rPr>
                <a:t>Knowledge</a:t>
              </a:r>
            </a:p>
          </p:txBody>
        </p:sp>
      </p:grpSp>
    </p:spTree>
    <p:extLst>
      <p:ext uri="{BB962C8B-B14F-4D97-AF65-F5344CB8AC3E}">
        <p14:creationId xmlns:p14="http://schemas.microsoft.com/office/powerpoint/2010/main" val="1645088208"/>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1BBF364-D26C-A742-96E0-E801CA7BDC8E}"/>
              </a:ext>
            </a:extLst>
          </p:cNvPr>
          <p:cNvSpPr/>
          <p:nvPr/>
        </p:nvSpPr>
        <p:spPr>
          <a:xfrm>
            <a:off x="402336" y="274320"/>
            <a:ext cx="9926228"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Impact on Providers</a:t>
            </a:r>
          </a:p>
        </p:txBody>
      </p:sp>
      <p:sp>
        <p:nvSpPr>
          <p:cNvPr id="4" name="Slide Number Placeholder 3"/>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54585A"/>
                </a:solidFill>
                <a:latin typeface="Century Gothic" charset="0"/>
                <a:ea typeface="Century Gothic" charset="0"/>
                <a:cs typeface="Century Gothic" charset="0"/>
              </a:rPr>
              <a:t>27</a:t>
            </a:fld>
            <a:endParaRPr lang="en-US" dirty="0">
              <a:solidFill>
                <a:srgbClr val="54585A"/>
              </a:solidFill>
              <a:latin typeface="Century Gothic" charset="0"/>
              <a:ea typeface="Century Gothic" charset="0"/>
              <a:cs typeface="Century Gothic" charset="0"/>
            </a:endParaRPr>
          </a:p>
        </p:txBody>
      </p:sp>
      <p:sp>
        <p:nvSpPr>
          <p:cNvPr id="7" name="Rectangle 6"/>
          <p:cNvSpPr/>
          <p:nvPr/>
        </p:nvSpPr>
        <p:spPr>
          <a:xfrm>
            <a:off x="402336" y="1371600"/>
            <a:ext cx="11402568" cy="3820667"/>
          </a:xfrm>
          <a:prstGeom prst="rect">
            <a:avLst/>
          </a:prstGeom>
          <a:effectLst/>
        </p:spPr>
        <p:txBody>
          <a:bodyPr wrap="square" lIns="0" tIns="0" rIns="0" bIns="0">
            <a:noAutofit/>
          </a:bodyPr>
          <a:lstStyle/>
          <a:p>
            <a:pPr>
              <a:spcAft>
                <a:spcPts val="1200"/>
              </a:spcAft>
            </a:pPr>
            <a:r>
              <a:rPr lang="en-US" sz="2400" b="1" dirty="0">
                <a:solidFill>
                  <a:srgbClr val="008F47"/>
                </a:solidFill>
                <a:latin typeface="Century Gothic" charset="0"/>
                <a:ea typeface="Century Gothic" charset="0"/>
                <a:cs typeface="Century Gothic" charset="0"/>
              </a:rPr>
              <a:t>When patients have an increased understanding of symptoms and compliance with treatment plans and follow-up activities, providers may  experience increased:</a:t>
            </a:r>
          </a:p>
          <a:p>
            <a:pPr algn="just">
              <a:lnSpc>
                <a:spcPct val="114000"/>
              </a:lnSpc>
              <a:spcBef>
                <a:spcPct val="0"/>
              </a:spcBef>
              <a:spcAft>
                <a:spcPts val="600"/>
              </a:spcAft>
            </a:pPr>
            <a:endParaRPr lang="en-US" sz="1200" b="1" dirty="0">
              <a:solidFill>
                <a:srgbClr val="289A42"/>
              </a:solidFill>
              <a:latin typeface="Century Gothic" charset="0"/>
              <a:ea typeface="ヒラギノ角ゴ Pro W3" charset="0"/>
              <a:cs typeface="ヒラギノ角ゴ Pro W3" charset="0"/>
            </a:endParaRPr>
          </a:p>
          <a:p>
            <a:pPr marL="285750" indent="-285750">
              <a:spcAft>
                <a:spcPts val="1200"/>
              </a:spcAft>
              <a:buFont typeface="Wingdings" panose="05000000000000000000" pitchFamily="2" charset="2"/>
              <a:buChar char="§"/>
            </a:pPr>
            <a:r>
              <a:rPr lang="en-US" sz="2000" dirty="0">
                <a:solidFill>
                  <a:schemeClr val="bg2">
                    <a:lumMod val="50000"/>
                  </a:schemeClr>
                </a:solidFill>
                <a:latin typeface="Century Gothic" charset="0"/>
                <a:ea typeface="Century Gothic" charset="0"/>
                <a:cs typeface="Century Gothic" charset="0"/>
              </a:rPr>
              <a:t>Job satisfaction from seeing better quality of life and health for patients</a:t>
            </a:r>
          </a:p>
          <a:p>
            <a:pPr marL="285750" indent="-285750">
              <a:spcAft>
                <a:spcPts val="1200"/>
              </a:spcAft>
              <a:buFont typeface="Wingdings" panose="05000000000000000000" pitchFamily="2" charset="2"/>
              <a:buChar char="§"/>
            </a:pPr>
            <a:r>
              <a:rPr lang="en-US" sz="2000" dirty="0">
                <a:solidFill>
                  <a:schemeClr val="bg2">
                    <a:lumMod val="50000"/>
                  </a:schemeClr>
                </a:solidFill>
                <a:latin typeface="Century Gothic" charset="0"/>
                <a:ea typeface="Century Gothic" charset="0"/>
                <a:cs typeface="Century Gothic" charset="0"/>
              </a:rPr>
              <a:t>Efficiency in practice operations and appointment availability resulting from fewer repeat calls or visits from patients for the same problems or symptoms</a:t>
            </a:r>
          </a:p>
          <a:p>
            <a:pPr marL="285750" indent="-285750">
              <a:spcAft>
                <a:spcPts val="1200"/>
              </a:spcAft>
              <a:buFont typeface="Wingdings" panose="05000000000000000000" pitchFamily="2" charset="2"/>
              <a:buChar char="§"/>
            </a:pPr>
            <a:r>
              <a:rPr lang="en-US" sz="2000" dirty="0">
                <a:solidFill>
                  <a:schemeClr val="bg2">
                    <a:lumMod val="50000"/>
                  </a:schemeClr>
                </a:solidFill>
                <a:latin typeface="Century Gothic" charset="0"/>
                <a:ea typeface="Century Gothic" charset="0"/>
                <a:cs typeface="Century Gothic" charset="0"/>
              </a:rPr>
              <a:t>Potential for higher quality scores</a:t>
            </a:r>
          </a:p>
          <a:p>
            <a:pPr marL="285750" indent="-285750">
              <a:spcAft>
                <a:spcPts val="1200"/>
              </a:spcAft>
              <a:buFont typeface="Wingdings" panose="05000000000000000000" pitchFamily="2" charset="2"/>
              <a:buChar char="§"/>
            </a:pPr>
            <a:r>
              <a:rPr lang="en-US" sz="2000" dirty="0">
                <a:solidFill>
                  <a:schemeClr val="bg2">
                    <a:lumMod val="50000"/>
                  </a:schemeClr>
                </a:solidFill>
                <a:latin typeface="Century Gothic" charset="0"/>
                <a:ea typeface="Century Gothic" charset="0"/>
                <a:cs typeface="Century Gothic" charset="0"/>
              </a:rPr>
              <a:t>Potential for financial rewards from managed care organization’s quality incentive programs</a:t>
            </a:r>
          </a:p>
        </p:txBody>
      </p:sp>
      <p:cxnSp>
        <p:nvCxnSpPr>
          <p:cNvPr id="13" name="Straight Connector 12">
            <a:extLst>
              <a:ext uri="{FF2B5EF4-FFF2-40B4-BE49-F238E27FC236}">
                <a16:creationId xmlns="" xmlns:a16="http://schemas.microsoft.com/office/drawing/2014/main" id="{0232D19D-CEC6-804A-821B-A69798AB1FD9}"/>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EA213701-595C-4745-A874-D6CE39B95A39}"/>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223064F4-504D-AB48-A0FD-04DE17E448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Tree>
    <p:extLst>
      <p:ext uri="{BB962C8B-B14F-4D97-AF65-F5344CB8AC3E}">
        <p14:creationId xmlns:p14="http://schemas.microsoft.com/office/powerpoint/2010/main" val="536561072"/>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1BBF364-D26C-A742-96E0-E801CA7BDC8E}"/>
              </a:ext>
            </a:extLst>
          </p:cNvPr>
          <p:cNvSpPr/>
          <p:nvPr/>
        </p:nvSpPr>
        <p:spPr>
          <a:xfrm>
            <a:off x="402336" y="274320"/>
            <a:ext cx="9926228"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Working at Cultural Competence</a:t>
            </a:r>
          </a:p>
        </p:txBody>
      </p:sp>
      <p:sp>
        <p:nvSpPr>
          <p:cNvPr id="4" name="Slide Number Placeholder 3"/>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54585A"/>
                </a:solidFill>
                <a:latin typeface="Century Gothic" charset="0"/>
                <a:ea typeface="Century Gothic" charset="0"/>
                <a:cs typeface="Century Gothic" charset="0"/>
              </a:rPr>
              <a:t>28</a:t>
            </a:fld>
            <a:endParaRPr lang="en-US" dirty="0">
              <a:solidFill>
                <a:srgbClr val="54585A"/>
              </a:solidFill>
              <a:latin typeface="Century Gothic" charset="0"/>
              <a:ea typeface="Century Gothic" charset="0"/>
              <a:cs typeface="Century Gothic" charset="0"/>
            </a:endParaRPr>
          </a:p>
        </p:txBody>
      </p:sp>
      <p:sp>
        <p:nvSpPr>
          <p:cNvPr id="7" name="Rectangle 6"/>
          <p:cNvSpPr/>
          <p:nvPr/>
        </p:nvSpPr>
        <p:spPr>
          <a:xfrm>
            <a:off x="402336" y="1371600"/>
            <a:ext cx="11402568" cy="3820667"/>
          </a:xfrm>
          <a:prstGeom prst="rect">
            <a:avLst/>
          </a:prstGeom>
          <a:effectLst/>
        </p:spPr>
        <p:txBody>
          <a:bodyPr wrap="square" lIns="0" tIns="0" rIns="0" bIns="0">
            <a:noAutofit/>
          </a:bodyPr>
          <a:lstStyle/>
          <a:p>
            <a:pPr algn="just">
              <a:lnSpc>
                <a:spcPct val="114000"/>
              </a:lnSpc>
              <a:spcBef>
                <a:spcPct val="0"/>
              </a:spcBef>
              <a:spcAft>
                <a:spcPts val="600"/>
              </a:spcAft>
            </a:pPr>
            <a:r>
              <a:rPr lang="en-US" sz="2200" b="1" dirty="0">
                <a:solidFill>
                  <a:srgbClr val="008F47"/>
                </a:solidFill>
                <a:latin typeface="Century Gothic" charset="0"/>
                <a:ea typeface="ヒラギノ角ゴ Pro W3" charset="0"/>
                <a:cs typeface="ヒラギノ角ゴ Pro W3" charset="0"/>
              </a:rPr>
              <a:t>Cultural competence requires consistency and practice:</a:t>
            </a:r>
          </a:p>
          <a:p>
            <a:pPr algn="just">
              <a:lnSpc>
                <a:spcPct val="114000"/>
              </a:lnSpc>
              <a:spcBef>
                <a:spcPct val="0"/>
              </a:spcBef>
              <a:spcAft>
                <a:spcPts val="600"/>
              </a:spcAft>
            </a:pPr>
            <a:endParaRPr lang="en-US" sz="1200" b="1" dirty="0">
              <a:solidFill>
                <a:srgbClr val="289A42"/>
              </a:solidFill>
              <a:latin typeface="Century Gothic" charset="0"/>
              <a:ea typeface="ヒラギノ角ゴ Pro W3" charset="0"/>
              <a:cs typeface="ヒラギノ角ゴ Pro W3" charset="0"/>
            </a:endParaRPr>
          </a:p>
          <a:p>
            <a:pPr marL="285750" indent="-285750" algn="just">
              <a:lnSpc>
                <a:spcPct val="114000"/>
              </a:lnSpc>
              <a:spcBef>
                <a:spcPct val="0"/>
              </a:spcBef>
              <a:spcAft>
                <a:spcPts val="600"/>
              </a:spcAft>
              <a:buFont typeface="Wingdings" panose="05000000000000000000" pitchFamily="2" charset="2"/>
              <a:buChar char="§"/>
            </a:pPr>
            <a:r>
              <a:rPr lang="en-US" dirty="0">
                <a:solidFill>
                  <a:srgbClr val="54585A"/>
                </a:solidFill>
                <a:latin typeface="Century Gothic" charset="0"/>
                <a:ea typeface="ヒラギノ角ゴ Pro W3" charset="0"/>
                <a:cs typeface="ヒラギノ角ゴ Pro W3" charset="0"/>
              </a:rPr>
              <a:t>Ask questions and learn what answers mean in different cultures</a:t>
            </a:r>
          </a:p>
          <a:p>
            <a:pPr marL="285750" indent="-285750" algn="just">
              <a:lnSpc>
                <a:spcPct val="114000"/>
              </a:lnSpc>
              <a:spcBef>
                <a:spcPct val="0"/>
              </a:spcBef>
              <a:spcAft>
                <a:spcPts val="600"/>
              </a:spcAft>
              <a:buFont typeface="Wingdings" panose="05000000000000000000" pitchFamily="2" charset="2"/>
              <a:buChar char="§"/>
            </a:pPr>
            <a:r>
              <a:rPr lang="en-US" dirty="0">
                <a:solidFill>
                  <a:srgbClr val="54585A"/>
                </a:solidFill>
                <a:latin typeface="Century Gothic" charset="0"/>
                <a:ea typeface="ヒラギノ角ゴ Pro W3" charset="0"/>
                <a:cs typeface="ヒラギノ角ゴ Pro W3" charset="0"/>
              </a:rPr>
              <a:t>Use clear, descriptive communication</a:t>
            </a:r>
          </a:p>
          <a:p>
            <a:pPr marL="285750" indent="-285750" algn="just">
              <a:lnSpc>
                <a:spcPct val="114000"/>
              </a:lnSpc>
              <a:spcBef>
                <a:spcPct val="0"/>
              </a:spcBef>
              <a:spcAft>
                <a:spcPts val="600"/>
              </a:spcAft>
              <a:buFont typeface="Wingdings" panose="05000000000000000000" pitchFamily="2" charset="2"/>
              <a:buChar char="§"/>
            </a:pPr>
            <a:r>
              <a:rPr lang="en-US" dirty="0">
                <a:solidFill>
                  <a:srgbClr val="54585A"/>
                </a:solidFill>
                <a:latin typeface="Century Gothic" charset="0"/>
                <a:ea typeface="ヒラギノ角ゴ Pro W3" charset="0"/>
                <a:cs typeface="ヒラギノ角ゴ Pro W3" charset="0"/>
              </a:rPr>
              <a:t>Keep an open mind</a:t>
            </a:r>
          </a:p>
          <a:p>
            <a:pPr marL="285750" indent="-285750" algn="just">
              <a:lnSpc>
                <a:spcPct val="114000"/>
              </a:lnSpc>
              <a:spcBef>
                <a:spcPct val="0"/>
              </a:spcBef>
              <a:spcAft>
                <a:spcPts val="600"/>
              </a:spcAft>
              <a:buFont typeface="Wingdings" panose="05000000000000000000" pitchFamily="2" charset="2"/>
              <a:buChar char="§"/>
            </a:pPr>
            <a:r>
              <a:rPr lang="en-US" dirty="0">
                <a:solidFill>
                  <a:srgbClr val="54585A"/>
                </a:solidFill>
                <a:latin typeface="Century Gothic" charset="0"/>
                <a:ea typeface="ヒラギノ角ゴ Pro W3" charset="0"/>
                <a:cs typeface="ヒラギノ角ゴ Pro W3" charset="0"/>
              </a:rPr>
              <a:t>Be aware of situations in which you may portray a lack of sensitivity</a:t>
            </a:r>
          </a:p>
          <a:p>
            <a:pPr marL="285750" indent="-285750" algn="just">
              <a:lnSpc>
                <a:spcPct val="114000"/>
              </a:lnSpc>
              <a:spcBef>
                <a:spcPct val="0"/>
              </a:spcBef>
              <a:spcAft>
                <a:spcPts val="600"/>
              </a:spcAft>
              <a:buFont typeface="Wingdings" panose="05000000000000000000" pitchFamily="2" charset="2"/>
              <a:buChar char="§"/>
            </a:pPr>
            <a:r>
              <a:rPr lang="en-US" dirty="0">
                <a:solidFill>
                  <a:srgbClr val="54585A"/>
                </a:solidFill>
                <a:latin typeface="Century Gothic" charset="0"/>
                <a:ea typeface="ヒラギノ角ゴ Pro W3" charset="0"/>
                <a:cs typeface="ヒラギノ角ゴ Pro W3" charset="0"/>
              </a:rPr>
              <a:t>Seek out colleagues and peers of different cultures to learn more about interacting and respecting differences</a:t>
            </a:r>
          </a:p>
        </p:txBody>
      </p:sp>
      <p:cxnSp>
        <p:nvCxnSpPr>
          <p:cNvPr id="13" name="Straight Connector 12">
            <a:extLst>
              <a:ext uri="{FF2B5EF4-FFF2-40B4-BE49-F238E27FC236}">
                <a16:creationId xmlns="" xmlns:a16="http://schemas.microsoft.com/office/drawing/2014/main" id="{0232D19D-CEC6-804A-821B-A69798AB1FD9}"/>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EA213701-595C-4745-A874-D6CE39B95A39}"/>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223064F4-504D-AB48-A0FD-04DE17E448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Tree>
    <p:extLst>
      <p:ext uri="{BB962C8B-B14F-4D97-AF65-F5344CB8AC3E}">
        <p14:creationId xmlns:p14="http://schemas.microsoft.com/office/powerpoint/2010/main" val="2898410201"/>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1BBF364-D26C-A742-96E0-E801CA7BDC8E}"/>
              </a:ext>
            </a:extLst>
          </p:cNvPr>
          <p:cNvSpPr/>
          <p:nvPr/>
        </p:nvSpPr>
        <p:spPr>
          <a:xfrm>
            <a:off x="402336" y="274320"/>
            <a:ext cx="9926228" cy="430887"/>
          </a:xfrm>
          <a:prstGeom prst="rect">
            <a:avLst/>
          </a:prstGeom>
        </p:spPr>
        <p:txBody>
          <a:bodyPr wrap="square" lIns="0" tIns="0" rIns="0" bIns="0">
            <a:spAutoFit/>
          </a:bodyPr>
          <a:lstStyle/>
          <a:p>
            <a:pPr>
              <a:spcBef>
                <a:spcPct val="0"/>
              </a:spcBef>
              <a:spcAft>
                <a:spcPts val="1200"/>
              </a:spcAft>
            </a:pPr>
            <a:r>
              <a:rPr lang="en-US" sz="2800" dirty="0">
                <a:latin typeface="Century Gothic" charset="0"/>
                <a:ea typeface="ヒラギノ角ゴ Pro W3" charset="0"/>
                <a:cs typeface="ヒラギノ角ゴ Pro W3" charset="0"/>
              </a:rPr>
              <a:t>How Do You Know if You Have Cultural Competence?</a:t>
            </a:r>
          </a:p>
        </p:txBody>
      </p:sp>
      <p:sp>
        <p:nvSpPr>
          <p:cNvPr id="4" name="Slide Number Placeholder 3"/>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54585A"/>
                </a:solidFill>
                <a:latin typeface="Century Gothic" charset="0"/>
                <a:ea typeface="Century Gothic" charset="0"/>
                <a:cs typeface="Century Gothic" charset="0"/>
              </a:rPr>
              <a:t>29</a:t>
            </a:fld>
            <a:endParaRPr lang="en-US" dirty="0">
              <a:solidFill>
                <a:srgbClr val="54585A"/>
              </a:solidFill>
              <a:latin typeface="Century Gothic" charset="0"/>
              <a:ea typeface="Century Gothic" charset="0"/>
              <a:cs typeface="Century Gothic" charset="0"/>
            </a:endParaRPr>
          </a:p>
        </p:txBody>
      </p:sp>
      <p:sp>
        <p:nvSpPr>
          <p:cNvPr id="7" name="Rectangle 6"/>
          <p:cNvSpPr/>
          <p:nvPr/>
        </p:nvSpPr>
        <p:spPr>
          <a:xfrm>
            <a:off x="402336" y="1371600"/>
            <a:ext cx="11402568" cy="3820667"/>
          </a:xfrm>
          <a:prstGeom prst="rect">
            <a:avLst/>
          </a:prstGeom>
          <a:effectLst/>
        </p:spPr>
        <p:txBody>
          <a:bodyPr wrap="square" lIns="0" tIns="0" rIns="0" bIns="0">
            <a:noAutofit/>
          </a:bodyPr>
          <a:lstStyle/>
          <a:p>
            <a:pPr lvl="0">
              <a:lnSpc>
                <a:spcPct val="114000"/>
              </a:lnSpc>
              <a:spcAft>
                <a:spcPts val="200"/>
              </a:spcAft>
            </a:pPr>
            <a:r>
              <a:rPr lang="en-US" sz="2400" b="1" dirty="0">
                <a:solidFill>
                  <a:srgbClr val="008F47"/>
                </a:solidFill>
                <a:latin typeface="Century Gothic" charset="0"/>
                <a:ea typeface="Century Gothic" charset="0"/>
                <a:cs typeface="Century Gothic" charset="0"/>
              </a:rPr>
              <a:t>A person is said to have cultural competence when he or she demonstrates acceptance and respect for differences, continues self-assessment regarding culture, pays careful attention to the dynamics of differences and continues to expand his or her cultural knowledge and resources.</a:t>
            </a:r>
          </a:p>
        </p:txBody>
      </p:sp>
      <p:cxnSp>
        <p:nvCxnSpPr>
          <p:cNvPr id="13" name="Straight Connector 12">
            <a:extLst>
              <a:ext uri="{FF2B5EF4-FFF2-40B4-BE49-F238E27FC236}">
                <a16:creationId xmlns="" xmlns:a16="http://schemas.microsoft.com/office/drawing/2014/main" id="{0232D19D-CEC6-804A-821B-A69798AB1FD9}"/>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EA213701-595C-4745-A874-D6CE39B95A39}"/>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223064F4-504D-AB48-A0FD-04DE17E448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Tree>
    <p:extLst>
      <p:ext uri="{BB962C8B-B14F-4D97-AF65-F5344CB8AC3E}">
        <p14:creationId xmlns:p14="http://schemas.microsoft.com/office/powerpoint/2010/main" val="308065778"/>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1524" y="857"/>
            <a:ext cx="12188951" cy="6856285"/>
          </a:xfrm>
          <a:prstGeom prst="rect">
            <a:avLst/>
          </a:prstGeom>
        </p:spPr>
      </p:pic>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chemeClr val="bg1"/>
                </a:solidFill>
                <a:latin typeface="Century Gothic" charset="0"/>
                <a:ea typeface="Century Gothic" charset="0"/>
                <a:cs typeface="Century Gothic" charset="0"/>
              </a:rPr>
              <a:t>3</a:t>
            </a:fld>
            <a:endParaRPr lang="en-US" dirty="0">
              <a:solidFill>
                <a:schemeClr val="bg1"/>
              </a:solidFill>
              <a:latin typeface="Century Gothic" charset="0"/>
              <a:ea typeface="Century Gothic" charset="0"/>
              <a:cs typeface="Century Gothic" charset="0"/>
            </a:endParaRPr>
          </a:p>
        </p:txBody>
      </p:sp>
      <p:sp>
        <p:nvSpPr>
          <p:cNvPr id="7" name="TextBox 6">
            <a:extLst>
              <a:ext uri="{FF2B5EF4-FFF2-40B4-BE49-F238E27FC236}">
                <a16:creationId xmlns="" xmlns:a16="http://schemas.microsoft.com/office/drawing/2014/main" id="{7F0F13EA-DE96-EF4B-93BF-2CB635BA5E90}"/>
              </a:ext>
            </a:extLst>
          </p:cNvPr>
          <p:cNvSpPr txBox="1"/>
          <p:nvPr/>
        </p:nvSpPr>
        <p:spPr>
          <a:xfrm>
            <a:off x="5000263" y="2810824"/>
            <a:ext cx="6261903" cy="2616101"/>
          </a:xfrm>
          <a:prstGeom prst="rect">
            <a:avLst/>
          </a:prstGeom>
          <a:noFill/>
          <a:effectLst/>
        </p:spPr>
        <p:txBody>
          <a:bodyPr wrap="square" lIns="0" tIns="0" rIns="0" bIns="0" rtlCol="0" anchor="t" anchorCtr="0">
            <a:spAutoFit/>
          </a:bodyPr>
          <a:lstStyle/>
          <a:p>
            <a:pPr algn="ctr">
              <a:spcAft>
                <a:spcPts val="1200"/>
              </a:spcAft>
            </a:pPr>
            <a:r>
              <a:rPr lang="en-US" sz="6000" dirty="0">
                <a:solidFill>
                  <a:srgbClr val="54585A"/>
                </a:solidFill>
                <a:cs typeface="Century Gothic"/>
              </a:rPr>
              <a:t>Cultural Competence</a:t>
            </a:r>
          </a:p>
          <a:p>
            <a:pPr algn="ctr"/>
            <a:r>
              <a:rPr lang="en-US" sz="4000" dirty="0">
                <a:solidFill>
                  <a:srgbClr val="54585A"/>
                </a:solidFill>
                <a:latin typeface="Century Gothic"/>
                <a:cs typeface="Century Gothic"/>
              </a:rPr>
              <a:t>The Basics</a:t>
            </a:r>
          </a:p>
        </p:txBody>
      </p:sp>
      <p:pic>
        <p:nvPicPr>
          <p:cNvPr id="11" name="Picture 10">
            <a:extLst>
              <a:ext uri="{FF2B5EF4-FFF2-40B4-BE49-F238E27FC236}">
                <a16:creationId xmlns="" xmlns:a16="http://schemas.microsoft.com/office/drawing/2014/main" id="{3C782007-8D86-D04E-BE4B-421ACAABBF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2" name="Straight Connector 11">
            <a:extLst>
              <a:ext uri="{FF2B5EF4-FFF2-40B4-BE49-F238E27FC236}">
                <a16:creationId xmlns="" xmlns:a16="http://schemas.microsoft.com/office/drawing/2014/main" id="{C7BF4159-0758-C74E-89DB-BC8F11CF8DE9}"/>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416606"/>
      </p:ext>
    </p:extLst>
  </p:cSld>
  <p:clrMapOvr>
    <a:masterClrMapping/>
  </p:clrMapOvr>
  <p:transition spd="slow">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1BBF364-D26C-A742-96E0-E801CA7BDC8E}"/>
              </a:ext>
            </a:extLst>
          </p:cNvPr>
          <p:cNvSpPr/>
          <p:nvPr/>
        </p:nvSpPr>
        <p:spPr>
          <a:xfrm>
            <a:off x="402336" y="274320"/>
            <a:ext cx="9926228" cy="430887"/>
          </a:xfrm>
          <a:prstGeom prst="rect">
            <a:avLst/>
          </a:prstGeom>
        </p:spPr>
        <p:txBody>
          <a:bodyPr wrap="square" lIns="0" tIns="0" rIns="0" bIns="0">
            <a:spAutoFit/>
          </a:bodyPr>
          <a:lstStyle/>
          <a:p>
            <a:pPr>
              <a:spcBef>
                <a:spcPct val="0"/>
              </a:spcBef>
              <a:spcAft>
                <a:spcPts val="1200"/>
              </a:spcAft>
            </a:pPr>
            <a:r>
              <a:rPr lang="en-US" sz="2800" dirty="0">
                <a:latin typeface="Century Gothic" charset="0"/>
                <a:ea typeface="ヒラギノ角ゴ Pro W3" charset="0"/>
                <a:cs typeface="ヒラギノ角ゴ Pro W3" charset="0"/>
              </a:rPr>
              <a:t>Conclusion</a:t>
            </a:r>
          </a:p>
        </p:txBody>
      </p:sp>
      <p:sp>
        <p:nvSpPr>
          <p:cNvPr id="4" name="Slide Number Placeholder 3"/>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54585A"/>
                </a:solidFill>
                <a:latin typeface="Century Gothic" charset="0"/>
                <a:ea typeface="Century Gothic" charset="0"/>
                <a:cs typeface="Century Gothic" charset="0"/>
              </a:rPr>
              <a:t>30</a:t>
            </a:fld>
            <a:endParaRPr lang="en-US" dirty="0">
              <a:solidFill>
                <a:srgbClr val="54585A"/>
              </a:solidFill>
              <a:latin typeface="Century Gothic" charset="0"/>
              <a:ea typeface="Century Gothic" charset="0"/>
              <a:cs typeface="Century Gothic" charset="0"/>
            </a:endParaRPr>
          </a:p>
        </p:txBody>
      </p:sp>
      <p:sp>
        <p:nvSpPr>
          <p:cNvPr id="7" name="Rectangle 6"/>
          <p:cNvSpPr/>
          <p:nvPr/>
        </p:nvSpPr>
        <p:spPr>
          <a:xfrm>
            <a:off x="402336" y="1371600"/>
            <a:ext cx="11402568" cy="3820667"/>
          </a:xfrm>
          <a:prstGeom prst="rect">
            <a:avLst/>
          </a:prstGeom>
          <a:effectLst/>
        </p:spPr>
        <p:txBody>
          <a:bodyPr wrap="square" lIns="0" tIns="0" rIns="0" bIns="0">
            <a:noAutofit/>
          </a:bodyPr>
          <a:lstStyle/>
          <a:p>
            <a:pPr>
              <a:spcAft>
                <a:spcPts val="1200"/>
              </a:spcAft>
            </a:pPr>
            <a:r>
              <a:rPr lang="en-US" sz="2400" dirty="0">
                <a:solidFill>
                  <a:schemeClr val="bg2">
                    <a:lumMod val="50000"/>
                  </a:schemeClr>
                </a:solidFill>
                <a:latin typeface="Century Gothic" charset="0"/>
                <a:ea typeface="Century Gothic" charset="0"/>
                <a:cs typeface="Century Gothic" charset="0"/>
              </a:rPr>
              <a:t>Cultural competence is not an isolated aspect of medical care, but an important component of overall excellence in health care delivery. </a:t>
            </a:r>
          </a:p>
          <a:p>
            <a:pPr>
              <a:spcAft>
                <a:spcPts val="1200"/>
              </a:spcAft>
            </a:pPr>
            <a:r>
              <a:rPr lang="en-US" sz="2400" dirty="0">
                <a:solidFill>
                  <a:schemeClr val="bg2">
                    <a:lumMod val="50000"/>
                  </a:schemeClr>
                </a:solidFill>
                <a:latin typeface="Century Gothic" charset="0"/>
                <a:ea typeface="Century Gothic" charset="0"/>
                <a:cs typeface="Century Gothic" charset="0"/>
              </a:rPr>
              <a:t>Issues of health care quality and satisfaction are of particular concern for people with chronic conditions who frequently come into contact with the health care system. </a:t>
            </a:r>
          </a:p>
          <a:p>
            <a:pPr>
              <a:spcAft>
                <a:spcPts val="1200"/>
              </a:spcAft>
            </a:pPr>
            <a:r>
              <a:rPr lang="en-US" sz="2400" dirty="0">
                <a:solidFill>
                  <a:schemeClr val="bg2">
                    <a:lumMod val="50000"/>
                  </a:schemeClr>
                </a:solidFill>
                <a:latin typeface="Century Gothic" charset="0"/>
                <a:ea typeface="Century Gothic" charset="0"/>
                <a:cs typeface="Century Gothic" charset="0"/>
              </a:rPr>
              <a:t>Efforts to improve cultural competence among health care professionals and organizations contribute to improving the quality of health care for all consumers.</a:t>
            </a:r>
          </a:p>
          <a:p>
            <a:pPr lvl="0">
              <a:lnSpc>
                <a:spcPct val="114000"/>
              </a:lnSpc>
              <a:spcAft>
                <a:spcPts val="200"/>
              </a:spcAft>
            </a:pPr>
            <a:endParaRPr lang="en-US" sz="2400" b="1" dirty="0">
              <a:solidFill>
                <a:srgbClr val="289A42"/>
              </a:solidFill>
              <a:latin typeface="Century Gothic" charset="0"/>
              <a:ea typeface="Century Gothic" charset="0"/>
              <a:cs typeface="Century Gothic" charset="0"/>
            </a:endParaRPr>
          </a:p>
        </p:txBody>
      </p:sp>
      <p:cxnSp>
        <p:nvCxnSpPr>
          <p:cNvPr id="13" name="Straight Connector 12">
            <a:extLst>
              <a:ext uri="{FF2B5EF4-FFF2-40B4-BE49-F238E27FC236}">
                <a16:creationId xmlns="" xmlns:a16="http://schemas.microsoft.com/office/drawing/2014/main" id="{0232D19D-CEC6-804A-821B-A69798AB1FD9}"/>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EA213701-595C-4745-A874-D6CE39B95A39}"/>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223064F4-504D-AB48-A0FD-04DE17E448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Tree>
    <p:extLst>
      <p:ext uri="{BB962C8B-B14F-4D97-AF65-F5344CB8AC3E}">
        <p14:creationId xmlns:p14="http://schemas.microsoft.com/office/powerpoint/2010/main" val="1324988010"/>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1BBF364-D26C-A742-96E0-E801CA7BDC8E}"/>
              </a:ext>
            </a:extLst>
          </p:cNvPr>
          <p:cNvSpPr/>
          <p:nvPr/>
        </p:nvSpPr>
        <p:spPr>
          <a:xfrm>
            <a:off x="402336" y="274320"/>
            <a:ext cx="9926228" cy="430887"/>
          </a:xfrm>
          <a:prstGeom prst="rect">
            <a:avLst/>
          </a:prstGeom>
        </p:spPr>
        <p:txBody>
          <a:bodyPr wrap="square" lIns="0" tIns="0" rIns="0" bIns="0">
            <a:spAutoFit/>
          </a:bodyPr>
          <a:lstStyle/>
          <a:p>
            <a:pPr>
              <a:spcBef>
                <a:spcPct val="0"/>
              </a:spcBef>
              <a:spcAft>
                <a:spcPts val="1200"/>
              </a:spcAft>
            </a:pPr>
            <a:r>
              <a:rPr lang="en-US" sz="2800" dirty="0">
                <a:latin typeface="Century Gothic" charset="0"/>
                <a:ea typeface="ヒラギノ角ゴ Pro W3" charset="0"/>
                <a:cs typeface="ヒラギノ角ゴ Pro W3" charset="0"/>
              </a:rPr>
              <a:t>Attest to Completing Cultural Competency Training</a:t>
            </a:r>
          </a:p>
        </p:txBody>
      </p:sp>
      <p:sp>
        <p:nvSpPr>
          <p:cNvPr id="4" name="Slide Number Placeholder 3"/>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54585A"/>
                </a:solidFill>
                <a:latin typeface="Century Gothic" charset="0"/>
                <a:ea typeface="Century Gothic" charset="0"/>
                <a:cs typeface="Century Gothic" charset="0"/>
              </a:rPr>
              <a:t>31</a:t>
            </a:fld>
            <a:endParaRPr lang="en-US" dirty="0">
              <a:solidFill>
                <a:srgbClr val="54585A"/>
              </a:solidFill>
              <a:latin typeface="Century Gothic" charset="0"/>
              <a:ea typeface="Century Gothic" charset="0"/>
              <a:cs typeface="Century Gothic" charset="0"/>
            </a:endParaRPr>
          </a:p>
        </p:txBody>
      </p:sp>
      <p:sp>
        <p:nvSpPr>
          <p:cNvPr id="7" name="Rectangle 6"/>
          <p:cNvSpPr/>
          <p:nvPr/>
        </p:nvSpPr>
        <p:spPr>
          <a:xfrm>
            <a:off x="402336" y="1371600"/>
            <a:ext cx="11402568" cy="3820667"/>
          </a:xfrm>
          <a:prstGeom prst="rect">
            <a:avLst/>
          </a:prstGeom>
          <a:effectLst/>
        </p:spPr>
        <p:txBody>
          <a:bodyPr wrap="square" lIns="0" tIns="0" rIns="0" bIns="0">
            <a:noAutofit/>
          </a:bodyPr>
          <a:lstStyle/>
          <a:p>
            <a:pPr>
              <a:spcAft>
                <a:spcPts val="1200"/>
              </a:spcAft>
            </a:pPr>
            <a:r>
              <a:rPr lang="en-US" sz="2400" dirty="0">
                <a:solidFill>
                  <a:schemeClr val="bg2">
                    <a:lumMod val="50000"/>
                  </a:schemeClr>
                </a:solidFill>
                <a:latin typeface="Century Gothic" charset="0"/>
                <a:ea typeface="Century Gothic" charset="0"/>
                <a:cs typeface="Century Gothic" charset="0"/>
              </a:rPr>
              <a:t>Cultural competency training is tracked by The Health Plan and providers completing cultural competency training are noted in The Health Plan’s Provider Directory.</a:t>
            </a:r>
          </a:p>
          <a:p>
            <a:pPr>
              <a:spcAft>
                <a:spcPts val="1200"/>
              </a:spcAft>
            </a:pPr>
            <a:r>
              <a:rPr lang="en-US" sz="2400" dirty="0" smtClean="0">
                <a:solidFill>
                  <a:schemeClr val="bg2">
                    <a:lumMod val="50000"/>
                  </a:schemeClr>
                </a:solidFill>
                <a:latin typeface="Century Gothic" charset="0"/>
                <a:ea typeface="Century Gothic" charset="0"/>
                <a:cs typeface="Century Gothic" charset="0"/>
              </a:rPr>
              <a:t>Please sign and return the attestation form located at </a:t>
            </a:r>
            <a:r>
              <a:rPr lang="en-US" sz="2400" dirty="0" smtClean="0">
                <a:solidFill>
                  <a:srgbClr val="008F47"/>
                </a:solidFill>
                <a:latin typeface="Century Gothic" charset="0"/>
                <a:ea typeface="Century Gothic" charset="0"/>
                <a:cs typeface="Century Gothic" charset="0"/>
                <a:hlinkClick r:id="rId3">
                  <a:extLst>
                    <a:ext uri="{A12FA001-AC4F-418D-AE19-62706E023703}">
                      <ahyp:hlinkClr xmlns="" xmlns:ahyp="http://schemas.microsoft.com/office/drawing/2018/hyperlinkcolor" val="tx"/>
                    </a:ext>
                  </a:extLst>
                </a:hlinkClick>
              </a:rPr>
              <a:t>myplan.healthplan.org </a:t>
            </a:r>
            <a:r>
              <a:rPr lang="en-US" sz="2400" dirty="0" smtClean="0">
                <a:solidFill>
                  <a:schemeClr val="bg2">
                    <a:lumMod val="50000"/>
                  </a:schemeClr>
                </a:solidFill>
                <a:latin typeface="Century Gothic" charset="0"/>
                <a:ea typeface="Century Gothic" charset="0"/>
                <a:cs typeface="Century Gothic" charset="0"/>
              </a:rPr>
              <a:t>“Provider Resources” “Training and Education” attesting to completion of this training.</a:t>
            </a:r>
          </a:p>
          <a:p>
            <a:pPr>
              <a:spcAft>
                <a:spcPts val="1200"/>
              </a:spcAft>
            </a:pPr>
            <a:r>
              <a:rPr lang="en-US" sz="2400" b="1" dirty="0" smtClean="0">
                <a:solidFill>
                  <a:schemeClr val="bg2">
                    <a:lumMod val="50000"/>
                  </a:schemeClr>
                </a:solidFill>
                <a:latin typeface="Century Gothic" charset="0"/>
                <a:ea typeface="Century Gothic" charset="0"/>
                <a:cs typeface="Century Gothic" charset="0"/>
              </a:rPr>
              <a:t>If </a:t>
            </a:r>
            <a:r>
              <a:rPr lang="en-US" sz="2400" b="1" smtClean="0">
                <a:solidFill>
                  <a:schemeClr val="bg2">
                    <a:lumMod val="50000"/>
                  </a:schemeClr>
                </a:solidFill>
                <a:latin typeface="Century Gothic" charset="0"/>
                <a:ea typeface="Century Gothic" charset="0"/>
                <a:cs typeface="Century Gothic" charset="0"/>
              </a:rPr>
              <a:t>training is </a:t>
            </a:r>
            <a:r>
              <a:rPr lang="en-US" sz="2400" b="1" dirty="0" smtClean="0">
                <a:solidFill>
                  <a:schemeClr val="bg2">
                    <a:lumMod val="50000"/>
                  </a:schemeClr>
                </a:solidFill>
                <a:latin typeface="Century Gothic" charset="0"/>
                <a:ea typeface="Century Gothic" charset="0"/>
                <a:cs typeface="Century Gothic" charset="0"/>
              </a:rPr>
              <a:t>conducted in a group setting, please submit a separate form for each provider attesting to this training.</a:t>
            </a:r>
          </a:p>
          <a:p>
            <a:pPr>
              <a:spcAft>
                <a:spcPts val="1200"/>
              </a:spcAft>
            </a:pPr>
            <a:endParaRPr lang="en-US" sz="2400" b="1" dirty="0">
              <a:solidFill>
                <a:srgbClr val="289A42"/>
              </a:solidFill>
              <a:latin typeface="Century Gothic" charset="0"/>
              <a:ea typeface="Century Gothic" charset="0"/>
              <a:cs typeface="Century Gothic" charset="0"/>
            </a:endParaRPr>
          </a:p>
          <a:p>
            <a:pPr>
              <a:spcAft>
                <a:spcPts val="1200"/>
              </a:spcAft>
            </a:pPr>
            <a:endParaRPr lang="en-US" sz="2400" dirty="0">
              <a:solidFill>
                <a:schemeClr val="bg2">
                  <a:lumMod val="50000"/>
                </a:schemeClr>
              </a:solidFill>
              <a:latin typeface="Century Gothic" charset="0"/>
              <a:ea typeface="Century Gothic" charset="0"/>
              <a:cs typeface="Century Gothic" charset="0"/>
            </a:endParaRPr>
          </a:p>
        </p:txBody>
      </p:sp>
      <p:cxnSp>
        <p:nvCxnSpPr>
          <p:cNvPr id="13" name="Straight Connector 12">
            <a:extLst>
              <a:ext uri="{FF2B5EF4-FFF2-40B4-BE49-F238E27FC236}">
                <a16:creationId xmlns="" xmlns:a16="http://schemas.microsoft.com/office/drawing/2014/main" id="{0232D19D-CEC6-804A-821B-A69798AB1FD9}"/>
              </a:ext>
            </a:extLst>
          </p:cNvPr>
          <p:cNvCxnSpPr/>
          <p:nvPr/>
        </p:nvCxnSpPr>
        <p:spPr>
          <a:xfrm>
            <a:off x="402336" y="905256"/>
            <a:ext cx="11402568"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EA213701-595C-4745-A874-D6CE39B95A39}"/>
              </a:ext>
            </a:extLst>
          </p:cNvPr>
          <p:cNvCxnSpPr>
            <a:cxnSpLocks/>
          </p:cNvCxnSpPr>
          <p:nvPr/>
        </p:nvCxnSpPr>
        <p:spPr>
          <a:xfrm>
            <a:off x="402336" y="6537960"/>
            <a:ext cx="11228943"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223064F4-504D-AB48-A0FD-04DE17E448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1280" y="338328"/>
            <a:ext cx="1549400" cy="457200"/>
          </a:xfrm>
          <a:prstGeom prst="rect">
            <a:avLst/>
          </a:prstGeom>
        </p:spPr>
      </p:pic>
    </p:spTree>
    <p:extLst>
      <p:ext uri="{BB962C8B-B14F-4D97-AF65-F5344CB8AC3E}">
        <p14:creationId xmlns:p14="http://schemas.microsoft.com/office/powerpoint/2010/main" val="1318396118"/>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560B1A7-999C-2646-A30C-A6B6C8B1A6C7}"/>
              </a:ext>
            </a:extLst>
          </p:cNvPr>
          <p:cNvPicPr>
            <a:picLocks noChangeAspect="1"/>
          </p:cNvPicPr>
          <p:nvPr/>
        </p:nvPicPr>
        <p:blipFill>
          <a:blip r:embed="rId3"/>
          <a:stretch>
            <a:fillRect/>
          </a:stretch>
        </p:blipFill>
        <p:spPr>
          <a:xfrm>
            <a:off x="0" y="1715"/>
            <a:ext cx="12188951" cy="6856285"/>
          </a:xfrm>
          <a:prstGeom prst="rect">
            <a:avLst/>
          </a:prstGeom>
        </p:spPr>
      </p:pic>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chemeClr val="bg1"/>
                </a:solidFill>
                <a:latin typeface="Century Gothic" charset="0"/>
                <a:ea typeface="Century Gothic" charset="0"/>
                <a:cs typeface="Century Gothic" charset="0"/>
              </a:rPr>
              <a:t>32</a:t>
            </a:fld>
            <a:endParaRPr lang="en-US" dirty="0">
              <a:solidFill>
                <a:schemeClr val="bg1"/>
              </a:solidFill>
              <a:latin typeface="Century Gothic" charset="0"/>
              <a:ea typeface="Century Gothic" charset="0"/>
              <a:cs typeface="Century Gothic" charset="0"/>
            </a:endParaRPr>
          </a:p>
        </p:txBody>
      </p:sp>
      <p:sp>
        <p:nvSpPr>
          <p:cNvPr id="7" name="TextBox 6">
            <a:extLst>
              <a:ext uri="{FF2B5EF4-FFF2-40B4-BE49-F238E27FC236}">
                <a16:creationId xmlns="" xmlns:a16="http://schemas.microsoft.com/office/drawing/2014/main" id="{7F0F13EA-DE96-EF4B-93BF-2CB635BA5E90}"/>
              </a:ext>
            </a:extLst>
          </p:cNvPr>
          <p:cNvSpPr txBox="1"/>
          <p:nvPr/>
        </p:nvSpPr>
        <p:spPr>
          <a:xfrm>
            <a:off x="5000263" y="2810824"/>
            <a:ext cx="6261903" cy="1446550"/>
          </a:xfrm>
          <a:prstGeom prst="rect">
            <a:avLst/>
          </a:prstGeom>
          <a:noFill/>
          <a:effectLst/>
        </p:spPr>
        <p:txBody>
          <a:bodyPr wrap="square" lIns="0" tIns="0" rIns="0" bIns="0" rtlCol="0" anchor="t" anchorCtr="0">
            <a:spAutoFit/>
          </a:bodyPr>
          <a:lstStyle/>
          <a:p>
            <a:pPr algn="ctr">
              <a:spcAft>
                <a:spcPts val="1200"/>
              </a:spcAft>
            </a:pPr>
            <a:endParaRPr lang="en-US" sz="2400" dirty="0">
              <a:solidFill>
                <a:srgbClr val="54585A"/>
              </a:solidFill>
              <a:cs typeface="Century Gothic"/>
            </a:endParaRPr>
          </a:p>
          <a:p>
            <a:pPr algn="ctr">
              <a:spcAft>
                <a:spcPts val="1200"/>
              </a:spcAft>
            </a:pPr>
            <a:r>
              <a:rPr lang="en-US" sz="6000" dirty="0">
                <a:solidFill>
                  <a:srgbClr val="54585A"/>
                </a:solidFill>
                <a:cs typeface="Century Gothic"/>
              </a:rPr>
              <a:t>Resources</a:t>
            </a:r>
          </a:p>
        </p:txBody>
      </p:sp>
      <p:pic>
        <p:nvPicPr>
          <p:cNvPr id="11" name="Picture 10">
            <a:extLst>
              <a:ext uri="{FF2B5EF4-FFF2-40B4-BE49-F238E27FC236}">
                <a16:creationId xmlns="" xmlns:a16="http://schemas.microsoft.com/office/drawing/2014/main" id="{3C782007-8D86-D04E-BE4B-421ACAABBF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1" y="457200"/>
            <a:ext cx="2743197" cy="809468"/>
          </a:xfrm>
          <a:prstGeom prst="rect">
            <a:avLst/>
          </a:prstGeom>
        </p:spPr>
      </p:pic>
      <p:cxnSp>
        <p:nvCxnSpPr>
          <p:cNvPr id="12" name="Straight Connector 11">
            <a:extLst>
              <a:ext uri="{FF2B5EF4-FFF2-40B4-BE49-F238E27FC236}">
                <a16:creationId xmlns="" xmlns:a16="http://schemas.microsoft.com/office/drawing/2014/main" id="{C7BF4159-0758-C74E-89DB-BC8F11CF8DE9}"/>
              </a:ext>
            </a:extLst>
          </p:cNvPr>
          <p:cNvCxnSpPr>
            <a:cxnSpLocks/>
          </p:cNvCxnSpPr>
          <p:nvPr/>
        </p:nvCxnSpPr>
        <p:spPr>
          <a:xfrm>
            <a:off x="402335" y="1472184"/>
            <a:ext cx="7132784" cy="0"/>
          </a:xfrm>
          <a:prstGeom prst="line">
            <a:avLst/>
          </a:prstGeom>
          <a:ln>
            <a:solidFill>
              <a:srgbClr val="8081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267509"/>
      </p:ext>
    </p:extLst>
  </p:cSld>
  <p:clrMapOvr>
    <a:masterClrMapping/>
  </p:clrMapOvr>
  <p:transition spd="slow">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79F0B325-5F88-A240-B2F5-C9188EA9FC1E}"/>
              </a:ext>
            </a:extLst>
          </p:cNvPr>
          <p:cNvPicPr>
            <a:picLocks noChangeAspect="1"/>
          </p:cNvPicPr>
          <p:nvPr/>
        </p:nvPicPr>
        <p:blipFill>
          <a:blip r:embed="rId3"/>
          <a:stretch>
            <a:fillRect/>
          </a:stretch>
        </p:blipFill>
        <p:spPr>
          <a:xfrm>
            <a:off x="0" y="0"/>
            <a:ext cx="12185903" cy="6854570"/>
          </a:xfrm>
          <a:prstGeom prst="rect">
            <a:avLst/>
          </a:prstGeom>
        </p:spPr>
      </p:pic>
      <p:sp>
        <p:nvSpPr>
          <p:cNvPr id="15" name="TextBox 14"/>
          <p:cNvSpPr txBox="1"/>
          <p:nvPr/>
        </p:nvSpPr>
        <p:spPr>
          <a:xfrm>
            <a:off x="402336" y="1097280"/>
            <a:ext cx="11347704" cy="5309146"/>
          </a:xfrm>
          <a:prstGeom prst="rect">
            <a:avLst/>
          </a:prstGeom>
          <a:noFill/>
        </p:spPr>
        <p:txBody>
          <a:bodyPr wrap="square" lIns="0" tIns="0" rIns="0" bIns="0" rtlCol="0">
            <a:spAutoFit/>
          </a:bodyPr>
          <a:lstStyle/>
          <a:p>
            <a:pPr algn="just"/>
            <a:endParaRPr lang="en-US" sz="900" dirty="0">
              <a:solidFill>
                <a:srgbClr val="54585A"/>
              </a:solidFill>
              <a:latin typeface="Century Gothic" charset="0"/>
              <a:ea typeface="ヒラギノ角ゴ Pro W3" charset="0"/>
              <a:cs typeface="ヒラギノ角ゴ Pro W3" charset="0"/>
            </a:endParaRPr>
          </a:p>
          <a:p>
            <a:pPr marL="342900" indent="-342900" algn="jus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How to Strengthen Cultural Competence in Nursing Practice:</a:t>
            </a:r>
          </a:p>
          <a:p>
            <a:pPr marL="365760" lvl="1" algn="just"/>
            <a:r>
              <a:rPr lang="en-US" sz="2000" dirty="0">
                <a:solidFill>
                  <a:srgbClr val="008F47"/>
                </a:solidFill>
                <a:latin typeface="Century Gothic" charset="0"/>
                <a:ea typeface="ヒラギノ角ゴ Pro W3" charset="0"/>
                <a:cs typeface="ヒラギノ角ゴ Pro W3" charset="0"/>
                <a:hlinkClick r:id="rId4">
                  <a:extLst>
                    <a:ext uri="{A12FA001-AC4F-418D-AE19-62706E023703}">
                      <ahyp:hlinkClr xmlns="" xmlns:ahyp="http://schemas.microsoft.com/office/drawing/2018/hyperlinkcolor" val="tx"/>
                    </a:ext>
                  </a:extLst>
                </a:hlinkClick>
              </a:rPr>
              <a:t>https://www.masmedicalstaffing.com/2018/02/13/cultural-competence-in-nursing-practice/</a:t>
            </a:r>
            <a:endParaRPr lang="en-US" sz="2000" dirty="0">
              <a:solidFill>
                <a:srgbClr val="008F47"/>
              </a:solidFill>
              <a:latin typeface="Century Gothic" charset="0"/>
              <a:ea typeface="ヒラギノ角ゴ Pro W3" charset="0"/>
              <a:cs typeface="ヒラギノ角ゴ Pro W3" charset="0"/>
            </a:endParaRPr>
          </a:p>
          <a:p>
            <a:pPr marL="365760" lvl="1" algn="just"/>
            <a:endParaRPr lang="en-US" sz="1400" dirty="0">
              <a:solidFill>
                <a:srgbClr val="54585A"/>
              </a:solidFill>
              <a:latin typeface="Century Gothic" charset="0"/>
              <a:ea typeface="ヒラギノ角ゴ Pro W3" charset="0"/>
              <a:cs typeface="ヒラギノ角ゴ Pro W3" charset="0"/>
            </a:endParaRPr>
          </a:p>
          <a:p>
            <a:pPr marL="342900" indent="-342900" algn="jus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National CLAS Standards:</a:t>
            </a:r>
          </a:p>
          <a:p>
            <a:pPr marL="365760" algn="just"/>
            <a:r>
              <a:rPr lang="en-US" sz="2000" dirty="0">
                <a:solidFill>
                  <a:srgbClr val="008F47"/>
                </a:solidFill>
                <a:latin typeface="Century Gothic" charset="0"/>
                <a:ea typeface="ヒラギノ角ゴ Pro W3" charset="0"/>
                <a:cs typeface="ヒラギノ角ゴ Pro W3" charset="0"/>
                <a:hlinkClick r:id="rId5">
                  <a:extLst>
                    <a:ext uri="{A12FA001-AC4F-418D-AE19-62706E023703}">
                      <ahyp:hlinkClr xmlns="" xmlns:ahyp="http://schemas.microsoft.com/office/drawing/2018/hyperlinkcolor" val="tx"/>
                    </a:ext>
                  </a:extLst>
                </a:hlinkClick>
              </a:rPr>
              <a:t>https://thinkculturalhealth.hhs.gov/clas</a:t>
            </a:r>
            <a:endParaRPr lang="en-US" sz="2000" dirty="0">
              <a:solidFill>
                <a:srgbClr val="008F47"/>
              </a:solidFill>
              <a:latin typeface="Century Gothic" charset="0"/>
              <a:ea typeface="ヒラギノ角ゴ Pro W3" charset="0"/>
              <a:cs typeface="ヒラギノ角ゴ Pro W3" charset="0"/>
            </a:endParaRPr>
          </a:p>
          <a:p>
            <a:pPr algn="just"/>
            <a:endParaRPr lang="en-US" sz="1400" dirty="0">
              <a:solidFill>
                <a:srgbClr val="54585A"/>
              </a:solidFill>
              <a:latin typeface="Century Gothic" charset="0"/>
              <a:ea typeface="ヒラギノ角ゴ Pro W3" charset="0"/>
              <a:cs typeface="ヒラギノ角ゴ Pro W3" charset="0"/>
            </a:endParaRPr>
          </a:p>
          <a:p>
            <a:pPr marL="342900" indent="-342900" algn="jus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Enhancing Cultural Competence in Social Service Agencies:  A Promising Approach to Serving Diverse Children and Families:</a:t>
            </a:r>
          </a:p>
          <a:p>
            <a:pPr marL="365760" algn="just"/>
            <a:r>
              <a:rPr lang="en-US" sz="2000" dirty="0">
                <a:solidFill>
                  <a:srgbClr val="008F47"/>
                </a:solidFill>
                <a:latin typeface="Century Gothic" charset="0"/>
                <a:ea typeface="ヒラギノ角ゴ Pro W3" charset="0"/>
                <a:cs typeface="ヒラギノ角ゴ Pro W3" charset="0"/>
                <a:hlinkClick r:id="rId6">
                  <a:extLst>
                    <a:ext uri="{A12FA001-AC4F-418D-AE19-62706E023703}">
                      <ahyp:hlinkClr xmlns="" xmlns:ahyp="http://schemas.microsoft.com/office/drawing/2018/hyperlinkcolor" val="tx"/>
                    </a:ext>
                  </a:extLst>
                </a:hlinkClick>
              </a:rPr>
              <a:t>https://www.acf.hhs.gov/sites/default/files/opre/brief_enhancing_cultural_competence_final_022114.pdf</a:t>
            </a:r>
            <a:endParaRPr lang="en-US" sz="2000" dirty="0">
              <a:solidFill>
                <a:srgbClr val="008F47"/>
              </a:solidFill>
              <a:latin typeface="Century Gothic" charset="0"/>
              <a:ea typeface="ヒラギノ角ゴ Pro W3" charset="0"/>
              <a:cs typeface="ヒラギノ角ゴ Pro W3" charset="0"/>
            </a:endParaRPr>
          </a:p>
          <a:p>
            <a:pPr algn="just"/>
            <a:endParaRPr lang="en-US" sz="1400" dirty="0">
              <a:solidFill>
                <a:srgbClr val="54585A"/>
              </a:solidFill>
              <a:latin typeface="Century Gothic" charset="0"/>
              <a:ea typeface="ヒラギノ角ゴ Pro W3" charset="0"/>
              <a:cs typeface="ヒラギノ角ゴ Pro W3" charset="0"/>
            </a:endParaRPr>
          </a:p>
          <a:p>
            <a:pPr marL="342900" indent="-342900" algn="jus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Cultural Competence:</a:t>
            </a:r>
          </a:p>
          <a:p>
            <a:pPr marL="365760" algn="just"/>
            <a:r>
              <a:rPr lang="en-US" sz="2000" dirty="0">
                <a:solidFill>
                  <a:srgbClr val="008F47"/>
                </a:solidFill>
                <a:latin typeface="Century Gothic" charset="0"/>
                <a:ea typeface="ヒラギノ角ゴ Pro W3" charset="0"/>
                <a:cs typeface="ヒラギノ角ゴ Pro W3" charset="0"/>
                <a:hlinkClick r:id="rId7">
                  <a:extLst>
                    <a:ext uri="{A12FA001-AC4F-418D-AE19-62706E023703}">
                      <ahyp:hlinkClr xmlns="" xmlns:ahyp="http://schemas.microsoft.com/office/drawing/2018/hyperlinkcolor" val="tx"/>
                    </a:ext>
                  </a:extLst>
                </a:hlinkClick>
              </a:rPr>
              <a:t>https://www.asha.org/Practice-Portal/Professional-Issues/Cultural-Competence/</a:t>
            </a:r>
            <a:endParaRPr lang="en-US" sz="2000" dirty="0">
              <a:solidFill>
                <a:srgbClr val="008F47"/>
              </a:solidFill>
              <a:latin typeface="Century Gothic" charset="0"/>
              <a:ea typeface="ヒラギノ角ゴ Pro W3" charset="0"/>
              <a:cs typeface="ヒラギノ角ゴ Pro W3" charset="0"/>
            </a:endParaRPr>
          </a:p>
          <a:p>
            <a:pPr marL="365760" algn="just"/>
            <a:endParaRPr lang="en-US" sz="1400" dirty="0">
              <a:solidFill>
                <a:srgbClr val="54585A"/>
              </a:solidFill>
              <a:latin typeface="Century Gothic" charset="0"/>
              <a:ea typeface="ヒラギノ角ゴ Pro W3" charset="0"/>
              <a:cs typeface="ヒラギノ角ゴ Pro W3" charset="0"/>
            </a:endParaRPr>
          </a:p>
          <a:p>
            <a:pPr indent="-457200">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Strategies for Reducing Health Disparities:  </a:t>
            </a:r>
          </a:p>
          <a:p>
            <a:r>
              <a:rPr lang="en-US" sz="2000" dirty="0">
                <a:solidFill>
                  <a:srgbClr val="008F47"/>
                </a:solidFill>
                <a:latin typeface="Century Gothic" charset="0"/>
                <a:ea typeface="ヒラギノ角ゴ Pro W3" charset="0"/>
                <a:cs typeface="ヒラギノ角ゴ Pro W3" charset="0"/>
              </a:rPr>
              <a:t>      </a:t>
            </a:r>
            <a:r>
              <a:rPr lang="en-US" sz="2000" u="sng" dirty="0">
                <a:solidFill>
                  <a:srgbClr val="008F47"/>
                </a:solidFill>
                <a:latin typeface="Century Gothic" charset="0"/>
                <a:ea typeface="ヒラギノ角ゴ Pro W3" charset="0"/>
                <a:cs typeface="ヒラギノ角ゴ Pro W3" charset="0"/>
                <a:hlinkClick r:id="rId8">
                  <a:extLst>
                    <a:ext uri="{A12FA001-AC4F-418D-AE19-62706E023703}">
                      <ahyp:hlinkClr xmlns="" xmlns:ahyp="http://schemas.microsoft.com/office/drawing/2018/hyperlinkcolor" val="tx"/>
                    </a:ext>
                  </a:extLst>
                </a:hlinkClick>
              </a:rPr>
              <a:t>https://www.cdc.gov/minorityhealth/strategies2016/index.html</a:t>
            </a:r>
            <a:endParaRPr lang="en-US" sz="2000" u="sng" dirty="0">
              <a:solidFill>
                <a:srgbClr val="008F47"/>
              </a:solidFill>
              <a:latin typeface="Century Gothic" charset="0"/>
              <a:ea typeface="ヒラギノ角ゴ Pro W3" charset="0"/>
              <a:cs typeface="ヒラギノ角ゴ Pro W3" charset="0"/>
            </a:endParaRPr>
          </a:p>
          <a:p>
            <a:pPr algn="just"/>
            <a:endParaRPr lang="en-US" sz="2000" dirty="0">
              <a:solidFill>
                <a:srgbClr val="54585A"/>
              </a:solidFill>
              <a:latin typeface="Century Gothic" charset="0"/>
              <a:ea typeface="ヒラギノ角ゴ Pro W3" charset="0"/>
              <a:cs typeface="ヒラギノ角ゴ Pro W3" charset="0"/>
            </a:endParaRPr>
          </a:p>
        </p:txBody>
      </p:sp>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33</a:t>
            </a:fld>
            <a:endParaRPr lang="en-US" dirty="0">
              <a:solidFill>
                <a:srgbClr val="777C7F"/>
              </a:solidFill>
              <a:latin typeface="Century Gothic" charset="0"/>
              <a:ea typeface="Century Gothic" charset="0"/>
              <a:cs typeface="Century Gothic" charset="0"/>
            </a:endParaRPr>
          </a:p>
        </p:txBody>
      </p:sp>
      <p:sp>
        <p:nvSpPr>
          <p:cNvPr id="16" name="Rectangle 15">
            <a:extLst>
              <a:ext uri="{FF2B5EF4-FFF2-40B4-BE49-F238E27FC236}">
                <a16:creationId xmlns="" xmlns:a16="http://schemas.microsoft.com/office/drawing/2014/main" id="{ED7D7012-D4F1-9041-90EC-5DECF2378350}"/>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Resources</a:t>
            </a:r>
          </a:p>
        </p:txBody>
      </p:sp>
      <p:pic>
        <p:nvPicPr>
          <p:cNvPr id="18" name="Picture 17">
            <a:extLst>
              <a:ext uri="{FF2B5EF4-FFF2-40B4-BE49-F238E27FC236}">
                <a16:creationId xmlns="" xmlns:a16="http://schemas.microsoft.com/office/drawing/2014/main" id="{20F19095-0316-0E45-9BB2-86125F86F07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DEA29D14-16D2-AB4A-B679-70E6C8FE7D0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672609"/>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79F0B325-5F88-A240-B2F5-C9188EA9FC1E}"/>
              </a:ext>
            </a:extLst>
          </p:cNvPr>
          <p:cNvPicPr>
            <a:picLocks noChangeAspect="1"/>
          </p:cNvPicPr>
          <p:nvPr/>
        </p:nvPicPr>
        <p:blipFill>
          <a:blip r:embed="rId3"/>
          <a:stretch>
            <a:fillRect/>
          </a:stretch>
        </p:blipFill>
        <p:spPr>
          <a:xfrm>
            <a:off x="112127" y="11289"/>
            <a:ext cx="12185903" cy="6854570"/>
          </a:xfrm>
          <a:prstGeom prst="rect">
            <a:avLst/>
          </a:prstGeom>
        </p:spPr>
      </p:pic>
      <p:sp>
        <p:nvSpPr>
          <p:cNvPr id="15" name="TextBox 14"/>
          <p:cNvSpPr txBox="1"/>
          <p:nvPr/>
        </p:nvSpPr>
        <p:spPr>
          <a:xfrm>
            <a:off x="402336" y="1368291"/>
            <a:ext cx="11347704" cy="3979936"/>
          </a:xfrm>
          <a:prstGeom prst="rect">
            <a:avLst/>
          </a:prstGeom>
          <a:noFill/>
        </p:spPr>
        <p:txBody>
          <a:bodyPr wrap="square" lIns="0" tIns="0" rIns="0" bIns="0" rtlCol="0">
            <a:spAutoFit/>
          </a:bodyPr>
          <a:lstStyle/>
          <a:p>
            <a:pPr>
              <a:lnSpc>
                <a:spcPct val="114000"/>
              </a:lnSpc>
              <a:spcAft>
                <a:spcPts val="1200"/>
              </a:spcAft>
            </a:pPr>
            <a:r>
              <a:rPr lang="en-US" sz="2000" dirty="0">
                <a:latin typeface="Century Gothic" charset="0"/>
                <a:ea typeface="ヒラギノ角ゴ Pro W3" charset="0"/>
                <a:cs typeface="ヒラギノ角ゴ Pro W3" charset="0"/>
              </a:rPr>
              <a:t>The </a:t>
            </a:r>
            <a:r>
              <a:rPr lang="en-US" sz="2000" b="1" dirty="0">
                <a:latin typeface="Century Gothic" charset="0"/>
                <a:ea typeface="ヒラギノ角ゴ Pro W3" charset="0"/>
                <a:cs typeface="ヒラギノ角ゴ Pro W3" charset="0"/>
              </a:rPr>
              <a:t>West Virginia Bureau for Medical </a:t>
            </a:r>
            <a:r>
              <a:rPr lang="en-US" sz="2000" b="1" dirty="0" smtClean="0">
                <a:latin typeface="Century Gothic" charset="0"/>
                <a:ea typeface="ヒラギノ角ゴ Pro W3" charset="0"/>
                <a:cs typeface="ヒラギノ角ゴ Pro W3" charset="0"/>
              </a:rPr>
              <a:t>Services </a:t>
            </a:r>
            <a:r>
              <a:rPr lang="en-US" sz="2000" dirty="0" smtClean="0">
                <a:latin typeface="Century Gothic" charset="0"/>
                <a:ea typeface="ヒラギノ角ゴ Pro W3" charset="0"/>
                <a:cs typeface="ヒラギノ角ゴ Pro W3" charset="0"/>
              </a:rPr>
              <a:t>and the </a:t>
            </a:r>
            <a:r>
              <a:rPr lang="en-US" sz="2000" b="1" dirty="0" smtClean="0">
                <a:latin typeface="Century Gothic" charset="0"/>
                <a:ea typeface="ヒラギノ角ゴ Pro W3" charset="0"/>
                <a:cs typeface="ヒラギノ角ゴ Pro W3" charset="0"/>
              </a:rPr>
              <a:t>West Virginia Children’s Health Insurance </a:t>
            </a:r>
            <a:r>
              <a:rPr lang="en-US" sz="2000" b="1" smtClean="0">
                <a:latin typeface="Century Gothic" charset="0"/>
                <a:ea typeface="ヒラギノ角ゴ Pro W3" charset="0"/>
                <a:cs typeface="ヒラギノ角ゴ Pro W3" charset="0"/>
              </a:rPr>
              <a:t>Plan </a:t>
            </a:r>
            <a:r>
              <a:rPr lang="en-US" sz="2000" smtClean="0">
                <a:latin typeface="Century Gothic" charset="0"/>
                <a:ea typeface="ヒラギノ角ゴ Pro W3" charset="0"/>
                <a:cs typeface="ヒラギノ角ゴ Pro W3" charset="0"/>
              </a:rPr>
              <a:t>require </a:t>
            </a:r>
            <a:r>
              <a:rPr lang="en-US" sz="2000" dirty="0">
                <a:latin typeface="Century Gothic" charset="0"/>
                <a:ea typeface="ヒラギノ角ゴ Pro W3" charset="0"/>
                <a:cs typeface="ヒラギノ角ゴ Pro W3" charset="0"/>
              </a:rPr>
              <a:t>that Medicaid enrollees receive services in a culturally competent manner.  </a:t>
            </a:r>
          </a:p>
          <a:p>
            <a:pPr>
              <a:lnSpc>
                <a:spcPct val="114000"/>
              </a:lnSpc>
              <a:spcAft>
                <a:spcPts val="1200"/>
              </a:spcAft>
            </a:pPr>
            <a:endParaRPr lang="en-US" sz="100" dirty="0">
              <a:latin typeface="Century Gothic" charset="0"/>
              <a:ea typeface="ヒラギノ角ゴ Pro W3" charset="0"/>
              <a:cs typeface="ヒラギノ角ゴ Pro W3" charset="0"/>
            </a:endParaRPr>
          </a:p>
          <a:p>
            <a:pPr>
              <a:lnSpc>
                <a:spcPct val="114000"/>
              </a:lnSpc>
              <a:spcAft>
                <a:spcPts val="1200"/>
              </a:spcAft>
            </a:pPr>
            <a:r>
              <a:rPr lang="en-US" sz="2000" dirty="0">
                <a:latin typeface="Century Gothic" charset="0"/>
                <a:ea typeface="ヒラギノ角ゴ Pro W3" charset="0"/>
                <a:cs typeface="ヒラギノ角ゴ Pro W3" charset="0"/>
              </a:rPr>
              <a:t>The </a:t>
            </a:r>
            <a:r>
              <a:rPr lang="en-US" sz="2000" b="1" dirty="0">
                <a:latin typeface="Century Gothic" charset="0"/>
                <a:ea typeface="ヒラギノ角ゴ Pro W3" charset="0"/>
                <a:cs typeface="ヒラギノ角ゴ Pro W3" charset="0"/>
              </a:rPr>
              <a:t>Centers for Medicare and Medicaid Services </a:t>
            </a:r>
            <a:r>
              <a:rPr lang="en-US" sz="2000" dirty="0">
                <a:latin typeface="Century Gothic" charset="0"/>
                <a:ea typeface="ヒラギノ角ゴ Pro W3" charset="0"/>
                <a:cs typeface="ヒラギノ角ゴ Pro W3" charset="0"/>
              </a:rPr>
              <a:t>states that Medicare Part C and Part D plans may not </a:t>
            </a:r>
            <a:r>
              <a:rPr lang="en-US" sz="2000" dirty="0">
                <a:latin typeface="Century Gothic" panose="020B0502020202020204" pitchFamily="34" charset="0"/>
              </a:rPr>
              <a:t>discriminate based on race, ethnicity, national origin, religion, gender, sex, age, mental or physical disability, health status, receipt of health care, claims experience, medical history, genetic information, evidence of insurability or geographic location.  </a:t>
            </a:r>
          </a:p>
          <a:p>
            <a:pPr>
              <a:lnSpc>
                <a:spcPct val="114000"/>
              </a:lnSpc>
              <a:spcAft>
                <a:spcPts val="1200"/>
              </a:spcAft>
            </a:pPr>
            <a:endParaRPr lang="en-US" sz="100" dirty="0">
              <a:latin typeface="Century Gothic" panose="020B0502020202020204" pitchFamily="34" charset="0"/>
            </a:endParaRPr>
          </a:p>
          <a:p>
            <a:pPr>
              <a:lnSpc>
                <a:spcPct val="114000"/>
              </a:lnSpc>
              <a:spcAft>
                <a:spcPts val="1200"/>
              </a:spcAft>
            </a:pPr>
            <a:r>
              <a:rPr lang="en-US" sz="2000" dirty="0">
                <a:latin typeface="Century Gothic" panose="020B0502020202020204" pitchFamily="34" charset="0"/>
              </a:rPr>
              <a:t>Non-discrimination requirements include providing equal access to members with limited English proficiency or limited reading skills.</a:t>
            </a:r>
          </a:p>
          <a:p>
            <a:pPr>
              <a:lnSpc>
                <a:spcPct val="114000"/>
              </a:lnSpc>
              <a:spcAft>
                <a:spcPts val="1200"/>
              </a:spcAft>
            </a:pPr>
            <a:endParaRPr lang="en-US" sz="100" dirty="0">
              <a:latin typeface="Century Gothic" panose="020B0502020202020204" pitchFamily="34" charset="0"/>
              <a:ea typeface="ヒラギノ角ゴ Pro W3" charset="0"/>
              <a:cs typeface="ヒラギノ角ゴ Pro W3" charset="0"/>
            </a:endParaRPr>
          </a:p>
        </p:txBody>
      </p:sp>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4</a:t>
            </a:fld>
            <a:endParaRPr lang="en-US" dirty="0">
              <a:solidFill>
                <a:srgbClr val="777C7F"/>
              </a:solidFill>
              <a:latin typeface="Century Gothic" charset="0"/>
              <a:ea typeface="Century Gothic" charset="0"/>
              <a:cs typeface="Century Gothic" charset="0"/>
            </a:endParaRPr>
          </a:p>
        </p:txBody>
      </p:sp>
      <p:grpSp>
        <p:nvGrpSpPr>
          <p:cNvPr id="3" name="Group 2"/>
          <p:cNvGrpSpPr/>
          <p:nvPr/>
        </p:nvGrpSpPr>
        <p:grpSpPr>
          <a:xfrm>
            <a:off x="12920455" y="4912455"/>
            <a:ext cx="4751783" cy="1232216"/>
            <a:chOff x="6193979" y="4987611"/>
            <a:chExt cx="3858986" cy="1000699"/>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520400" y="4992058"/>
              <a:ext cx="1176119" cy="86868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193979" y="4987611"/>
              <a:ext cx="1163435" cy="86868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a:ext>
              </a:extLst>
            </a:blip>
            <a:srcRect r="-1187"/>
            <a:stretch/>
          </p:blipFill>
          <p:spPr>
            <a:xfrm>
              <a:off x="8873389" y="4987611"/>
              <a:ext cx="1179576" cy="868680"/>
            </a:xfrm>
            <a:prstGeom prst="rect">
              <a:avLst/>
            </a:prstGeom>
          </p:spPr>
        </p:pic>
        <p:sp>
          <p:nvSpPr>
            <p:cNvPr id="9" name="TextBox 8"/>
            <p:cNvSpPr txBox="1"/>
            <p:nvPr/>
          </p:nvSpPr>
          <p:spPr>
            <a:xfrm>
              <a:off x="6400648" y="5818239"/>
              <a:ext cx="750095" cy="169277"/>
            </a:xfrm>
            <a:prstGeom prst="rect">
              <a:avLst/>
            </a:prstGeom>
            <a:noFill/>
          </p:spPr>
          <p:txBody>
            <a:bodyPr wrap="square" rtlCol="0">
              <a:spAutoFit/>
            </a:bodyPr>
            <a:lstStyle/>
            <a:p>
              <a:pPr algn="ctr"/>
              <a:r>
                <a:rPr lang="en-US" sz="500" b="1" dirty="0">
                  <a:latin typeface="Century Gothic" pitchFamily="34" charset="0"/>
                </a:rPr>
                <a:t>Commercial HMO</a:t>
              </a:r>
            </a:p>
          </p:txBody>
        </p:sp>
        <p:sp>
          <p:nvSpPr>
            <p:cNvPr id="10" name="TextBox 9"/>
            <p:cNvSpPr txBox="1"/>
            <p:nvPr/>
          </p:nvSpPr>
          <p:spPr>
            <a:xfrm>
              <a:off x="7733410" y="5818239"/>
              <a:ext cx="750095" cy="169277"/>
            </a:xfrm>
            <a:prstGeom prst="rect">
              <a:avLst/>
            </a:prstGeom>
            <a:noFill/>
          </p:spPr>
          <p:txBody>
            <a:bodyPr wrap="square" rtlCol="0">
              <a:spAutoFit/>
            </a:bodyPr>
            <a:lstStyle/>
            <a:p>
              <a:pPr algn="ctr"/>
              <a:r>
                <a:rPr lang="en-US" sz="500" b="1" dirty="0">
                  <a:latin typeface="Century Gothic" pitchFamily="34" charset="0"/>
                </a:rPr>
                <a:t>Medicare HMO</a:t>
              </a:r>
            </a:p>
          </p:txBody>
        </p:sp>
        <p:sp>
          <p:nvSpPr>
            <p:cNvPr id="11" name="TextBox 10"/>
            <p:cNvSpPr txBox="1"/>
            <p:nvPr/>
          </p:nvSpPr>
          <p:spPr>
            <a:xfrm>
              <a:off x="9074291" y="5819033"/>
              <a:ext cx="750095" cy="169277"/>
            </a:xfrm>
            <a:prstGeom prst="rect">
              <a:avLst/>
            </a:prstGeom>
            <a:noFill/>
          </p:spPr>
          <p:txBody>
            <a:bodyPr wrap="square" rtlCol="0">
              <a:spAutoFit/>
            </a:bodyPr>
            <a:lstStyle/>
            <a:p>
              <a:pPr algn="ctr"/>
              <a:r>
                <a:rPr lang="en-US" sz="500" b="1" dirty="0">
                  <a:latin typeface="Century Gothic" pitchFamily="34" charset="0"/>
                </a:rPr>
                <a:t>Medicaid HMO</a:t>
              </a:r>
            </a:p>
          </p:txBody>
        </p:sp>
      </p:grpSp>
      <p:sp>
        <p:nvSpPr>
          <p:cNvPr id="16" name="Rectangle 15">
            <a:extLst>
              <a:ext uri="{FF2B5EF4-FFF2-40B4-BE49-F238E27FC236}">
                <a16:creationId xmlns="" xmlns:a16="http://schemas.microsoft.com/office/drawing/2014/main" id="{ED7D7012-D4F1-9041-90EC-5DECF2378350}"/>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Cultural Competence Expectations</a:t>
            </a:r>
          </a:p>
        </p:txBody>
      </p:sp>
      <p:pic>
        <p:nvPicPr>
          <p:cNvPr id="18" name="Picture 17">
            <a:extLst>
              <a:ext uri="{FF2B5EF4-FFF2-40B4-BE49-F238E27FC236}">
                <a16:creationId xmlns="" xmlns:a16="http://schemas.microsoft.com/office/drawing/2014/main" id="{20F19095-0316-0E45-9BB2-86125F86F0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DEA29D14-16D2-AB4A-B679-70E6C8FE7D0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286904"/>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79F0B325-5F88-A240-B2F5-C9188EA9FC1E}"/>
              </a:ext>
            </a:extLst>
          </p:cNvPr>
          <p:cNvPicPr>
            <a:picLocks noChangeAspect="1"/>
          </p:cNvPicPr>
          <p:nvPr/>
        </p:nvPicPr>
        <p:blipFill>
          <a:blip r:embed="rId3"/>
          <a:stretch>
            <a:fillRect/>
          </a:stretch>
        </p:blipFill>
        <p:spPr>
          <a:xfrm>
            <a:off x="1524" y="857"/>
            <a:ext cx="12185903" cy="6854570"/>
          </a:xfrm>
          <a:prstGeom prst="rect">
            <a:avLst/>
          </a:prstGeom>
        </p:spPr>
      </p:pic>
      <p:sp>
        <p:nvSpPr>
          <p:cNvPr id="15" name="TextBox 14"/>
          <p:cNvSpPr txBox="1"/>
          <p:nvPr/>
        </p:nvSpPr>
        <p:spPr>
          <a:xfrm>
            <a:off x="402336" y="1371600"/>
            <a:ext cx="11347704" cy="2061975"/>
          </a:xfrm>
          <a:prstGeom prst="rect">
            <a:avLst/>
          </a:prstGeom>
          <a:noFill/>
        </p:spPr>
        <p:txBody>
          <a:bodyPr wrap="square" lIns="0" tIns="0" rIns="0" bIns="0" rtlCol="0">
            <a:spAutoFit/>
          </a:bodyPr>
          <a:lstStyle/>
          <a:p>
            <a:pPr>
              <a:lnSpc>
                <a:spcPct val="114000"/>
              </a:lnSpc>
              <a:spcAft>
                <a:spcPts val="1200"/>
              </a:spcAft>
            </a:pPr>
            <a:r>
              <a:rPr lang="en-US" sz="2400" dirty="0">
                <a:solidFill>
                  <a:srgbClr val="54585A"/>
                </a:solidFill>
                <a:latin typeface="Century Gothic" charset="0"/>
                <a:ea typeface="ヒラギノ角ゴ Pro W3" charset="0"/>
                <a:cs typeface="ヒラギノ角ゴ Pro W3" charset="0"/>
              </a:rPr>
              <a:t>Culture refers to the behaviors, language, customs, arts, morals, knowledge and beliefs of a particular group of people.</a:t>
            </a:r>
          </a:p>
          <a:p>
            <a:pPr>
              <a:lnSpc>
                <a:spcPct val="114000"/>
              </a:lnSpc>
              <a:spcAft>
                <a:spcPts val="1200"/>
              </a:spcAft>
            </a:pPr>
            <a:endParaRPr lang="en-US" sz="400" dirty="0">
              <a:solidFill>
                <a:srgbClr val="54585A"/>
              </a:solidFill>
              <a:latin typeface="Century Gothic" charset="0"/>
              <a:ea typeface="ヒラギノ角ゴ Pro W3" charset="0"/>
              <a:cs typeface="ヒラギノ角ゴ Pro W3" charset="0"/>
            </a:endParaRPr>
          </a:p>
          <a:p>
            <a:pPr>
              <a:lnSpc>
                <a:spcPct val="114000"/>
              </a:lnSpc>
              <a:spcAft>
                <a:spcPts val="1200"/>
              </a:spcAft>
            </a:pPr>
            <a:r>
              <a:rPr lang="en-US" sz="2400" dirty="0">
                <a:solidFill>
                  <a:srgbClr val="54585A"/>
                </a:solidFill>
                <a:latin typeface="Century Gothic" charset="0"/>
                <a:ea typeface="ヒラギノ角ゴ Pro W3" charset="0"/>
                <a:cs typeface="ヒラギノ角ゴ Pro W3" charset="0"/>
              </a:rPr>
              <a:t>This group could be of a national, racial, ethnic, religious, geographic, age-related, or other social nature. </a:t>
            </a:r>
          </a:p>
        </p:txBody>
      </p:sp>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5</a:t>
            </a:fld>
            <a:endParaRPr lang="en-US" dirty="0">
              <a:solidFill>
                <a:srgbClr val="777C7F"/>
              </a:solidFill>
              <a:latin typeface="Century Gothic" charset="0"/>
              <a:ea typeface="Century Gothic" charset="0"/>
              <a:cs typeface="Century Gothic" charset="0"/>
            </a:endParaRPr>
          </a:p>
        </p:txBody>
      </p:sp>
      <p:grpSp>
        <p:nvGrpSpPr>
          <p:cNvPr id="3" name="Group 2"/>
          <p:cNvGrpSpPr/>
          <p:nvPr/>
        </p:nvGrpSpPr>
        <p:grpSpPr>
          <a:xfrm>
            <a:off x="12920455" y="4912455"/>
            <a:ext cx="4751783" cy="1232216"/>
            <a:chOff x="6193979" y="4987611"/>
            <a:chExt cx="3858986" cy="1000699"/>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520400" y="4992058"/>
              <a:ext cx="1176119" cy="86868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193979" y="4987611"/>
              <a:ext cx="1163435" cy="86868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a:ext>
              </a:extLst>
            </a:blip>
            <a:srcRect r="-1187"/>
            <a:stretch/>
          </p:blipFill>
          <p:spPr>
            <a:xfrm>
              <a:off x="8873389" y="4987611"/>
              <a:ext cx="1179576" cy="868680"/>
            </a:xfrm>
            <a:prstGeom prst="rect">
              <a:avLst/>
            </a:prstGeom>
          </p:spPr>
        </p:pic>
        <p:sp>
          <p:nvSpPr>
            <p:cNvPr id="9" name="TextBox 8"/>
            <p:cNvSpPr txBox="1"/>
            <p:nvPr/>
          </p:nvSpPr>
          <p:spPr>
            <a:xfrm>
              <a:off x="6400648" y="5818239"/>
              <a:ext cx="750095" cy="169277"/>
            </a:xfrm>
            <a:prstGeom prst="rect">
              <a:avLst/>
            </a:prstGeom>
            <a:noFill/>
          </p:spPr>
          <p:txBody>
            <a:bodyPr wrap="square" rtlCol="0">
              <a:spAutoFit/>
            </a:bodyPr>
            <a:lstStyle/>
            <a:p>
              <a:pPr algn="ctr"/>
              <a:r>
                <a:rPr lang="en-US" sz="500" b="1" dirty="0">
                  <a:latin typeface="Century Gothic" pitchFamily="34" charset="0"/>
                </a:rPr>
                <a:t>Commercial HMO</a:t>
              </a:r>
            </a:p>
          </p:txBody>
        </p:sp>
        <p:sp>
          <p:nvSpPr>
            <p:cNvPr id="10" name="TextBox 9"/>
            <p:cNvSpPr txBox="1"/>
            <p:nvPr/>
          </p:nvSpPr>
          <p:spPr>
            <a:xfrm>
              <a:off x="7733410" y="5818239"/>
              <a:ext cx="750095" cy="169277"/>
            </a:xfrm>
            <a:prstGeom prst="rect">
              <a:avLst/>
            </a:prstGeom>
            <a:noFill/>
          </p:spPr>
          <p:txBody>
            <a:bodyPr wrap="square" rtlCol="0">
              <a:spAutoFit/>
            </a:bodyPr>
            <a:lstStyle/>
            <a:p>
              <a:pPr algn="ctr"/>
              <a:r>
                <a:rPr lang="en-US" sz="500" b="1" dirty="0">
                  <a:latin typeface="Century Gothic" pitchFamily="34" charset="0"/>
                </a:rPr>
                <a:t>Medicare HMO</a:t>
              </a:r>
            </a:p>
          </p:txBody>
        </p:sp>
        <p:sp>
          <p:nvSpPr>
            <p:cNvPr id="11" name="TextBox 10"/>
            <p:cNvSpPr txBox="1"/>
            <p:nvPr/>
          </p:nvSpPr>
          <p:spPr>
            <a:xfrm>
              <a:off x="9074291" y="5819033"/>
              <a:ext cx="750095" cy="169277"/>
            </a:xfrm>
            <a:prstGeom prst="rect">
              <a:avLst/>
            </a:prstGeom>
            <a:noFill/>
          </p:spPr>
          <p:txBody>
            <a:bodyPr wrap="square" rtlCol="0">
              <a:spAutoFit/>
            </a:bodyPr>
            <a:lstStyle/>
            <a:p>
              <a:pPr algn="ctr"/>
              <a:r>
                <a:rPr lang="en-US" sz="500" b="1" dirty="0">
                  <a:latin typeface="Century Gothic" pitchFamily="34" charset="0"/>
                </a:rPr>
                <a:t>Medicaid HMO</a:t>
              </a:r>
            </a:p>
          </p:txBody>
        </p:sp>
      </p:grpSp>
      <p:sp>
        <p:nvSpPr>
          <p:cNvPr id="16" name="Rectangle 15">
            <a:extLst>
              <a:ext uri="{FF2B5EF4-FFF2-40B4-BE49-F238E27FC236}">
                <a16:creationId xmlns="" xmlns:a16="http://schemas.microsoft.com/office/drawing/2014/main" id="{ED7D7012-D4F1-9041-90EC-5DECF2378350}"/>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What is Culture?</a:t>
            </a:r>
          </a:p>
        </p:txBody>
      </p:sp>
      <p:pic>
        <p:nvPicPr>
          <p:cNvPr id="18" name="Picture 17">
            <a:extLst>
              <a:ext uri="{FF2B5EF4-FFF2-40B4-BE49-F238E27FC236}">
                <a16:creationId xmlns="" xmlns:a16="http://schemas.microsoft.com/office/drawing/2014/main" id="{20F19095-0316-0E45-9BB2-86125F86F0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DEA29D14-16D2-AB4A-B679-70E6C8FE7D0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90338"/>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79F0B325-5F88-A240-B2F5-C9188EA9FC1E}"/>
              </a:ext>
            </a:extLst>
          </p:cNvPr>
          <p:cNvPicPr>
            <a:picLocks noChangeAspect="1"/>
          </p:cNvPicPr>
          <p:nvPr/>
        </p:nvPicPr>
        <p:blipFill>
          <a:blip r:embed="rId3"/>
          <a:stretch>
            <a:fillRect/>
          </a:stretch>
        </p:blipFill>
        <p:spPr>
          <a:xfrm>
            <a:off x="1524" y="857"/>
            <a:ext cx="12185903" cy="6854570"/>
          </a:xfrm>
          <a:prstGeom prst="rect">
            <a:avLst/>
          </a:prstGeom>
        </p:spPr>
      </p:pic>
      <p:sp>
        <p:nvSpPr>
          <p:cNvPr id="15" name="TextBox 14"/>
          <p:cNvSpPr txBox="1"/>
          <p:nvPr/>
        </p:nvSpPr>
        <p:spPr>
          <a:xfrm>
            <a:off x="402336" y="1371600"/>
            <a:ext cx="11347704" cy="384080"/>
          </a:xfrm>
          <a:prstGeom prst="rect">
            <a:avLst/>
          </a:prstGeom>
          <a:noFill/>
        </p:spPr>
        <p:txBody>
          <a:bodyPr wrap="square" lIns="0" tIns="0" rIns="0" bIns="0" rtlCol="0">
            <a:spAutoFit/>
          </a:bodyPr>
          <a:lstStyle/>
          <a:p>
            <a:pPr>
              <a:lnSpc>
                <a:spcPct val="114000"/>
              </a:lnSpc>
              <a:spcAft>
                <a:spcPts val="1200"/>
              </a:spcAft>
            </a:pPr>
            <a:r>
              <a:rPr lang="en-US" sz="2400" dirty="0">
                <a:solidFill>
                  <a:srgbClr val="54585A"/>
                </a:solidFill>
                <a:latin typeface="Century Gothic" charset="0"/>
                <a:ea typeface="ヒラギノ角ゴ Pro W3" charset="0"/>
                <a:cs typeface="ヒラギノ角ゴ Pro W3" charset="0"/>
              </a:rPr>
              <a:t>Competence means that you have the ability to do something well</a:t>
            </a:r>
          </a:p>
        </p:txBody>
      </p:sp>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6</a:t>
            </a:fld>
            <a:endParaRPr lang="en-US" dirty="0">
              <a:solidFill>
                <a:srgbClr val="777C7F"/>
              </a:solidFill>
              <a:latin typeface="Century Gothic" charset="0"/>
              <a:ea typeface="Century Gothic" charset="0"/>
              <a:cs typeface="Century Gothic" charset="0"/>
            </a:endParaRPr>
          </a:p>
        </p:txBody>
      </p:sp>
      <p:grpSp>
        <p:nvGrpSpPr>
          <p:cNvPr id="3" name="Group 2"/>
          <p:cNvGrpSpPr/>
          <p:nvPr/>
        </p:nvGrpSpPr>
        <p:grpSpPr>
          <a:xfrm>
            <a:off x="12920455" y="4912455"/>
            <a:ext cx="4751783" cy="1232216"/>
            <a:chOff x="6193979" y="4987611"/>
            <a:chExt cx="3858986" cy="1000699"/>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520400" y="4992058"/>
              <a:ext cx="1176119" cy="86868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193979" y="4987611"/>
              <a:ext cx="1163435" cy="86868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a:ext>
              </a:extLst>
            </a:blip>
            <a:srcRect r="-1187"/>
            <a:stretch/>
          </p:blipFill>
          <p:spPr>
            <a:xfrm>
              <a:off x="8873389" y="4987611"/>
              <a:ext cx="1179576" cy="868680"/>
            </a:xfrm>
            <a:prstGeom prst="rect">
              <a:avLst/>
            </a:prstGeom>
          </p:spPr>
        </p:pic>
        <p:sp>
          <p:nvSpPr>
            <p:cNvPr id="9" name="TextBox 8"/>
            <p:cNvSpPr txBox="1"/>
            <p:nvPr/>
          </p:nvSpPr>
          <p:spPr>
            <a:xfrm>
              <a:off x="6400648" y="5818239"/>
              <a:ext cx="750095" cy="169277"/>
            </a:xfrm>
            <a:prstGeom prst="rect">
              <a:avLst/>
            </a:prstGeom>
            <a:noFill/>
          </p:spPr>
          <p:txBody>
            <a:bodyPr wrap="square" rtlCol="0">
              <a:spAutoFit/>
            </a:bodyPr>
            <a:lstStyle/>
            <a:p>
              <a:pPr algn="ctr"/>
              <a:r>
                <a:rPr lang="en-US" sz="500" b="1" dirty="0">
                  <a:latin typeface="Century Gothic" pitchFamily="34" charset="0"/>
                </a:rPr>
                <a:t>Commercial HMO</a:t>
              </a:r>
            </a:p>
          </p:txBody>
        </p:sp>
        <p:sp>
          <p:nvSpPr>
            <p:cNvPr id="10" name="TextBox 9"/>
            <p:cNvSpPr txBox="1"/>
            <p:nvPr/>
          </p:nvSpPr>
          <p:spPr>
            <a:xfrm>
              <a:off x="7733410" y="5818239"/>
              <a:ext cx="750095" cy="169277"/>
            </a:xfrm>
            <a:prstGeom prst="rect">
              <a:avLst/>
            </a:prstGeom>
            <a:noFill/>
          </p:spPr>
          <p:txBody>
            <a:bodyPr wrap="square" rtlCol="0">
              <a:spAutoFit/>
            </a:bodyPr>
            <a:lstStyle/>
            <a:p>
              <a:pPr algn="ctr"/>
              <a:r>
                <a:rPr lang="en-US" sz="500" b="1" dirty="0">
                  <a:latin typeface="Century Gothic" pitchFamily="34" charset="0"/>
                </a:rPr>
                <a:t>Medicare HMO</a:t>
              </a:r>
            </a:p>
          </p:txBody>
        </p:sp>
        <p:sp>
          <p:nvSpPr>
            <p:cNvPr id="11" name="TextBox 10"/>
            <p:cNvSpPr txBox="1"/>
            <p:nvPr/>
          </p:nvSpPr>
          <p:spPr>
            <a:xfrm>
              <a:off x="9074291" y="5819033"/>
              <a:ext cx="750095" cy="169277"/>
            </a:xfrm>
            <a:prstGeom prst="rect">
              <a:avLst/>
            </a:prstGeom>
            <a:noFill/>
          </p:spPr>
          <p:txBody>
            <a:bodyPr wrap="square" rtlCol="0">
              <a:spAutoFit/>
            </a:bodyPr>
            <a:lstStyle/>
            <a:p>
              <a:pPr algn="ctr"/>
              <a:r>
                <a:rPr lang="en-US" sz="500" b="1" dirty="0">
                  <a:latin typeface="Century Gothic" pitchFamily="34" charset="0"/>
                </a:rPr>
                <a:t>Medicaid HMO</a:t>
              </a:r>
            </a:p>
          </p:txBody>
        </p:sp>
      </p:grpSp>
      <p:sp>
        <p:nvSpPr>
          <p:cNvPr id="16" name="Rectangle 15">
            <a:extLst>
              <a:ext uri="{FF2B5EF4-FFF2-40B4-BE49-F238E27FC236}">
                <a16:creationId xmlns="" xmlns:a16="http://schemas.microsoft.com/office/drawing/2014/main" id="{ED7D7012-D4F1-9041-90EC-5DECF2378350}"/>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What is Competence?</a:t>
            </a:r>
          </a:p>
        </p:txBody>
      </p:sp>
      <p:pic>
        <p:nvPicPr>
          <p:cNvPr id="18" name="Picture 17">
            <a:extLst>
              <a:ext uri="{FF2B5EF4-FFF2-40B4-BE49-F238E27FC236}">
                <a16:creationId xmlns="" xmlns:a16="http://schemas.microsoft.com/office/drawing/2014/main" id="{20F19095-0316-0E45-9BB2-86125F86F0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DEA29D14-16D2-AB4A-B679-70E6C8FE7D0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775409"/>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79F0B325-5F88-A240-B2F5-C9188EA9FC1E}"/>
              </a:ext>
            </a:extLst>
          </p:cNvPr>
          <p:cNvPicPr>
            <a:picLocks noChangeAspect="1"/>
          </p:cNvPicPr>
          <p:nvPr/>
        </p:nvPicPr>
        <p:blipFill>
          <a:blip r:embed="rId3"/>
          <a:stretch>
            <a:fillRect/>
          </a:stretch>
        </p:blipFill>
        <p:spPr>
          <a:xfrm>
            <a:off x="0" y="0"/>
            <a:ext cx="12185903" cy="6854570"/>
          </a:xfrm>
          <a:prstGeom prst="rect">
            <a:avLst/>
          </a:prstGeom>
        </p:spPr>
      </p:pic>
      <p:sp>
        <p:nvSpPr>
          <p:cNvPr id="15" name="TextBox 14"/>
          <p:cNvSpPr txBox="1"/>
          <p:nvPr/>
        </p:nvSpPr>
        <p:spPr>
          <a:xfrm>
            <a:off x="402336" y="1371600"/>
            <a:ext cx="11228943" cy="2335896"/>
          </a:xfrm>
          <a:prstGeom prst="rect">
            <a:avLst/>
          </a:prstGeom>
          <a:noFill/>
        </p:spPr>
        <p:txBody>
          <a:bodyPr wrap="square" lIns="0" tIns="0" rIns="0" bIns="0" rtlCol="0">
            <a:spAutoFit/>
          </a:bodyPr>
          <a:lstStyle/>
          <a:p>
            <a:pPr algn="just">
              <a:lnSpc>
                <a:spcPct val="114000"/>
              </a:lnSpc>
              <a:spcAft>
                <a:spcPts val="1800"/>
              </a:spcAft>
            </a:pPr>
            <a:r>
              <a:rPr lang="en-US" sz="2400" dirty="0">
                <a:solidFill>
                  <a:srgbClr val="54585A"/>
                </a:solidFill>
                <a:latin typeface="Century Gothic" charset="0"/>
                <a:ea typeface="ヒラギノ角ゴ Pro W3" charset="0"/>
                <a:cs typeface="ヒラギノ角ゴ Pro W3" charset="0"/>
              </a:rPr>
              <a:t>Cultural competency in healthcare is the ability of providers and organizations to effectively deliver healthcare services that meet the social, cultural and linguistic needs of patients.</a:t>
            </a:r>
          </a:p>
          <a:p>
            <a:pPr algn="just">
              <a:lnSpc>
                <a:spcPct val="114000"/>
              </a:lnSpc>
              <a:spcAft>
                <a:spcPts val="1800"/>
              </a:spcAft>
            </a:pPr>
            <a:r>
              <a:rPr lang="en-US" sz="2400" dirty="0">
                <a:solidFill>
                  <a:srgbClr val="54585A"/>
                </a:solidFill>
                <a:latin typeface="Century Gothic" charset="0"/>
                <a:ea typeface="ヒラギノ角ゴ Pro W3" charset="0"/>
                <a:cs typeface="ヒラギノ角ゴ Pro W3" charset="0"/>
              </a:rPr>
              <a:t>Cultural competence is the cornerstone of providing superior care for people of all cultures.</a:t>
            </a:r>
          </a:p>
        </p:txBody>
      </p:sp>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7</a:t>
            </a:fld>
            <a:endParaRPr lang="en-US" dirty="0">
              <a:solidFill>
                <a:srgbClr val="777C7F"/>
              </a:solidFill>
              <a:latin typeface="Century Gothic" charset="0"/>
              <a:ea typeface="Century Gothic" charset="0"/>
              <a:cs typeface="Century Gothic" charset="0"/>
            </a:endParaRPr>
          </a:p>
        </p:txBody>
      </p:sp>
      <p:sp>
        <p:nvSpPr>
          <p:cNvPr id="16" name="Rectangle 15">
            <a:extLst>
              <a:ext uri="{FF2B5EF4-FFF2-40B4-BE49-F238E27FC236}">
                <a16:creationId xmlns="" xmlns:a16="http://schemas.microsoft.com/office/drawing/2014/main" id="{ED7D7012-D4F1-9041-90EC-5DECF2378350}"/>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What is Cultural Competency in Healthcare?</a:t>
            </a:r>
          </a:p>
        </p:txBody>
      </p:sp>
      <p:pic>
        <p:nvPicPr>
          <p:cNvPr id="18" name="Picture 17">
            <a:extLst>
              <a:ext uri="{FF2B5EF4-FFF2-40B4-BE49-F238E27FC236}">
                <a16:creationId xmlns="" xmlns:a16="http://schemas.microsoft.com/office/drawing/2014/main" id="{20F19095-0316-0E45-9BB2-86125F86F0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DEA29D14-16D2-AB4A-B679-70E6C8FE7D0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52989"/>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79F0B325-5F88-A240-B2F5-C9188EA9FC1E}"/>
              </a:ext>
            </a:extLst>
          </p:cNvPr>
          <p:cNvPicPr>
            <a:picLocks noChangeAspect="1"/>
          </p:cNvPicPr>
          <p:nvPr/>
        </p:nvPicPr>
        <p:blipFill>
          <a:blip r:embed="rId3"/>
          <a:stretch>
            <a:fillRect/>
          </a:stretch>
        </p:blipFill>
        <p:spPr>
          <a:xfrm>
            <a:off x="0" y="0"/>
            <a:ext cx="12185903" cy="6854570"/>
          </a:xfrm>
          <a:prstGeom prst="rect">
            <a:avLst/>
          </a:prstGeom>
        </p:spPr>
      </p:pic>
      <p:sp>
        <p:nvSpPr>
          <p:cNvPr id="15" name="TextBox 14"/>
          <p:cNvSpPr txBox="1"/>
          <p:nvPr/>
        </p:nvSpPr>
        <p:spPr>
          <a:xfrm>
            <a:off x="402336" y="1371600"/>
            <a:ext cx="11347704" cy="3415679"/>
          </a:xfrm>
          <a:prstGeom prst="rect">
            <a:avLst/>
          </a:prstGeom>
          <a:noFill/>
        </p:spPr>
        <p:txBody>
          <a:bodyPr wrap="square" lIns="0" tIns="0" rIns="0" bIns="0" rtlCol="0">
            <a:spAutoFit/>
          </a:bodyPr>
          <a:lstStyle/>
          <a:p>
            <a:pPr algn="just">
              <a:lnSpc>
                <a:spcPct val="114000"/>
              </a:lnSpc>
              <a:spcAft>
                <a:spcPts val="1800"/>
              </a:spcAft>
            </a:pPr>
            <a:r>
              <a:rPr lang="en-US" sz="2400" b="1" dirty="0">
                <a:solidFill>
                  <a:srgbClr val="008F47"/>
                </a:solidFill>
                <a:latin typeface="Century Gothic" charset="0"/>
                <a:ea typeface="ヒラギノ角ゴ Pro W3" charset="0"/>
                <a:cs typeface="ヒラギノ角ゴ Pro W3" charset="0"/>
              </a:rPr>
              <a:t>Cultural competency is important to:</a:t>
            </a:r>
          </a:p>
          <a:p>
            <a:pPr marL="342900" indent="-342900" algn="just">
              <a:lnSpc>
                <a:spcPct val="114000"/>
              </a:lnSpc>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Respond to demographic changes in the United States</a:t>
            </a:r>
          </a:p>
          <a:p>
            <a:pPr marL="342900" indent="-342900" algn="just">
              <a:lnSpc>
                <a:spcPct val="114000"/>
              </a:lnSpc>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Eliminate disparities in the health status of people based on racial, ethnic and cultural backgrounds</a:t>
            </a:r>
          </a:p>
          <a:p>
            <a:pPr marL="342900" indent="-342900" algn="just">
              <a:lnSpc>
                <a:spcPct val="114000"/>
              </a:lnSpc>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Improve the quality of services and health outcomes</a:t>
            </a:r>
          </a:p>
          <a:p>
            <a:pPr marL="342900" indent="-342900" algn="just">
              <a:lnSpc>
                <a:spcPct val="114000"/>
              </a:lnSpc>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Meet legislative, regulatory and accreditation mandates</a:t>
            </a:r>
          </a:p>
          <a:p>
            <a:pPr marL="342900" indent="-342900" algn="just">
              <a:lnSpc>
                <a:spcPct val="114000"/>
              </a:lnSpc>
              <a:spcAft>
                <a:spcPts val="600"/>
              </a:spcAft>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Create a competitive edge in the marketplace and decrease the likelihood of liability claims</a:t>
            </a:r>
          </a:p>
        </p:txBody>
      </p:sp>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8</a:t>
            </a:fld>
            <a:endParaRPr lang="en-US" dirty="0">
              <a:solidFill>
                <a:srgbClr val="777C7F"/>
              </a:solidFill>
              <a:latin typeface="Century Gothic" charset="0"/>
              <a:ea typeface="Century Gothic" charset="0"/>
              <a:cs typeface="Century Gothic" charset="0"/>
            </a:endParaRPr>
          </a:p>
        </p:txBody>
      </p:sp>
      <p:sp>
        <p:nvSpPr>
          <p:cNvPr id="16" name="Rectangle 15">
            <a:extLst>
              <a:ext uri="{FF2B5EF4-FFF2-40B4-BE49-F238E27FC236}">
                <a16:creationId xmlns="" xmlns:a16="http://schemas.microsoft.com/office/drawing/2014/main" id="{ED7D7012-D4F1-9041-90EC-5DECF2378350}"/>
              </a:ext>
            </a:extLst>
          </p:cNvPr>
          <p:cNvSpPr/>
          <p:nvPr/>
        </p:nvSpPr>
        <p:spPr>
          <a:xfrm>
            <a:off x="402336" y="274320"/>
            <a:ext cx="9564624" cy="430887"/>
          </a:xfrm>
          <a:prstGeom prst="rect">
            <a:avLst/>
          </a:prstGeom>
        </p:spPr>
        <p:txBody>
          <a:bodyPr wrap="square" lIns="0" tIns="0" rIns="0" bIns="0">
            <a:spAutoFit/>
          </a:bodyPr>
          <a:lstStyle/>
          <a:p>
            <a:pPr>
              <a:spcBef>
                <a:spcPct val="0"/>
              </a:spcBef>
              <a:spcAft>
                <a:spcPts val="1200"/>
              </a:spcAft>
            </a:pPr>
            <a:r>
              <a:rPr lang="en-US" sz="2800" dirty="0">
                <a:latin typeface="Century Gothic" charset="0"/>
                <a:ea typeface="ヒラギノ角ゴ Pro W3" charset="0"/>
                <a:cs typeface="ヒラギノ角ゴ Pro W3" charset="0"/>
              </a:rPr>
              <a:t>What is the Importance of Cultural Competency?</a:t>
            </a:r>
          </a:p>
        </p:txBody>
      </p:sp>
      <p:pic>
        <p:nvPicPr>
          <p:cNvPr id="18" name="Picture 17">
            <a:extLst>
              <a:ext uri="{FF2B5EF4-FFF2-40B4-BE49-F238E27FC236}">
                <a16:creationId xmlns="" xmlns:a16="http://schemas.microsoft.com/office/drawing/2014/main" id="{20F19095-0316-0E45-9BB2-86125F86F0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DEA29D14-16D2-AB4A-B679-70E6C8FE7D0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815839"/>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79F0B325-5F88-A240-B2F5-C9188EA9FC1E}"/>
              </a:ext>
            </a:extLst>
          </p:cNvPr>
          <p:cNvPicPr>
            <a:picLocks noChangeAspect="1"/>
          </p:cNvPicPr>
          <p:nvPr/>
        </p:nvPicPr>
        <p:blipFill>
          <a:blip r:embed="rId3"/>
          <a:stretch>
            <a:fillRect/>
          </a:stretch>
        </p:blipFill>
        <p:spPr>
          <a:xfrm>
            <a:off x="0" y="0"/>
            <a:ext cx="12185903" cy="6854570"/>
          </a:xfrm>
          <a:prstGeom prst="rect">
            <a:avLst/>
          </a:prstGeom>
        </p:spPr>
      </p:pic>
      <p:sp>
        <p:nvSpPr>
          <p:cNvPr id="15" name="TextBox 14"/>
          <p:cNvSpPr txBox="1"/>
          <p:nvPr/>
        </p:nvSpPr>
        <p:spPr>
          <a:xfrm>
            <a:off x="402336" y="1371600"/>
            <a:ext cx="11228943" cy="4801314"/>
          </a:xfrm>
          <a:prstGeom prst="rect">
            <a:avLst/>
          </a:prstGeom>
          <a:noFill/>
        </p:spPr>
        <p:txBody>
          <a:bodyPr wrap="square" lIns="0" tIns="0" rIns="0" bIns="0" rtlCol="0">
            <a:spAutoFit/>
          </a:bodyPr>
          <a:lstStyle/>
          <a:p>
            <a:pPr algn="just"/>
            <a:r>
              <a:rPr lang="en-US" sz="2400" b="1" dirty="0">
                <a:solidFill>
                  <a:srgbClr val="008F47"/>
                </a:solidFill>
                <a:latin typeface="Century Gothic" charset="0"/>
                <a:ea typeface="ヒラギノ角ゴ Pro W3" charset="0"/>
                <a:cs typeface="ヒラギノ角ゴ Pro W3" charset="0"/>
              </a:rPr>
              <a:t>Cultural differences can create confusion and misunderstandings:</a:t>
            </a:r>
          </a:p>
          <a:p>
            <a:pPr algn="just"/>
            <a:endParaRPr lang="en-US" sz="800" dirty="0">
              <a:solidFill>
                <a:srgbClr val="54585A"/>
              </a:solidFill>
              <a:latin typeface="Century Gothic" charset="0"/>
              <a:ea typeface="ヒラギノ角ゴ Pro W3" charset="0"/>
              <a:cs typeface="ヒラギノ角ゴ Pro W3" charset="0"/>
            </a:endParaRPr>
          </a:p>
          <a:p>
            <a:pPr marL="342900" indent="-342900" algn="just">
              <a:spcBef>
                <a:spcPts val="600"/>
              </a:spcBef>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Innocent remarks or actions may cause stress, unintentionally insult or anger a person from a different culture</a:t>
            </a:r>
          </a:p>
          <a:p>
            <a:pPr marL="342900" indent="-342900" algn="just">
              <a:spcBef>
                <a:spcPts val="600"/>
              </a:spcBef>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Failure to understand cultural differences can cause misunderstandings and create barriers to obtaining appropriate care</a:t>
            </a:r>
          </a:p>
          <a:p>
            <a:pPr marL="342900" indent="-342900" algn="just">
              <a:spcBef>
                <a:spcPts val="600"/>
              </a:spcBef>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Providers may observe a lack of medical compliance</a:t>
            </a:r>
          </a:p>
          <a:p>
            <a:pPr marL="342900" indent="-342900" algn="just">
              <a:spcBef>
                <a:spcPts val="600"/>
              </a:spcBef>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Different cultures may be suspicious of Western medicine and may fail to follow a prescribed treatment plan</a:t>
            </a:r>
          </a:p>
          <a:p>
            <a:pPr marL="342900" indent="-342900" algn="just">
              <a:spcBef>
                <a:spcPts val="600"/>
              </a:spcBef>
              <a:buFont typeface="Wingdings" panose="05000000000000000000" pitchFamily="2" charset="2"/>
              <a:buChar char="§"/>
            </a:pPr>
            <a:r>
              <a:rPr lang="en-US" sz="2000" dirty="0">
                <a:solidFill>
                  <a:srgbClr val="54585A"/>
                </a:solidFill>
                <a:latin typeface="Century Gothic" charset="0"/>
                <a:ea typeface="ヒラギノ角ゴ Pro W3" charset="0"/>
                <a:cs typeface="ヒラギノ角ゴ Pro W3" charset="0"/>
              </a:rPr>
              <a:t>Individuals from certain cultures may hesitate to ask questions even when they don’t understand </a:t>
            </a:r>
          </a:p>
          <a:p>
            <a:pPr algn="just">
              <a:spcBef>
                <a:spcPts val="600"/>
              </a:spcBef>
            </a:pPr>
            <a:endParaRPr lang="en-US" sz="2000" dirty="0">
              <a:solidFill>
                <a:srgbClr val="54585A"/>
              </a:solidFill>
              <a:latin typeface="Century Gothic" charset="0"/>
              <a:ea typeface="ヒラギノ角ゴ Pro W3" charset="0"/>
              <a:cs typeface="ヒラギノ角ゴ Pro W3" charset="0"/>
            </a:endParaRPr>
          </a:p>
          <a:p>
            <a:pPr algn="just">
              <a:spcBef>
                <a:spcPts val="600"/>
              </a:spcBef>
            </a:pPr>
            <a:endParaRPr lang="en-US" sz="2000" dirty="0">
              <a:solidFill>
                <a:srgbClr val="54585A"/>
              </a:solidFill>
              <a:latin typeface="Century Gothic" charset="0"/>
              <a:ea typeface="ヒラギノ角ゴ Pro W3" charset="0"/>
              <a:cs typeface="ヒラギノ角ゴ Pro W3" charset="0"/>
            </a:endParaRPr>
          </a:p>
          <a:p>
            <a:pPr algn="just">
              <a:spcBef>
                <a:spcPts val="600"/>
              </a:spcBef>
            </a:pPr>
            <a:endParaRPr lang="en-US" sz="2000" dirty="0">
              <a:solidFill>
                <a:srgbClr val="54585A"/>
              </a:solidFill>
              <a:latin typeface="Century Gothic" charset="0"/>
              <a:ea typeface="ヒラギノ角ゴ Pro W3" charset="0"/>
              <a:cs typeface="ヒラギノ角ゴ Pro W3" charset="0"/>
            </a:endParaRPr>
          </a:p>
        </p:txBody>
      </p:sp>
      <p:sp>
        <p:nvSpPr>
          <p:cNvPr id="2" name="Slide Number Placeholder 1"/>
          <p:cNvSpPr>
            <a:spLocks noGrp="1"/>
          </p:cNvSpPr>
          <p:nvPr>
            <p:ph type="sldNum" sz="quarter" idx="12"/>
          </p:nvPr>
        </p:nvSpPr>
        <p:spPr>
          <a:xfrm>
            <a:off x="9966960" y="6400800"/>
            <a:ext cx="2133600" cy="365125"/>
          </a:xfrm>
        </p:spPr>
        <p:txBody>
          <a:bodyPr/>
          <a:lstStyle/>
          <a:p>
            <a:fld id="{9C359037-2A99-4D47-A993-2DA9E2F6CBC3}" type="slidenum">
              <a:rPr lang="en-US" smtClean="0">
                <a:solidFill>
                  <a:srgbClr val="777C7F"/>
                </a:solidFill>
                <a:latin typeface="Century Gothic" charset="0"/>
                <a:ea typeface="Century Gothic" charset="0"/>
                <a:cs typeface="Century Gothic" charset="0"/>
              </a:rPr>
              <a:t>9</a:t>
            </a:fld>
            <a:endParaRPr lang="en-US" dirty="0">
              <a:solidFill>
                <a:srgbClr val="777C7F"/>
              </a:solidFill>
              <a:latin typeface="Century Gothic" charset="0"/>
              <a:ea typeface="Century Gothic" charset="0"/>
              <a:cs typeface="Century Gothic" charset="0"/>
            </a:endParaRPr>
          </a:p>
        </p:txBody>
      </p:sp>
      <p:sp>
        <p:nvSpPr>
          <p:cNvPr id="16" name="Rectangle 15">
            <a:extLst>
              <a:ext uri="{FF2B5EF4-FFF2-40B4-BE49-F238E27FC236}">
                <a16:creationId xmlns="" xmlns:a16="http://schemas.microsoft.com/office/drawing/2014/main" id="{ED7D7012-D4F1-9041-90EC-5DECF2378350}"/>
              </a:ext>
            </a:extLst>
          </p:cNvPr>
          <p:cNvSpPr/>
          <p:nvPr/>
        </p:nvSpPr>
        <p:spPr>
          <a:xfrm>
            <a:off x="402336" y="274320"/>
            <a:ext cx="9564624" cy="492443"/>
          </a:xfrm>
          <a:prstGeom prst="rect">
            <a:avLst/>
          </a:prstGeom>
        </p:spPr>
        <p:txBody>
          <a:bodyPr wrap="square" lIns="0" tIns="0" rIns="0" bIns="0">
            <a:spAutoFit/>
          </a:bodyPr>
          <a:lstStyle/>
          <a:p>
            <a:pPr>
              <a:spcBef>
                <a:spcPct val="0"/>
              </a:spcBef>
              <a:spcAft>
                <a:spcPts val="1200"/>
              </a:spcAft>
            </a:pPr>
            <a:r>
              <a:rPr lang="en-US" sz="3200" dirty="0">
                <a:latin typeface="Century Gothic" charset="0"/>
                <a:ea typeface="ヒラギノ角ゴ Pro W3" charset="0"/>
                <a:cs typeface="ヒラギノ角ゴ Pro W3" charset="0"/>
              </a:rPr>
              <a:t>Cultural Differences</a:t>
            </a:r>
          </a:p>
        </p:txBody>
      </p:sp>
      <p:pic>
        <p:nvPicPr>
          <p:cNvPr id="18" name="Picture 17">
            <a:extLst>
              <a:ext uri="{FF2B5EF4-FFF2-40B4-BE49-F238E27FC236}">
                <a16:creationId xmlns="" xmlns:a16="http://schemas.microsoft.com/office/drawing/2014/main" id="{20F19095-0316-0E45-9BB2-86125F86F0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36" y="6181052"/>
            <a:ext cx="1549400" cy="457200"/>
          </a:xfrm>
          <a:prstGeom prst="rect">
            <a:avLst/>
          </a:prstGeom>
        </p:spPr>
      </p:pic>
      <p:cxnSp>
        <p:nvCxnSpPr>
          <p:cNvPr id="20" name="Straight Connector 19">
            <a:extLst>
              <a:ext uri="{FF2B5EF4-FFF2-40B4-BE49-F238E27FC236}">
                <a16:creationId xmlns="" xmlns:a16="http://schemas.microsoft.com/office/drawing/2014/main" id="{DEA29D14-16D2-AB4A-B679-70E6C8FE7D06}"/>
              </a:ext>
            </a:extLst>
          </p:cNvPr>
          <p:cNvCxnSpPr/>
          <p:nvPr/>
        </p:nvCxnSpPr>
        <p:spPr>
          <a:xfrm>
            <a:off x="2185527" y="6537960"/>
            <a:ext cx="9445752" cy="0"/>
          </a:xfrm>
          <a:prstGeom prst="line">
            <a:avLst/>
          </a:prstGeom>
          <a:ln>
            <a:solidFill>
              <a:srgbClr val="777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125602"/>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THP">
      <a:dk1>
        <a:srgbClr val="4D4D4D"/>
      </a:dk1>
      <a:lt1>
        <a:sysClr val="window" lastClr="FFFFFF"/>
      </a:lt1>
      <a:dk2>
        <a:srgbClr val="44546A"/>
      </a:dk2>
      <a:lt2>
        <a:srgbClr val="E7E6E6"/>
      </a:lt2>
      <a:accent1>
        <a:srgbClr val="77BC1F"/>
      </a:accent1>
      <a:accent2>
        <a:srgbClr val="009944"/>
      </a:accent2>
      <a:accent3>
        <a:srgbClr val="A5A5A5"/>
      </a:accent3>
      <a:accent4>
        <a:srgbClr val="77BC1F"/>
      </a:accent4>
      <a:accent5>
        <a:srgbClr val="77BC1F"/>
      </a:accent5>
      <a:accent6>
        <a:srgbClr val="70AD47"/>
      </a:accent6>
      <a:hlink>
        <a:srgbClr val="00AF4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3841</TotalTime>
  <Words>1953</Words>
  <Application>Microsoft Office PowerPoint</Application>
  <PresentationFormat>Widescreen</PresentationFormat>
  <Paragraphs>273</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Dobranetski</dc:creator>
  <cp:lastModifiedBy>Carrie Shade</cp:lastModifiedBy>
  <cp:revision>189</cp:revision>
  <cp:lastPrinted>2019-12-04T12:08:40Z</cp:lastPrinted>
  <dcterms:created xsi:type="dcterms:W3CDTF">2019-08-02T17:54:44Z</dcterms:created>
  <dcterms:modified xsi:type="dcterms:W3CDTF">2021-01-05T19:58:48Z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